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0.xml" ContentType="application/vnd.openxmlformats-officedocument.presentationml.tags+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5.xml" ContentType="application/vnd.openxmlformats-officedocument.presentationml.tags+xml"/>
  <Override PartName="/ppt/notesSlides/notesSlide52.xml" ContentType="application/vnd.openxmlformats-officedocument.presentationml.notesSlide+xml"/>
  <Override PartName="/ppt/tags/tag26.xml" ContentType="application/vnd.openxmlformats-officedocument.presentationml.tags+xml"/>
  <Override PartName="/ppt/notesSlides/notesSlide53.xml" ContentType="application/vnd.openxmlformats-officedocument.presentationml.notesSlide+xml"/>
  <Override PartName="/ppt/tags/tag27.xml" ContentType="application/vnd.openxmlformats-officedocument.presentationml.tags+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9.xml" ContentType="application/vnd.openxmlformats-officedocument.presentationml.tags+xml"/>
  <Override PartName="/ppt/notesSlides/notesSlide60.xml" ContentType="application/vnd.openxmlformats-officedocument.presentationml.notesSlide+xml"/>
  <Override PartName="/ppt/tags/tag3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1.xml" ContentType="application/vnd.openxmlformats-officedocument.presentationml.tags+xml"/>
  <Override PartName="/ppt/notesSlides/notesSlide6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32.xml" ContentType="application/vnd.openxmlformats-officedocument.presentationml.tags+xml"/>
  <Override PartName="/ppt/notesSlides/notesSlide66.xml" ContentType="application/vnd.openxmlformats-officedocument.presentationml.notesSlide+xml"/>
  <Override PartName="/ppt/tags/tag33.xml" ContentType="application/vnd.openxmlformats-officedocument.presentationml.tags+xml"/>
  <Override PartName="/ppt/notesSlides/notesSlide67.xml" ContentType="application/vnd.openxmlformats-officedocument.presentationml.notesSlide+xml"/>
  <Override PartName="/ppt/tags/tag34.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9.xml" ContentType="application/vnd.openxmlformats-officedocument.presentationml.notesSlide+xml"/>
  <Override PartName="/ppt/tags/tag35.xml" ContentType="application/vnd.openxmlformats-officedocument.presentationml.tags+xml"/>
  <Override PartName="/ppt/notesSlides/notesSlide90.xml" ContentType="application/vnd.openxmlformats-officedocument.presentationml.notesSlide+xml"/>
  <Override PartName="/ppt/tags/tag36.xml" ContentType="application/vnd.openxmlformats-officedocument.presentationml.tags+xml"/>
  <Override PartName="/ppt/notesSlides/notesSlide91.xml" ContentType="application/vnd.openxmlformats-officedocument.presentationml.notesSlide+xml"/>
  <Override PartName="/ppt/tags/tag37.xml" ContentType="application/vnd.openxmlformats-officedocument.presentationml.tags+xml"/>
  <Override PartName="/ppt/notesSlides/notesSlide9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1586" r:id="rId2"/>
    <p:sldId id="1903" r:id="rId3"/>
    <p:sldId id="1970" r:id="rId4"/>
    <p:sldId id="1943" r:id="rId5"/>
    <p:sldId id="1879" r:id="rId6"/>
    <p:sldId id="1595" r:id="rId7"/>
    <p:sldId id="1665" r:id="rId8"/>
    <p:sldId id="1658" r:id="rId9"/>
    <p:sldId id="1669" r:id="rId10"/>
    <p:sldId id="1957" r:id="rId11"/>
    <p:sldId id="1668" r:id="rId12"/>
    <p:sldId id="1344" r:id="rId13"/>
    <p:sldId id="1310" r:id="rId14"/>
    <p:sldId id="1336" r:id="rId15"/>
    <p:sldId id="1670" r:id="rId16"/>
    <p:sldId id="1667" r:id="rId17"/>
    <p:sldId id="1659" r:id="rId18"/>
    <p:sldId id="1651" r:id="rId19"/>
    <p:sldId id="1674" r:id="rId20"/>
    <p:sldId id="1895" r:id="rId21"/>
    <p:sldId id="1958" r:id="rId22"/>
    <p:sldId id="1890" r:id="rId23"/>
    <p:sldId id="1671" r:id="rId24"/>
    <p:sldId id="1606" r:id="rId25"/>
    <p:sldId id="1588" r:id="rId26"/>
    <p:sldId id="1614" r:id="rId27"/>
    <p:sldId id="1956" r:id="rId28"/>
    <p:sldId id="1947" r:id="rId29"/>
    <p:sldId id="1950" r:id="rId30"/>
    <p:sldId id="1953" r:id="rId31"/>
    <p:sldId id="1955" r:id="rId32"/>
    <p:sldId id="1605" r:id="rId33"/>
    <p:sldId id="1896" r:id="rId34"/>
    <p:sldId id="972" r:id="rId35"/>
    <p:sldId id="1343" r:id="rId36"/>
    <p:sldId id="912" r:id="rId37"/>
    <p:sldId id="1635" r:id="rId38"/>
    <p:sldId id="1386" r:id="rId39"/>
    <p:sldId id="1608" r:id="rId40"/>
    <p:sldId id="1643" r:id="rId41"/>
    <p:sldId id="919" r:id="rId42"/>
    <p:sldId id="1035" r:id="rId43"/>
    <p:sldId id="1645" r:id="rId44"/>
    <p:sldId id="1601" r:id="rId45"/>
    <p:sldId id="1616" r:id="rId46"/>
    <p:sldId id="1675" r:id="rId47"/>
    <p:sldId id="1637" r:id="rId48"/>
    <p:sldId id="1329" r:id="rId49"/>
    <p:sldId id="1638" r:id="rId50"/>
    <p:sldId id="1961" r:id="rId51"/>
    <p:sldId id="1676" r:id="rId52"/>
    <p:sldId id="1968" r:id="rId53"/>
    <p:sldId id="1969" r:id="rId54"/>
    <p:sldId id="1609" r:id="rId55"/>
    <p:sldId id="1888" r:id="rId56"/>
    <p:sldId id="1394" r:id="rId57"/>
    <p:sldId id="974" r:id="rId58"/>
    <p:sldId id="1053" r:id="rId59"/>
    <p:sldId id="1965" r:id="rId60"/>
    <p:sldId id="1964" r:id="rId61"/>
    <p:sldId id="1962" r:id="rId62"/>
    <p:sldId id="1036" r:id="rId63"/>
    <p:sldId id="1745" r:id="rId64"/>
    <p:sldId id="1744" r:id="rId65"/>
    <p:sldId id="1396" r:id="rId66"/>
    <p:sldId id="1894" r:id="rId67"/>
    <p:sldId id="719" r:id="rId68"/>
    <p:sldId id="803" r:id="rId69"/>
    <p:sldId id="1933" r:id="rId70"/>
    <p:sldId id="1891" r:id="rId71"/>
    <p:sldId id="1963" r:id="rId72"/>
    <p:sldId id="1672" r:id="rId73"/>
    <p:sldId id="1673" r:id="rId74"/>
    <p:sldId id="1647" r:id="rId75"/>
    <p:sldId id="1960" r:id="rId76"/>
    <p:sldId id="1622" r:id="rId77"/>
    <p:sldId id="1897" r:id="rId78"/>
    <p:sldId id="1650" r:id="rId79"/>
    <p:sldId id="1652" r:id="rId80"/>
    <p:sldId id="1653" r:id="rId81"/>
    <p:sldId id="1654" r:id="rId82"/>
    <p:sldId id="1626" r:id="rId83"/>
    <p:sldId id="1628" r:id="rId84"/>
    <p:sldId id="1656" r:id="rId85"/>
    <p:sldId id="1899" r:id="rId86"/>
    <p:sldId id="1900" r:id="rId87"/>
    <p:sldId id="1655" r:id="rId88"/>
    <p:sldId id="1901" r:id="rId89"/>
    <p:sldId id="1661" r:id="rId90"/>
    <p:sldId id="1660" r:id="rId91"/>
    <p:sldId id="1663" r:id="rId92"/>
    <p:sldId id="1662" r:id="rId93"/>
    <p:sldId id="1664" r:id="rId94"/>
    <p:sldId id="1666" r:id="rId95"/>
    <p:sldId id="1902" r:id="rId96"/>
    <p:sldId id="1338" r:id="rId97"/>
    <p:sldId id="1967" r:id="rId98"/>
    <p:sldId id="1411" r:id="rId99"/>
    <p:sldId id="1966" r:id="rId100"/>
    <p:sldId id="1959" r:id="rId101"/>
  </p:sldIdLst>
  <p:sldSz cx="9144000" cy="6858000" type="screen4x3"/>
  <p:notesSz cx="7010400" cy="9296400"/>
  <p:custDataLst>
    <p:tags r:id="rId10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CC0000"/>
    <a:srgbClr val="C0C0C0"/>
    <a:srgbClr val="DDDDDD"/>
    <a:srgbClr val="66FFFF"/>
    <a:srgbClr val="000000"/>
    <a:srgbClr val="FFFFFF"/>
    <a:srgbClr val="A50021"/>
    <a:srgbClr val="0066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67" autoAdjust="0"/>
    <p:restoredTop sz="94249" autoAdjust="0"/>
  </p:normalViewPr>
  <p:slideViewPr>
    <p:cSldViewPr>
      <p:cViewPr varScale="1">
        <p:scale>
          <a:sx n="68" d="100"/>
          <a:sy n="68" d="100"/>
        </p:scale>
        <p:origin x="1524" y="72"/>
      </p:cViewPr>
      <p:guideLst>
        <p:guide orient="horz" pos="2161"/>
        <p:guide pos="2881"/>
      </p:guideLst>
    </p:cSldViewPr>
  </p:slideViewPr>
  <p:outlineViewPr>
    <p:cViewPr>
      <p:scale>
        <a:sx n="25" d="100"/>
        <a:sy n="25" d="100"/>
      </p:scale>
      <p:origin x="0" y="0"/>
    </p:cViewPr>
  </p:outlineViewPr>
  <p:notesTextViewPr>
    <p:cViewPr>
      <p:scale>
        <a:sx n="125" d="100"/>
        <a:sy n="125" d="100"/>
      </p:scale>
      <p:origin x="0" y="0"/>
    </p:cViewPr>
  </p:notesTextViewPr>
  <p:sorterViewPr>
    <p:cViewPr>
      <p:scale>
        <a:sx n="75" d="100"/>
        <a:sy n="75" d="100"/>
      </p:scale>
      <p:origin x="0" y="-14580"/>
    </p:cViewPr>
  </p:sorterViewPr>
  <p:notesViewPr>
    <p:cSldViewPr>
      <p:cViewPr varScale="1">
        <p:scale>
          <a:sx n="52" d="100"/>
          <a:sy n="52" d="100"/>
        </p:scale>
        <p:origin x="283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Innompics\Surveys\IG-Survey_What-Like-Most_7benefits-50poi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74004811898514"/>
          <c:y val="0.1488847892972634"/>
          <c:w val="0.38239381014873136"/>
          <c:h val="0.67116856084563248"/>
        </c:manualLayout>
      </c:layout>
      <c:pieChart>
        <c:varyColors val="1"/>
        <c:ser>
          <c:idx val="0"/>
          <c:order val="0"/>
          <c:tx>
            <c:strRef>
              <c:f>Лист1!$B$1</c:f>
              <c:strCache>
                <c:ptCount val="1"/>
                <c:pt idx="0">
                  <c:v>Ряд 1</c:v>
                </c:pt>
              </c:strCache>
            </c:strRef>
          </c:tx>
          <c:dPt>
            <c:idx val="0"/>
            <c:bubble3D val="0"/>
            <c:spPr>
              <a:solidFill>
                <a:schemeClr val="accent1"/>
              </a:solidFill>
              <a:ln>
                <a:noFill/>
              </a:ln>
              <a:effectLst/>
            </c:spPr>
            <c:extLst>
              <c:ext xmlns:c16="http://schemas.microsoft.com/office/drawing/2014/chart" uri="{C3380CC4-5D6E-409C-BE32-E72D297353CC}">
                <c16:uniqueId val="{00000001-1035-4AAE-B728-2044BCFAAE5E}"/>
              </c:ext>
            </c:extLst>
          </c:dPt>
          <c:dPt>
            <c:idx val="1"/>
            <c:bubble3D val="0"/>
            <c:spPr>
              <a:solidFill>
                <a:schemeClr val="accent2"/>
              </a:solidFill>
              <a:ln>
                <a:noFill/>
              </a:ln>
              <a:effectLst/>
            </c:spPr>
            <c:extLst>
              <c:ext xmlns:c16="http://schemas.microsoft.com/office/drawing/2014/chart" uri="{C3380CC4-5D6E-409C-BE32-E72D297353CC}">
                <c16:uniqueId val="{00000003-1035-4AAE-B728-2044BCFAAE5E}"/>
              </c:ext>
            </c:extLst>
          </c:dPt>
          <c:dPt>
            <c:idx val="2"/>
            <c:bubble3D val="0"/>
            <c:spPr>
              <a:solidFill>
                <a:schemeClr val="accent3"/>
              </a:solidFill>
              <a:ln>
                <a:noFill/>
              </a:ln>
              <a:effectLst/>
            </c:spPr>
            <c:extLst>
              <c:ext xmlns:c16="http://schemas.microsoft.com/office/drawing/2014/chart" uri="{C3380CC4-5D6E-409C-BE32-E72D297353CC}">
                <c16:uniqueId val="{00000005-1035-4AAE-B728-2044BCFAAE5E}"/>
              </c:ext>
            </c:extLst>
          </c:dPt>
          <c:dPt>
            <c:idx val="3"/>
            <c:bubble3D val="0"/>
            <c:spPr>
              <a:solidFill>
                <a:schemeClr val="accent4"/>
              </a:solidFill>
              <a:ln>
                <a:noFill/>
              </a:ln>
              <a:effectLst/>
            </c:spPr>
            <c:extLst>
              <c:ext xmlns:c16="http://schemas.microsoft.com/office/drawing/2014/chart" uri="{C3380CC4-5D6E-409C-BE32-E72D297353CC}">
                <c16:uniqueId val="{00000007-1035-4AAE-B728-2044BCFAAE5E}"/>
              </c:ext>
            </c:extLst>
          </c:dPt>
          <c:dPt>
            <c:idx val="4"/>
            <c:bubble3D val="0"/>
            <c:spPr>
              <a:solidFill>
                <a:schemeClr val="accent5"/>
              </a:solidFill>
              <a:ln>
                <a:noFill/>
              </a:ln>
              <a:effectLst/>
            </c:spPr>
            <c:extLst>
              <c:ext xmlns:c16="http://schemas.microsoft.com/office/drawing/2014/chart" uri="{C3380CC4-5D6E-409C-BE32-E72D297353CC}">
                <c16:uniqueId val="{00000009-1035-4AAE-B728-2044BCFAAE5E}"/>
              </c:ext>
            </c:extLst>
          </c:dPt>
          <c:dPt>
            <c:idx val="5"/>
            <c:bubble3D val="0"/>
            <c:spPr>
              <a:solidFill>
                <a:schemeClr val="accent6"/>
              </a:solidFill>
              <a:ln>
                <a:noFill/>
              </a:ln>
              <a:effectLst/>
            </c:spPr>
            <c:extLst>
              <c:ext xmlns:c16="http://schemas.microsoft.com/office/drawing/2014/chart" uri="{C3380CC4-5D6E-409C-BE32-E72D297353CC}">
                <c16:uniqueId val="{0000000B-1035-4AAE-B728-2044BCFAAE5E}"/>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1035-4AAE-B728-2044BCFAAE5E}"/>
              </c:ext>
            </c:extLst>
          </c:dPt>
          <c:cat>
            <c:strRef>
              <c:f>Лист1!$A$2:$A$8</c:f>
              <c:strCache>
                <c:ptCount val="7"/>
                <c:pt idx="0">
                  <c:v>World-changing Cause</c:v>
                </c:pt>
                <c:pt idx="1">
                  <c:v>Innovative Contests</c:v>
                </c:pt>
                <c:pt idx="2">
                  <c:v>All-Win Environment</c:v>
                </c:pt>
                <c:pt idx="3">
                  <c:v>Accelerated Learning</c:v>
                </c:pt>
                <c:pt idx="4">
                  <c:v>Creative Teamwork</c:v>
                </c:pt>
                <c:pt idx="5">
                  <c:v>Creation Show</c:v>
                </c:pt>
                <c:pt idx="6">
                  <c:v>Fun, Joy, Friendship</c:v>
                </c:pt>
              </c:strCache>
            </c:strRef>
          </c:cat>
          <c:val>
            <c:numRef>
              <c:f>Лист1!$B$2:$B$8</c:f>
              <c:numCache>
                <c:formatCode>General</c:formatCode>
                <c:ptCount val="7"/>
                <c:pt idx="0">
                  <c:v>6.77</c:v>
                </c:pt>
                <c:pt idx="1">
                  <c:v>7.68</c:v>
                </c:pt>
                <c:pt idx="2">
                  <c:v>6.52</c:v>
                </c:pt>
                <c:pt idx="3">
                  <c:v>7</c:v>
                </c:pt>
                <c:pt idx="4">
                  <c:v>7.77</c:v>
                </c:pt>
                <c:pt idx="5">
                  <c:v>7</c:v>
                </c:pt>
                <c:pt idx="6">
                  <c:v>7.27</c:v>
                </c:pt>
              </c:numCache>
            </c:numRef>
          </c:val>
          <c:extLst>
            <c:ext xmlns:c16="http://schemas.microsoft.com/office/drawing/2014/chart" uri="{C3380CC4-5D6E-409C-BE32-E72D297353CC}">
              <c16:uniqueId val="{00000000-2519-472A-9BF2-51E33BD30A7A}"/>
            </c:ext>
          </c:extLst>
        </c:ser>
        <c:dLbls>
          <c:showLegendKey val="0"/>
          <c:showVal val="0"/>
          <c:showCatName val="0"/>
          <c:showSerName val="0"/>
          <c:showPercent val="0"/>
          <c:showBubbleSize val="0"/>
          <c:showLeaderLines val="1"/>
        </c:dLbls>
        <c:firstSliceAng val="314"/>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77777777777777E-2"/>
          <c:y val="9.3192440350994957E-2"/>
          <c:w val="0.96944444444444444"/>
          <c:h val="0.69682045004692239"/>
        </c:manualLayout>
      </c:layout>
      <c:barChart>
        <c:barDir val="col"/>
        <c:grouping val="clustered"/>
        <c:varyColors val="0"/>
        <c:ser>
          <c:idx val="0"/>
          <c:order val="0"/>
          <c:spPr>
            <a:solidFill>
              <a:srgbClr val="FFC000"/>
            </a:solidFill>
            <a:ln>
              <a:noFill/>
            </a:ln>
            <a:effectLst/>
          </c:spPr>
          <c:invertIfNegative val="0"/>
          <c:val>
            <c:numRef>
              <c:f>Лист1!$C$30:$I$30</c:f>
              <c:numCache>
                <c:formatCode>General</c:formatCode>
                <c:ptCount val="7"/>
                <c:pt idx="0">
                  <c:v>6.833333333333333</c:v>
                </c:pt>
                <c:pt idx="1">
                  <c:v>7.833333333333333</c:v>
                </c:pt>
                <c:pt idx="2">
                  <c:v>7.166666666666667</c:v>
                </c:pt>
                <c:pt idx="3">
                  <c:v>6.5</c:v>
                </c:pt>
                <c:pt idx="4">
                  <c:v>7.5</c:v>
                </c:pt>
                <c:pt idx="5">
                  <c:v>7</c:v>
                </c:pt>
                <c:pt idx="6">
                  <c:v>7.333333333333333</c:v>
                </c:pt>
              </c:numCache>
            </c:numRef>
          </c:val>
          <c:extLst>
            <c:ext xmlns:c16="http://schemas.microsoft.com/office/drawing/2014/chart" uri="{C3380CC4-5D6E-409C-BE32-E72D297353CC}">
              <c16:uniqueId val="{00000000-14A7-49D5-81FC-BAEAC28A3C4A}"/>
            </c:ext>
          </c:extLst>
        </c:ser>
        <c:ser>
          <c:idx val="1"/>
          <c:order val="1"/>
          <c:spPr>
            <a:solidFill>
              <a:srgbClr val="336699"/>
            </a:solidFill>
            <a:ln>
              <a:noFill/>
            </a:ln>
            <a:effectLst/>
          </c:spPr>
          <c:invertIfNegative val="0"/>
          <c:val>
            <c:numRef>
              <c:f>Лист1!$C$31:$I$31</c:f>
              <c:numCache>
                <c:formatCode>General</c:formatCode>
                <c:ptCount val="7"/>
                <c:pt idx="0">
                  <c:v>6</c:v>
                </c:pt>
                <c:pt idx="1">
                  <c:v>7.6</c:v>
                </c:pt>
                <c:pt idx="2">
                  <c:v>5.8</c:v>
                </c:pt>
                <c:pt idx="3">
                  <c:v>6.8</c:v>
                </c:pt>
                <c:pt idx="4">
                  <c:v>7.4</c:v>
                </c:pt>
                <c:pt idx="5">
                  <c:v>8.6</c:v>
                </c:pt>
                <c:pt idx="6">
                  <c:v>7.8</c:v>
                </c:pt>
              </c:numCache>
            </c:numRef>
          </c:val>
          <c:extLst>
            <c:ext xmlns:c16="http://schemas.microsoft.com/office/drawing/2014/chart" uri="{C3380CC4-5D6E-409C-BE32-E72D297353CC}">
              <c16:uniqueId val="{00000001-14A7-49D5-81FC-BAEAC28A3C4A}"/>
            </c:ext>
          </c:extLst>
        </c:ser>
        <c:ser>
          <c:idx val="2"/>
          <c:order val="2"/>
          <c:spPr>
            <a:solidFill>
              <a:srgbClr val="FF0000"/>
            </a:solidFill>
            <a:ln>
              <a:noFill/>
            </a:ln>
            <a:effectLst/>
          </c:spPr>
          <c:invertIfNegative val="0"/>
          <c:val>
            <c:numRef>
              <c:f>Лист1!$C$32:$I$32</c:f>
              <c:numCache>
                <c:formatCode>General</c:formatCode>
                <c:ptCount val="7"/>
                <c:pt idx="0">
                  <c:v>7</c:v>
                </c:pt>
                <c:pt idx="1">
                  <c:v>7.5</c:v>
                </c:pt>
                <c:pt idx="2">
                  <c:v>7.25</c:v>
                </c:pt>
                <c:pt idx="3">
                  <c:v>8.25</c:v>
                </c:pt>
                <c:pt idx="4">
                  <c:v>8.25</c:v>
                </c:pt>
                <c:pt idx="5">
                  <c:v>5.5</c:v>
                </c:pt>
                <c:pt idx="6">
                  <c:v>6.25</c:v>
                </c:pt>
              </c:numCache>
            </c:numRef>
          </c:val>
          <c:extLst>
            <c:ext xmlns:c16="http://schemas.microsoft.com/office/drawing/2014/chart" uri="{C3380CC4-5D6E-409C-BE32-E72D297353CC}">
              <c16:uniqueId val="{00000002-14A7-49D5-81FC-BAEAC28A3C4A}"/>
            </c:ext>
          </c:extLst>
        </c:ser>
        <c:dLbls>
          <c:showLegendKey val="0"/>
          <c:showVal val="0"/>
          <c:showCatName val="0"/>
          <c:showSerName val="0"/>
          <c:showPercent val="0"/>
          <c:showBubbleSize val="0"/>
        </c:dLbls>
        <c:gapWidth val="182"/>
        <c:axId val="521838656"/>
        <c:axId val="521669912"/>
      </c:barChart>
      <c:catAx>
        <c:axId val="521838656"/>
        <c:scaling>
          <c:orientation val="minMax"/>
        </c:scaling>
        <c:delete val="1"/>
        <c:axPos val="b"/>
        <c:majorTickMark val="none"/>
        <c:minorTickMark val="none"/>
        <c:tickLblPos val="nextTo"/>
        <c:crossAx val="521669912"/>
        <c:crosses val="autoZero"/>
        <c:auto val="1"/>
        <c:lblAlgn val="ctr"/>
        <c:lblOffset val="100"/>
        <c:noMultiLvlLbl val="0"/>
      </c:catAx>
      <c:valAx>
        <c:axId val="521669912"/>
        <c:scaling>
          <c:orientation val="minMax"/>
        </c:scaling>
        <c:delete val="1"/>
        <c:axPos val="l"/>
        <c:numFmt formatCode="General" sourceLinked="1"/>
        <c:majorTickMark val="none"/>
        <c:minorTickMark val="none"/>
        <c:tickLblPos val="nextTo"/>
        <c:crossAx val="521838656"/>
        <c:crosses val="autoZero"/>
        <c:crossBetween val="between"/>
      </c:valAx>
      <c:spPr>
        <a:noFill/>
        <a:ln>
          <a:noFill/>
        </a:ln>
        <a:effectLst/>
      </c:spPr>
    </c:plotArea>
    <c:legend>
      <c:legendPos val="b"/>
      <c:layout>
        <c:manualLayout>
          <c:xMode val="edge"/>
          <c:yMode val="edge"/>
          <c:x val="0.16501181102362206"/>
          <c:y val="1.6988256230562826E-2"/>
          <c:w val="0.69219860017497814"/>
          <c:h val="7.8125546806649182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Лист1!$B$2:$B$6</c:f>
              <c:numCache>
                <c:formatCode>General</c:formatCode>
                <c:ptCount val="5"/>
                <c:pt idx="0">
                  <c:v>6</c:v>
                </c:pt>
                <c:pt idx="1">
                  <c:v>4</c:v>
                </c:pt>
                <c:pt idx="2">
                  <c:v>2</c:v>
                </c:pt>
                <c:pt idx="3">
                  <c:v>5</c:v>
                </c:pt>
                <c:pt idx="4">
                  <c:v>3</c:v>
                </c:pt>
              </c:numCache>
            </c:numRef>
          </c:val>
          <c:extLst>
            <c:ext xmlns:c16="http://schemas.microsoft.com/office/drawing/2014/chart" uri="{C3380CC4-5D6E-409C-BE32-E72D297353CC}">
              <c16:uniqueId val="{00000000-C813-4EB9-B1E2-D6F3A162B604}"/>
            </c:ext>
          </c:extLst>
        </c:ser>
        <c:ser>
          <c:idx val="1"/>
          <c:order val="1"/>
          <c:tx>
            <c:strRef>
              <c:f>Лист1!$C$1</c:f>
              <c:strCache>
                <c:ptCount val="1"/>
                <c:pt idx="0">
                  <c:v>Ряд 2</c:v>
                </c:pt>
              </c:strCache>
            </c:strRef>
          </c:tx>
          <c:spPr>
            <a:solidFill>
              <a:schemeClr val="accent2"/>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Лист1!$C$2:$C$6</c:f>
              <c:numCache>
                <c:formatCode>General</c:formatCode>
                <c:ptCount val="5"/>
                <c:pt idx="0">
                  <c:v>9</c:v>
                </c:pt>
                <c:pt idx="1">
                  <c:v>9</c:v>
                </c:pt>
                <c:pt idx="2">
                  <c:v>6</c:v>
                </c:pt>
                <c:pt idx="3">
                  <c:v>8</c:v>
                </c:pt>
                <c:pt idx="4">
                  <c:v>8</c:v>
                </c:pt>
              </c:numCache>
            </c:numRef>
          </c:val>
          <c:extLst>
            <c:ext xmlns:c16="http://schemas.microsoft.com/office/drawing/2014/chart" uri="{C3380CC4-5D6E-409C-BE32-E72D297353CC}">
              <c16:uniqueId val="{00000001-C813-4EB9-B1E2-D6F3A162B604}"/>
            </c:ext>
          </c:extLst>
        </c:ser>
        <c:ser>
          <c:idx val="2"/>
          <c:order val="2"/>
          <c:tx>
            <c:strRef>
              <c:f>Лист1!$D$1</c:f>
              <c:strCache>
                <c:ptCount val="1"/>
                <c:pt idx="0">
                  <c:v>Столбец1</c:v>
                </c:pt>
              </c:strCache>
            </c:strRef>
          </c:tx>
          <c:spPr>
            <a:solidFill>
              <a:schemeClr val="accent3"/>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Лист1!$D$2:$D$6</c:f>
            </c:numRef>
          </c:val>
          <c:extLst>
            <c:ext xmlns:c16="http://schemas.microsoft.com/office/drawing/2014/chart" uri="{C3380CC4-5D6E-409C-BE32-E72D297353CC}">
              <c16:uniqueId val="{00000002-C813-4EB9-B1E2-D6F3A162B604}"/>
            </c:ext>
          </c:extLst>
        </c:ser>
        <c:dLbls>
          <c:showLegendKey val="0"/>
          <c:showVal val="0"/>
          <c:showCatName val="0"/>
          <c:showSerName val="0"/>
          <c:showPercent val="0"/>
          <c:showBubbleSize val="0"/>
        </c:dLbls>
        <c:gapWidth val="219"/>
        <c:overlap val="-27"/>
        <c:axId val="265565816"/>
        <c:axId val="265566144"/>
      </c:barChart>
      <c:catAx>
        <c:axId val="265565816"/>
        <c:scaling>
          <c:orientation val="minMax"/>
        </c:scaling>
        <c:delete val="1"/>
        <c:axPos val="b"/>
        <c:numFmt formatCode="General" sourceLinked="1"/>
        <c:majorTickMark val="none"/>
        <c:minorTickMark val="none"/>
        <c:tickLblPos val="nextTo"/>
        <c:crossAx val="265566144"/>
        <c:crosses val="autoZero"/>
        <c:auto val="1"/>
        <c:lblAlgn val="ctr"/>
        <c:lblOffset val="100"/>
        <c:noMultiLvlLbl val="0"/>
      </c:catAx>
      <c:valAx>
        <c:axId val="265566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6556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Лист1!$B$2:$B$6</c:f>
              <c:numCache>
                <c:formatCode>General</c:formatCode>
                <c:ptCount val="5"/>
                <c:pt idx="0">
                  <c:v>6</c:v>
                </c:pt>
                <c:pt idx="1">
                  <c:v>5</c:v>
                </c:pt>
                <c:pt idx="2">
                  <c:v>4</c:v>
                </c:pt>
                <c:pt idx="3">
                  <c:v>5</c:v>
                </c:pt>
                <c:pt idx="4">
                  <c:v>4</c:v>
                </c:pt>
              </c:numCache>
            </c:numRef>
          </c:val>
          <c:extLst>
            <c:ext xmlns:c16="http://schemas.microsoft.com/office/drawing/2014/chart" uri="{C3380CC4-5D6E-409C-BE32-E72D297353CC}">
              <c16:uniqueId val="{00000000-C813-4EB9-B1E2-D6F3A162B604}"/>
            </c:ext>
          </c:extLst>
        </c:ser>
        <c:ser>
          <c:idx val="1"/>
          <c:order val="1"/>
          <c:tx>
            <c:strRef>
              <c:f>Лист1!$C$1</c:f>
              <c:strCache>
                <c:ptCount val="1"/>
                <c:pt idx="0">
                  <c:v>Ряд 2</c:v>
                </c:pt>
              </c:strCache>
            </c:strRef>
          </c:tx>
          <c:spPr>
            <a:solidFill>
              <a:schemeClr val="accent2"/>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Лист1!$C$2:$C$6</c:f>
              <c:numCache>
                <c:formatCode>General</c:formatCode>
                <c:ptCount val="5"/>
                <c:pt idx="0">
                  <c:v>9</c:v>
                </c:pt>
                <c:pt idx="1">
                  <c:v>8</c:v>
                </c:pt>
                <c:pt idx="2">
                  <c:v>7</c:v>
                </c:pt>
                <c:pt idx="3">
                  <c:v>8</c:v>
                </c:pt>
                <c:pt idx="4">
                  <c:v>8</c:v>
                </c:pt>
              </c:numCache>
            </c:numRef>
          </c:val>
          <c:extLst>
            <c:ext xmlns:c16="http://schemas.microsoft.com/office/drawing/2014/chart" uri="{C3380CC4-5D6E-409C-BE32-E72D297353CC}">
              <c16:uniqueId val="{00000001-C813-4EB9-B1E2-D6F3A162B604}"/>
            </c:ext>
          </c:extLst>
        </c:ser>
        <c:ser>
          <c:idx val="2"/>
          <c:order val="2"/>
          <c:tx>
            <c:strRef>
              <c:f>Лист1!$D$1</c:f>
              <c:strCache>
                <c:ptCount val="1"/>
                <c:pt idx="0">
                  <c:v>Столбец1</c:v>
                </c:pt>
              </c:strCache>
            </c:strRef>
          </c:tx>
          <c:spPr>
            <a:solidFill>
              <a:schemeClr val="accent3"/>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Лист1!$D$2:$D$6</c:f>
            </c:numRef>
          </c:val>
          <c:extLst>
            <c:ext xmlns:c16="http://schemas.microsoft.com/office/drawing/2014/chart" uri="{C3380CC4-5D6E-409C-BE32-E72D297353CC}">
              <c16:uniqueId val="{00000002-C813-4EB9-B1E2-D6F3A162B604}"/>
            </c:ext>
          </c:extLst>
        </c:ser>
        <c:dLbls>
          <c:showLegendKey val="0"/>
          <c:showVal val="0"/>
          <c:showCatName val="0"/>
          <c:showSerName val="0"/>
          <c:showPercent val="0"/>
          <c:showBubbleSize val="0"/>
        </c:dLbls>
        <c:gapWidth val="219"/>
        <c:overlap val="-27"/>
        <c:axId val="265565816"/>
        <c:axId val="265566144"/>
      </c:barChart>
      <c:catAx>
        <c:axId val="265565816"/>
        <c:scaling>
          <c:orientation val="minMax"/>
        </c:scaling>
        <c:delete val="1"/>
        <c:axPos val="b"/>
        <c:numFmt formatCode="General" sourceLinked="1"/>
        <c:majorTickMark val="none"/>
        <c:minorTickMark val="none"/>
        <c:tickLblPos val="nextTo"/>
        <c:crossAx val="265566144"/>
        <c:crosses val="autoZero"/>
        <c:auto val="1"/>
        <c:lblAlgn val="ctr"/>
        <c:lblOffset val="100"/>
        <c:noMultiLvlLbl val="0"/>
      </c:catAx>
      <c:valAx>
        <c:axId val="265566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6556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Лист1!$B$2:$B$6</c:f>
              <c:numCache>
                <c:formatCode>General</c:formatCode>
                <c:ptCount val="5"/>
                <c:pt idx="0">
                  <c:v>6</c:v>
                </c:pt>
                <c:pt idx="1">
                  <c:v>4</c:v>
                </c:pt>
                <c:pt idx="2">
                  <c:v>2</c:v>
                </c:pt>
                <c:pt idx="3">
                  <c:v>5</c:v>
                </c:pt>
                <c:pt idx="4">
                  <c:v>3</c:v>
                </c:pt>
              </c:numCache>
            </c:numRef>
          </c:val>
          <c:extLst>
            <c:ext xmlns:c16="http://schemas.microsoft.com/office/drawing/2014/chart" uri="{C3380CC4-5D6E-409C-BE32-E72D297353CC}">
              <c16:uniqueId val="{00000000-C813-4EB9-B1E2-D6F3A162B604}"/>
            </c:ext>
          </c:extLst>
        </c:ser>
        <c:ser>
          <c:idx val="1"/>
          <c:order val="1"/>
          <c:tx>
            <c:strRef>
              <c:f>Лист1!$C$1</c:f>
              <c:strCache>
                <c:ptCount val="1"/>
                <c:pt idx="0">
                  <c:v>Ряд 2</c:v>
                </c:pt>
              </c:strCache>
            </c:strRef>
          </c:tx>
          <c:spPr>
            <a:solidFill>
              <a:schemeClr val="accent2"/>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Лист1!$C$2:$C$6</c:f>
              <c:numCache>
                <c:formatCode>General</c:formatCode>
                <c:ptCount val="5"/>
                <c:pt idx="0">
                  <c:v>9</c:v>
                </c:pt>
                <c:pt idx="1">
                  <c:v>9</c:v>
                </c:pt>
                <c:pt idx="2">
                  <c:v>6</c:v>
                </c:pt>
                <c:pt idx="3">
                  <c:v>8</c:v>
                </c:pt>
                <c:pt idx="4">
                  <c:v>8</c:v>
                </c:pt>
              </c:numCache>
            </c:numRef>
          </c:val>
          <c:extLst>
            <c:ext xmlns:c16="http://schemas.microsoft.com/office/drawing/2014/chart" uri="{C3380CC4-5D6E-409C-BE32-E72D297353CC}">
              <c16:uniqueId val="{00000001-C813-4EB9-B1E2-D6F3A162B604}"/>
            </c:ext>
          </c:extLst>
        </c:ser>
        <c:ser>
          <c:idx val="2"/>
          <c:order val="2"/>
          <c:tx>
            <c:strRef>
              <c:f>Лист1!$D$1</c:f>
              <c:strCache>
                <c:ptCount val="1"/>
                <c:pt idx="0">
                  <c:v>Столбец1</c:v>
                </c:pt>
              </c:strCache>
            </c:strRef>
          </c:tx>
          <c:spPr>
            <a:solidFill>
              <a:schemeClr val="accent3"/>
            </a:solidFill>
            <a:ln>
              <a:noFill/>
            </a:ln>
            <a:effectLst/>
          </c:spPr>
          <c:invertIfNegative val="0"/>
          <c:cat>
            <c:strRef>
              <c:f>Лист1!$A$2:$A$6</c:f>
              <c:strCache>
                <c:ptCount val="5"/>
                <c:pt idx="0">
                  <c:v>Innovative Entrepreneur</c:v>
                </c:pt>
                <c:pt idx="1">
                  <c:v>Entrepreneurial Strategist</c:v>
                </c:pt>
                <c:pt idx="2">
                  <c:v>Anticipation Skills</c:v>
                </c:pt>
                <c:pt idx="3">
                  <c:v>Creative Problem Solver</c:v>
                </c:pt>
                <c:pt idx="4">
                  <c:v>Creative Marketer</c:v>
                </c:pt>
              </c:strCache>
            </c:strRef>
          </c:cat>
          <c:val>
            <c:numRef>
              <c:f>Лист1!$D$2:$D$6</c:f>
            </c:numRef>
          </c:val>
          <c:extLst>
            <c:ext xmlns:c16="http://schemas.microsoft.com/office/drawing/2014/chart" uri="{C3380CC4-5D6E-409C-BE32-E72D297353CC}">
              <c16:uniqueId val="{00000002-C813-4EB9-B1E2-D6F3A162B604}"/>
            </c:ext>
          </c:extLst>
        </c:ser>
        <c:dLbls>
          <c:showLegendKey val="0"/>
          <c:showVal val="0"/>
          <c:showCatName val="0"/>
          <c:showSerName val="0"/>
          <c:showPercent val="0"/>
          <c:showBubbleSize val="0"/>
        </c:dLbls>
        <c:gapWidth val="219"/>
        <c:overlap val="-27"/>
        <c:axId val="265565816"/>
        <c:axId val="265566144"/>
      </c:barChart>
      <c:catAx>
        <c:axId val="265565816"/>
        <c:scaling>
          <c:orientation val="minMax"/>
        </c:scaling>
        <c:delete val="1"/>
        <c:axPos val="b"/>
        <c:numFmt formatCode="General" sourceLinked="1"/>
        <c:majorTickMark val="none"/>
        <c:minorTickMark val="none"/>
        <c:tickLblPos val="nextTo"/>
        <c:crossAx val="265566144"/>
        <c:crosses val="autoZero"/>
        <c:auto val="1"/>
        <c:lblAlgn val="ctr"/>
        <c:lblOffset val="100"/>
        <c:noMultiLvlLbl val="0"/>
      </c:catAx>
      <c:valAx>
        <c:axId val="265566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6556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g"/><Relationship Id="rId1" Type="http://schemas.openxmlformats.org/officeDocument/2006/relationships/image" Target="../media/image188.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g"/><Relationship Id="rId1" Type="http://schemas.openxmlformats.org/officeDocument/2006/relationships/image" Target="../media/image18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032463-1AAE-4ACD-BE9A-7A2CA973721E}" type="doc">
      <dgm:prSet loTypeId="urn:microsoft.com/office/officeart/2005/8/layout/hList3" loCatId="list" qsTypeId="urn:microsoft.com/office/officeart/2005/8/quickstyle/simple5" qsCatId="simple" csTypeId="urn:microsoft.com/office/officeart/2005/8/colors/accent1_1" csCatId="accent1" phldr="1"/>
      <dgm:spPr/>
      <dgm:t>
        <a:bodyPr/>
        <a:lstStyle/>
        <a:p>
          <a:endParaRPr lang="ru-RU"/>
        </a:p>
      </dgm:t>
    </dgm:pt>
    <dgm:pt modelId="{5451E83A-9544-4148-8345-48359FA5AEF2}">
      <dgm:prSet phldrT="[Текст]" custT="1"/>
      <dgm:spPr>
        <a:gradFill flip="none" rotWithShape="0">
          <a:gsLst>
            <a:gs pos="0">
              <a:schemeClr val="accent1">
                <a:shade val="80000"/>
                <a:hueOff val="0"/>
                <a:satOff val="0"/>
                <a:lumOff val="0"/>
                <a:shade val="30000"/>
                <a:satMod val="115000"/>
              </a:schemeClr>
            </a:gs>
            <a:gs pos="50000">
              <a:schemeClr val="accent1">
                <a:shade val="80000"/>
                <a:hueOff val="0"/>
                <a:satOff val="0"/>
                <a:lumOff val="0"/>
                <a:shade val="67500"/>
                <a:satMod val="115000"/>
              </a:schemeClr>
            </a:gs>
            <a:gs pos="100000">
              <a:schemeClr val="accent1">
                <a:shade val="80000"/>
                <a:hueOff val="0"/>
                <a:satOff val="0"/>
                <a:lumOff val="0"/>
                <a:shade val="100000"/>
                <a:satMod val="115000"/>
              </a:schemeClr>
            </a:gs>
          </a:gsLst>
          <a:lin ang="5400000" scaled="1"/>
          <a:tileRect/>
        </a:gradFill>
      </dgm:spPr>
      <dgm:t>
        <a:bodyPr/>
        <a:lstStyle/>
        <a:p>
          <a:r>
            <a:rPr lang="ru-RU" sz="4400" b="1" dirty="0"/>
            <a:t>Интеллектуальные Олимпиады</a:t>
          </a:r>
        </a:p>
      </dgm:t>
    </dgm:pt>
    <dgm:pt modelId="{08DCB039-7465-471C-81D0-BA0D2BFAE4F9}" type="parTrans" cxnId="{508FCA2B-27A4-4BF5-89CD-E43D76478CCD}">
      <dgm:prSet/>
      <dgm:spPr/>
      <dgm:t>
        <a:bodyPr/>
        <a:lstStyle/>
        <a:p>
          <a:endParaRPr lang="ru-RU" sz="4000" b="1">
            <a:solidFill>
              <a:schemeClr val="bg1"/>
            </a:solidFill>
          </a:endParaRPr>
        </a:p>
      </dgm:t>
    </dgm:pt>
    <dgm:pt modelId="{21EC2D76-B6A2-420B-96A4-DA2AC8712638}" type="sibTrans" cxnId="{508FCA2B-27A4-4BF5-89CD-E43D76478CCD}">
      <dgm:prSet/>
      <dgm:spPr/>
      <dgm:t>
        <a:bodyPr/>
        <a:lstStyle/>
        <a:p>
          <a:endParaRPr lang="ru-RU" sz="4000" b="1">
            <a:solidFill>
              <a:schemeClr val="bg1"/>
            </a:solidFill>
          </a:endParaRPr>
        </a:p>
      </dgm:t>
    </dgm:pt>
    <dgm:pt modelId="{53E0DFDF-3889-4E80-8CBB-F97647296F7A}">
      <dgm:prSet phldrT="[Текст]" custT="1"/>
      <dgm:spPr/>
      <dgm:t>
        <a:bodyPr/>
        <a:lstStyle/>
        <a:p>
          <a:r>
            <a:rPr lang="ru-RU" sz="3200" b="1"/>
            <a:t>Всемирный ускоритель инноваций</a:t>
          </a:r>
          <a:endParaRPr lang="ru-RU" sz="3200" b="1" dirty="0"/>
        </a:p>
      </dgm:t>
    </dgm:pt>
    <dgm:pt modelId="{A435F87A-4C08-4BD9-9392-5D70B6F03E6E}" type="parTrans" cxnId="{FF047EAC-06D3-47F6-B3BA-3386962F590A}">
      <dgm:prSet/>
      <dgm:spPr/>
      <dgm:t>
        <a:bodyPr/>
        <a:lstStyle/>
        <a:p>
          <a:endParaRPr lang="ru-RU" sz="4000" b="1">
            <a:solidFill>
              <a:schemeClr val="bg1"/>
            </a:solidFill>
          </a:endParaRPr>
        </a:p>
      </dgm:t>
    </dgm:pt>
    <dgm:pt modelId="{2C6191CB-B924-4A2C-9EBD-BE9804578D07}" type="sibTrans" cxnId="{FF047EAC-06D3-47F6-B3BA-3386962F590A}">
      <dgm:prSet/>
      <dgm:spPr/>
      <dgm:t>
        <a:bodyPr/>
        <a:lstStyle/>
        <a:p>
          <a:endParaRPr lang="ru-RU" sz="4000" b="1">
            <a:solidFill>
              <a:schemeClr val="bg1"/>
            </a:solidFill>
          </a:endParaRPr>
        </a:p>
      </dgm:t>
    </dgm:pt>
    <dgm:pt modelId="{6F115568-55F2-48CC-ACBD-86A99813E817}">
      <dgm:prSet phldrT="[Текст]" custT="1"/>
      <dgm:spPr/>
      <dgm:t>
        <a:bodyPr/>
        <a:lstStyle/>
        <a:p>
          <a:r>
            <a:rPr lang="ru-RU" sz="3200" b="1"/>
            <a:t>Вовлекающее всех</a:t>
          </a:r>
          <a:r>
            <a:rPr lang="en-US" sz="3200" b="1"/>
            <a:t> </a:t>
          </a:r>
          <a:br>
            <a:rPr lang="ru-RU" sz="3200" b="1"/>
          </a:br>
          <a:r>
            <a:rPr lang="ru-RU" sz="3200" b="1"/>
            <a:t>шоу созидания</a:t>
          </a:r>
          <a:endParaRPr lang="ru-RU" sz="3200" b="1" dirty="0"/>
        </a:p>
      </dgm:t>
    </dgm:pt>
    <dgm:pt modelId="{C6D7F054-D3D7-4396-83A3-6E49D901B639}" type="parTrans" cxnId="{11C674E2-55E0-40C4-93A7-C5E781A9573A}">
      <dgm:prSet/>
      <dgm:spPr/>
      <dgm:t>
        <a:bodyPr/>
        <a:lstStyle/>
        <a:p>
          <a:endParaRPr lang="ru-RU" sz="4000" b="1">
            <a:solidFill>
              <a:schemeClr val="bg1"/>
            </a:solidFill>
          </a:endParaRPr>
        </a:p>
      </dgm:t>
    </dgm:pt>
    <dgm:pt modelId="{5B9D5D53-79ED-4B08-A868-278186492480}" type="sibTrans" cxnId="{11C674E2-55E0-40C4-93A7-C5E781A9573A}">
      <dgm:prSet/>
      <dgm:spPr/>
      <dgm:t>
        <a:bodyPr/>
        <a:lstStyle/>
        <a:p>
          <a:endParaRPr lang="ru-RU" sz="4000" b="1">
            <a:solidFill>
              <a:schemeClr val="bg1"/>
            </a:solidFill>
          </a:endParaRPr>
        </a:p>
      </dgm:t>
    </dgm:pt>
    <dgm:pt modelId="{D49B4506-5AB2-44A8-9D09-12877578386D}">
      <dgm:prSet phldrT="[Текст]" custT="1"/>
      <dgm:spPr/>
      <dgm:t>
        <a:bodyPr/>
        <a:lstStyle/>
        <a:p>
          <a:r>
            <a:rPr lang="ru-RU" sz="3200" b="1" dirty="0"/>
            <a:t>Самый крупный</a:t>
          </a:r>
          <a:br>
            <a:rPr lang="ru-RU" sz="3200" b="1" dirty="0"/>
          </a:br>
          <a:r>
            <a:rPr lang="ru-RU" sz="3200" b="1" dirty="0"/>
            <a:t>в истории</a:t>
          </a:r>
          <a:br>
            <a:rPr lang="ru-RU" sz="3200" b="1" dirty="0"/>
          </a:br>
          <a:r>
            <a:rPr lang="ru-RU" sz="3200" b="1" dirty="0"/>
            <a:t>стартап</a:t>
          </a:r>
          <a:r>
            <a:rPr lang="en-US" sz="3200" b="1" dirty="0"/>
            <a:t> </a:t>
          </a:r>
          <a:endParaRPr lang="ru-RU" sz="3200" b="1" dirty="0"/>
        </a:p>
      </dgm:t>
    </dgm:pt>
    <dgm:pt modelId="{95E748C4-9500-41D7-9FB8-7477EF88127D}" type="parTrans" cxnId="{00551F09-1E38-4E34-9305-E9ABD2D59F78}">
      <dgm:prSet/>
      <dgm:spPr/>
      <dgm:t>
        <a:bodyPr/>
        <a:lstStyle/>
        <a:p>
          <a:endParaRPr lang="ru-RU" sz="4000" b="1">
            <a:solidFill>
              <a:schemeClr val="bg1"/>
            </a:solidFill>
          </a:endParaRPr>
        </a:p>
      </dgm:t>
    </dgm:pt>
    <dgm:pt modelId="{36E48DBB-C846-47D1-9219-58E899C7D877}" type="sibTrans" cxnId="{00551F09-1E38-4E34-9305-E9ABD2D59F78}">
      <dgm:prSet/>
      <dgm:spPr/>
      <dgm:t>
        <a:bodyPr/>
        <a:lstStyle/>
        <a:p>
          <a:endParaRPr lang="ru-RU" sz="4000" b="1">
            <a:solidFill>
              <a:schemeClr val="bg1"/>
            </a:solidFill>
          </a:endParaRPr>
        </a:p>
      </dgm:t>
    </dgm:pt>
    <dgm:pt modelId="{1CF945EB-50AA-4F54-96BE-A99093931673}" type="pres">
      <dgm:prSet presAssocID="{C7032463-1AAE-4ACD-BE9A-7A2CA973721E}" presName="composite" presStyleCnt="0">
        <dgm:presLayoutVars>
          <dgm:chMax val="1"/>
          <dgm:dir/>
          <dgm:resizeHandles val="exact"/>
        </dgm:presLayoutVars>
      </dgm:prSet>
      <dgm:spPr/>
    </dgm:pt>
    <dgm:pt modelId="{CFB2A898-5EEE-4FD8-A586-FF514C31E47B}" type="pres">
      <dgm:prSet presAssocID="{5451E83A-9544-4148-8345-48359FA5AEF2}" presName="roof" presStyleLbl="dkBgShp" presStyleIdx="0" presStyleCnt="2" custLinFactNeighborX="-914" custLinFactNeighborY="-7950"/>
      <dgm:spPr/>
    </dgm:pt>
    <dgm:pt modelId="{D3241121-6B19-400A-BBC0-EC1E2E24658A}" type="pres">
      <dgm:prSet presAssocID="{5451E83A-9544-4148-8345-48359FA5AEF2}" presName="pillars" presStyleCnt="0"/>
      <dgm:spPr/>
    </dgm:pt>
    <dgm:pt modelId="{679DC769-204D-4B32-A09A-99E4D1EAF2B9}" type="pres">
      <dgm:prSet presAssocID="{5451E83A-9544-4148-8345-48359FA5AEF2}" presName="pillar1" presStyleLbl="node1" presStyleIdx="0" presStyleCnt="3">
        <dgm:presLayoutVars>
          <dgm:bulletEnabled val="1"/>
        </dgm:presLayoutVars>
      </dgm:prSet>
      <dgm:spPr/>
    </dgm:pt>
    <dgm:pt modelId="{3A3AE3D6-BDB5-47CE-8B40-164E4A95DC22}" type="pres">
      <dgm:prSet presAssocID="{6F115568-55F2-48CC-ACBD-86A99813E817}" presName="pillarX" presStyleLbl="node1" presStyleIdx="1" presStyleCnt="3">
        <dgm:presLayoutVars>
          <dgm:bulletEnabled val="1"/>
        </dgm:presLayoutVars>
      </dgm:prSet>
      <dgm:spPr/>
    </dgm:pt>
    <dgm:pt modelId="{5686EA27-79FA-4CA1-8819-CA1AD9309C31}" type="pres">
      <dgm:prSet presAssocID="{D49B4506-5AB2-44A8-9D09-12877578386D}" presName="pillarX" presStyleLbl="node1" presStyleIdx="2" presStyleCnt="3">
        <dgm:presLayoutVars>
          <dgm:bulletEnabled val="1"/>
        </dgm:presLayoutVars>
      </dgm:prSet>
      <dgm:spPr/>
    </dgm:pt>
    <dgm:pt modelId="{DDA9F147-EACD-406B-B667-475954877A70}" type="pres">
      <dgm:prSet presAssocID="{5451E83A-9544-4148-8345-48359FA5AEF2}" presName="base" presStyleLbl="dkBgShp" presStyleIdx="1" presStyleCnt="2" custScaleY="207799"/>
      <dgm:spPr>
        <a:gradFill flip="none" rotWithShape="1">
          <a:gsLst>
            <a:gs pos="0">
              <a:schemeClr val="accent1">
                <a:shade val="80000"/>
                <a:hueOff val="0"/>
                <a:satOff val="0"/>
                <a:lumOff val="0"/>
                <a:shade val="30000"/>
                <a:satMod val="115000"/>
              </a:schemeClr>
            </a:gs>
            <a:gs pos="50000">
              <a:schemeClr val="accent1">
                <a:shade val="80000"/>
                <a:hueOff val="0"/>
                <a:satOff val="0"/>
                <a:lumOff val="0"/>
                <a:shade val="67500"/>
                <a:satMod val="115000"/>
              </a:schemeClr>
            </a:gs>
            <a:gs pos="100000">
              <a:schemeClr val="accent1">
                <a:shade val="80000"/>
                <a:hueOff val="0"/>
                <a:satOff val="0"/>
                <a:lumOff val="0"/>
                <a:shade val="100000"/>
                <a:satMod val="115000"/>
              </a:schemeClr>
            </a:gs>
          </a:gsLst>
          <a:lin ang="16200000" scaled="1"/>
          <a:tileRect/>
        </a:gradFill>
      </dgm:spPr>
    </dgm:pt>
  </dgm:ptLst>
  <dgm:cxnLst>
    <dgm:cxn modelId="{00551F09-1E38-4E34-9305-E9ABD2D59F78}" srcId="{5451E83A-9544-4148-8345-48359FA5AEF2}" destId="{D49B4506-5AB2-44A8-9D09-12877578386D}" srcOrd="2" destOrd="0" parTransId="{95E748C4-9500-41D7-9FB8-7477EF88127D}" sibTransId="{36E48DBB-C846-47D1-9219-58E899C7D877}"/>
    <dgm:cxn modelId="{508FCA2B-27A4-4BF5-89CD-E43D76478CCD}" srcId="{C7032463-1AAE-4ACD-BE9A-7A2CA973721E}" destId="{5451E83A-9544-4148-8345-48359FA5AEF2}" srcOrd="0" destOrd="0" parTransId="{08DCB039-7465-471C-81D0-BA0D2BFAE4F9}" sibTransId="{21EC2D76-B6A2-420B-96A4-DA2AC8712638}"/>
    <dgm:cxn modelId="{06618E66-4BFE-4FF0-947A-C50369CBDF34}" type="presOf" srcId="{53E0DFDF-3889-4E80-8CBB-F97647296F7A}" destId="{679DC769-204D-4B32-A09A-99E4D1EAF2B9}" srcOrd="0" destOrd="0" presId="urn:microsoft.com/office/officeart/2005/8/layout/hList3"/>
    <dgm:cxn modelId="{AE7DFF52-02B8-46C9-9C85-1ADBC8E888E6}" type="presOf" srcId="{6F115568-55F2-48CC-ACBD-86A99813E817}" destId="{3A3AE3D6-BDB5-47CE-8B40-164E4A95DC22}" srcOrd="0" destOrd="0" presId="urn:microsoft.com/office/officeart/2005/8/layout/hList3"/>
    <dgm:cxn modelId="{13D0CC8B-23D6-43F1-AEA9-8A969E75AAD2}" type="presOf" srcId="{D49B4506-5AB2-44A8-9D09-12877578386D}" destId="{5686EA27-79FA-4CA1-8819-CA1AD9309C31}" srcOrd="0" destOrd="0" presId="urn:microsoft.com/office/officeart/2005/8/layout/hList3"/>
    <dgm:cxn modelId="{5CF30A9A-4294-4D8F-A201-3D472FF341F2}" type="presOf" srcId="{5451E83A-9544-4148-8345-48359FA5AEF2}" destId="{CFB2A898-5EEE-4FD8-A586-FF514C31E47B}" srcOrd="0" destOrd="0" presId="urn:microsoft.com/office/officeart/2005/8/layout/hList3"/>
    <dgm:cxn modelId="{FF047EAC-06D3-47F6-B3BA-3386962F590A}" srcId="{5451E83A-9544-4148-8345-48359FA5AEF2}" destId="{53E0DFDF-3889-4E80-8CBB-F97647296F7A}" srcOrd="0" destOrd="0" parTransId="{A435F87A-4C08-4BD9-9392-5D70B6F03E6E}" sibTransId="{2C6191CB-B924-4A2C-9EBD-BE9804578D07}"/>
    <dgm:cxn modelId="{BDEAAED2-41D4-413B-8FAD-09058ABFF9A7}" type="presOf" srcId="{C7032463-1AAE-4ACD-BE9A-7A2CA973721E}" destId="{1CF945EB-50AA-4F54-96BE-A99093931673}" srcOrd="0" destOrd="0" presId="urn:microsoft.com/office/officeart/2005/8/layout/hList3"/>
    <dgm:cxn modelId="{11C674E2-55E0-40C4-93A7-C5E781A9573A}" srcId="{5451E83A-9544-4148-8345-48359FA5AEF2}" destId="{6F115568-55F2-48CC-ACBD-86A99813E817}" srcOrd="1" destOrd="0" parTransId="{C6D7F054-D3D7-4396-83A3-6E49D901B639}" sibTransId="{5B9D5D53-79ED-4B08-A868-278186492480}"/>
    <dgm:cxn modelId="{D930B18F-94D2-4318-BB62-9781E007F6EF}" type="presParOf" srcId="{1CF945EB-50AA-4F54-96BE-A99093931673}" destId="{CFB2A898-5EEE-4FD8-A586-FF514C31E47B}" srcOrd="0" destOrd="0" presId="urn:microsoft.com/office/officeart/2005/8/layout/hList3"/>
    <dgm:cxn modelId="{6D4C83BC-54A4-4A4B-9586-BAE368398BB5}" type="presParOf" srcId="{1CF945EB-50AA-4F54-96BE-A99093931673}" destId="{D3241121-6B19-400A-BBC0-EC1E2E24658A}" srcOrd="1" destOrd="0" presId="urn:microsoft.com/office/officeart/2005/8/layout/hList3"/>
    <dgm:cxn modelId="{24570D6E-6E97-4652-9DC9-33338C4B0FF2}" type="presParOf" srcId="{D3241121-6B19-400A-BBC0-EC1E2E24658A}" destId="{679DC769-204D-4B32-A09A-99E4D1EAF2B9}" srcOrd="0" destOrd="0" presId="urn:microsoft.com/office/officeart/2005/8/layout/hList3"/>
    <dgm:cxn modelId="{DE3E3C4E-2577-467C-A256-F21BEFE19483}" type="presParOf" srcId="{D3241121-6B19-400A-BBC0-EC1E2E24658A}" destId="{3A3AE3D6-BDB5-47CE-8B40-164E4A95DC22}" srcOrd="1" destOrd="0" presId="urn:microsoft.com/office/officeart/2005/8/layout/hList3"/>
    <dgm:cxn modelId="{AA8ADBA5-6B7E-4252-9157-81E2FB66CB73}" type="presParOf" srcId="{D3241121-6B19-400A-BBC0-EC1E2E24658A}" destId="{5686EA27-79FA-4CA1-8819-CA1AD9309C31}" srcOrd="2" destOrd="0" presId="urn:microsoft.com/office/officeart/2005/8/layout/hList3"/>
    <dgm:cxn modelId="{8DE724C1-B8CA-4F51-BC27-02BE8D29EDCA}" type="presParOf" srcId="{1CF945EB-50AA-4F54-96BE-A99093931673}" destId="{DDA9F147-EACD-406B-B667-475954877A70}" srcOrd="2" destOrd="0" presId="urn:microsoft.com/office/officeart/2005/8/layout/h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BE6935-D186-4E96-B718-054A6F65BABB}" type="doc">
      <dgm:prSet loTypeId="urn:microsoft.com/office/officeart/2005/8/layout/equation2" loCatId="process" qsTypeId="urn:microsoft.com/office/officeart/2005/8/quickstyle/simple4" qsCatId="simple" csTypeId="urn:microsoft.com/office/officeart/2005/8/colors/accent1_2" csCatId="accent1" phldr="1"/>
      <dgm:spPr/>
    </dgm:pt>
    <dgm:pt modelId="{DA974333-D6CC-49B1-86D2-835207F07CB7}">
      <dgm:prSet phldrT="[Текст]"/>
      <dgm:spPr/>
      <dgm:t>
        <a:bodyPr/>
        <a:lstStyle/>
        <a:p>
          <a:r>
            <a:rPr lang="ru-RU" b="1" dirty="0">
              <a:solidFill>
                <a:srgbClr val="66FFFF"/>
              </a:solidFill>
            </a:rPr>
            <a:t>Исходная</a:t>
          </a:r>
          <a:r>
            <a:rPr lang="en-US" b="1" dirty="0"/>
            <a:t> </a:t>
          </a:r>
          <a:br>
            <a:rPr lang="en-US" b="1" dirty="0"/>
          </a:br>
          <a:r>
            <a:rPr lang="ru-RU" b="1" dirty="0"/>
            <a:t>бизнес-модель</a:t>
          </a:r>
        </a:p>
      </dgm:t>
    </dgm:pt>
    <dgm:pt modelId="{7FAD334D-4ED5-4146-84EC-AA5EC33DDF79}" type="parTrans" cxnId="{275D417A-CF15-4226-92B8-C6017AABAE5B}">
      <dgm:prSet/>
      <dgm:spPr/>
      <dgm:t>
        <a:bodyPr/>
        <a:lstStyle/>
        <a:p>
          <a:endParaRPr lang="ru-RU"/>
        </a:p>
      </dgm:t>
    </dgm:pt>
    <dgm:pt modelId="{C0144968-75F6-4416-A317-12EF0E1D443A}" type="sibTrans" cxnId="{275D417A-CF15-4226-92B8-C6017AABAE5B}">
      <dgm:prSet/>
      <dgm:spPr/>
      <dgm:t>
        <a:bodyPr/>
        <a:lstStyle/>
        <a:p>
          <a:endParaRPr lang="ru-RU"/>
        </a:p>
      </dgm:t>
    </dgm:pt>
    <dgm:pt modelId="{D1CA2382-7F3B-4CDC-A9F3-1889FEFE981C}">
      <dgm:prSet phldrT="[Текст]" custT="1"/>
      <dgm:spPr>
        <a:solidFill>
          <a:srgbClr val="92D050"/>
        </a:solidFill>
      </dgm:spPr>
      <dgm:t>
        <a:bodyPr lIns="0" rIns="0"/>
        <a:lstStyle/>
        <a:p>
          <a:r>
            <a:rPr lang="ru-RU" sz="3200" b="1" dirty="0">
              <a:solidFill>
                <a:schemeClr val="tx1"/>
              </a:solidFill>
            </a:rPr>
            <a:t>Моделирующая игра</a:t>
          </a:r>
        </a:p>
      </dgm:t>
    </dgm:pt>
    <dgm:pt modelId="{A5C6EC8B-0D00-405C-867C-7A3BD4427533}" type="parTrans" cxnId="{2F1ABAAA-F48C-4E5D-A4DA-5462A0E6801C}">
      <dgm:prSet/>
      <dgm:spPr/>
      <dgm:t>
        <a:bodyPr/>
        <a:lstStyle/>
        <a:p>
          <a:endParaRPr lang="ru-RU"/>
        </a:p>
      </dgm:t>
    </dgm:pt>
    <dgm:pt modelId="{3D502DC8-67A0-4DE8-A70D-9C86866CC487}" type="sibTrans" cxnId="{2F1ABAAA-F48C-4E5D-A4DA-5462A0E6801C}">
      <dgm:prSet/>
      <dgm:spPr/>
      <dgm:t>
        <a:bodyPr/>
        <a:lstStyle/>
        <a:p>
          <a:endParaRPr lang="ru-RU"/>
        </a:p>
      </dgm:t>
    </dgm:pt>
    <dgm:pt modelId="{FF4183AA-57AF-49AD-A93B-E694B6AB38F6}">
      <dgm:prSet phldrT="[Текст]"/>
      <dgm:spPr/>
      <dgm:t>
        <a:bodyPr/>
        <a:lstStyle/>
        <a:p>
          <a:r>
            <a:rPr lang="ru-RU" b="1" dirty="0">
              <a:solidFill>
                <a:srgbClr val="FFFF00"/>
              </a:solidFill>
            </a:rPr>
            <a:t>Мощнее</a:t>
          </a:r>
          <a:r>
            <a:rPr lang="en-US" dirty="0"/>
            <a:t> </a:t>
          </a:r>
          <a:r>
            <a:rPr lang="ru-RU" b="1" dirty="0">
              <a:solidFill>
                <a:schemeClr val="bg1"/>
              </a:solidFill>
            </a:rPr>
            <a:t>бизнес-модель</a:t>
          </a:r>
        </a:p>
      </dgm:t>
    </dgm:pt>
    <dgm:pt modelId="{0E68445E-8131-433C-992B-DD081ABCDA82}" type="parTrans" cxnId="{3A1665BB-B4AB-4C7D-91DD-EFF184AD7FE3}">
      <dgm:prSet/>
      <dgm:spPr/>
      <dgm:t>
        <a:bodyPr/>
        <a:lstStyle/>
        <a:p>
          <a:endParaRPr lang="ru-RU"/>
        </a:p>
      </dgm:t>
    </dgm:pt>
    <dgm:pt modelId="{1B95A4F1-C8E2-4B99-8F4E-2FF247693F4C}" type="sibTrans" cxnId="{3A1665BB-B4AB-4C7D-91DD-EFF184AD7FE3}">
      <dgm:prSet/>
      <dgm:spPr/>
      <dgm:t>
        <a:bodyPr/>
        <a:lstStyle/>
        <a:p>
          <a:endParaRPr lang="ru-RU"/>
        </a:p>
      </dgm:t>
    </dgm:pt>
    <dgm:pt modelId="{13E83AB8-57C9-48BF-A9F8-05FDB57586C5}" type="pres">
      <dgm:prSet presAssocID="{EBBE6935-D186-4E96-B718-054A6F65BABB}" presName="Name0" presStyleCnt="0">
        <dgm:presLayoutVars>
          <dgm:dir/>
          <dgm:resizeHandles val="exact"/>
        </dgm:presLayoutVars>
      </dgm:prSet>
      <dgm:spPr/>
    </dgm:pt>
    <dgm:pt modelId="{5E24147E-311A-4E19-BBA8-008BDBF22C02}" type="pres">
      <dgm:prSet presAssocID="{EBBE6935-D186-4E96-B718-054A6F65BABB}" presName="vNodes" presStyleCnt="0"/>
      <dgm:spPr/>
    </dgm:pt>
    <dgm:pt modelId="{98B13E95-D4B0-41C3-9728-3DABE57FD712}" type="pres">
      <dgm:prSet presAssocID="{DA974333-D6CC-49B1-86D2-835207F07CB7}" presName="node" presStyleLbl="node1" presStyleIdx="0" presStyleCnt="3" custScaleX="150301">
        <dgm:presLayoutVars>
          <dgm:bulletEnabled val="1"/>
        </dgm:presLayoutVars>
      </dgm:prSet>
      <dgm:spPr/>
    </dgm:pt>
    <dgm:pt modelId="{39313040-0192-4176-8DF3-6CE76CAAB223}" type="pres">
      <dgm:prSet presAssocID="{C0144968-75F6-4416-A317-12EF0E1D443A}" presName="spacerT" presStyleCnt="0"/>
      <dgm:spPr/>
    </dgm:pt>
    <dgm:pt modelId="{23BE08A9-F1A7-42ED-9468-9080CB210DEE}" type="pres">
      <dgm:prSet presAssocID="{C0144968-75F6-4416-A317-12EF0E1D443A}" presName="sibTrans" presStyleLbl="sibTrans2D1" presStyleIdx="0" presStyleCnt="2"/>
      <dgm:spPr/>
    </dgm:pt>
    <dgm:pt modelId="{FF3D9D5F-5D0F-4A7C-82A6-6C3D0E12CDEE}" type="pres">
      <dgm:prSet presAssocID="{C0144968-75F6-4416-A317-12EF0E1D443A}" presName="spacerB" presStyleCnt="0"/>
      <dgm:spPr/>
    </dgm:pt>
    <dgm:pt modelId="{9EDF6D64-A900-4B00-A736-65476BC0E555}" type="pres">
      <dgm:prSet presAssocID="{D1CA2382-7F3B-4CDC-A9F3-1889FEFE981C}" presName="node" presStyleLbl="node1" presStyleIdx="1" presStyleCnt="3" custScaleX="229427">
        <dgm:presLayoutVars>
          <dgm:bulletEnabled val="1"/>
        </dgm:presLayoutVars>
      </dgm:prSet>
      <dgm:spPr/>
    </dgm:pt>
    <dgm:pt modelId="{6DF57C81-420C-4515-B3EF-9107B7A50D27}" type="pres">
      <dgm:prSet presAssocID="{EBBE6935-D186-4E96-B718-054A6F65BABB}" presName="sibTransLast" presStyleLbl="sibTrans2D1" presStyleIdx="1" presStyleCnt="2"/>
      <dgm:spPr/>
    </dgm:pt>
    <dgm:pt modelId="{19FAE935-E3E6-4118-B8BE-1A303EA8126F}" type="pres">
      <dgm:prSet presAssocID="{EBBE6935-D186-4E96-B718-054A6F65BABB}" presName="connectorText" presStyleLbl="sibTrans2D1" presStyleIdx="1" presStyleCnt="2"/>
      <dgm:spPr/>
    </dgm:pt>
    <dgm:pt modelId="{D4F9A296-E532-4DFC-B190-3F79D0F14F99}" type="pres">
      <dgm:prSet presAssocID="{EBBE6935-D186-4E96-B718-054A6F65BABB}" presName="lastNode" presStyleLbl="node1" presStyleIdx="2" presStyleCnt="3">
        <dgm:presLayoutVars>
          <dgm:bulletEnabled val="1"/>
        </dgm:presLayoutVars>
      </dgm:prSet>
      <dgm:spPr/>
    </dgm:pt>
  </dgm:ptLst>
  <dgm:cxnLst>
    <dgm:cxn modelId="{3D07A116-3DA9-4389-8DF0-DE5F1082DD0D}" type="presOf" srcId="{FF4183AA-57AF-49AD-A93B-E694B6AB38F6}" destId="{D4F9A296-E532-4DFC-B190-3F79D0F14F99}" srcOrd="0" destOrd="0" presId="urn:microsoft.com/office/officeart/2005/8/layout/equation2"/>
    <dgm:cxn modelId="{2C392861-639F-4143-8C09-F35B397CCFA0}" type="presOf" srcId="{D1CA2382-7F3B-4CDC-A9F3-1889FEFE981C}" destId="{9EDF6D64-A900-4B00-A736-65476BC0E555}" srcOrd="0" destOrd="0" presId="urn:microsoft.com/office/officeart/2005/8/layout/equation2"/>
    <dgm:cxn modelId="{106FD273-7ECF-4011-A774-E741E47B344F}" type="presOf" srcId="{DA974333-D6CC-49B1-86D2-835207F07CB7}" destId="{98B13E95-D4B0-41C3-9728-3DABE57FD712}" srcOrd="0" destOrd="0" presId="urn:microsoft.com/office/officeart/2005/8/layout/equation2"/>
    <dgm:cxn modelId="{275D417A-CF15-4226-92B8-C6017AABAE5B}" srcId="{EBBE6935-D186-4E96-B718-054A6F65BABB}" destId="{DA974333-D6CC-49B1-86D2-835207F07CB7}" srcOrd="0" destOrd="0" parTransId="{7FAD334D-4ED5-4146-84EC-AA5EC33DDF79}" sibTransId="{C0144968-75F6-4416-A317-12EF0E1D443A}"/>
    <dgm:cxn modelId="{99651AA5-C9F8-444F-BB61-F23369598082}" type="presOf" srcId="{3D502DC8-67A0-4DE8-A70D-9C86866CC487}" destId="{6DF57C81-420C-4515-B3EF-9107B7A50D27}" srcOrd="0" destOrd="0" presId="urn:microsoft.com/office/officeart/2005/8/layout/equation2"/>
    <dgm:cxn modelId="{2F1ABAAA-F48C-4E5D-A4DA-5462A0E6801C}" srcId="{EBBE6935-D186-4E96-B718-054A6F65BABB}" destId="{D1CA2382-7F3B-4CDC-A9F3-1889FEFE981C}" srcOrd="1" destOrd="0" parTransId="{A5C6EC8B-0D00-405C-867C-7A3BD4427533}" sibTransId="{3D502DC8-67A0-4DE8-A70D-9C86866CC487}"/>
    <dgm:cxn modelId="{3A1665BB-B4AB-4C7D-91DD-EFF184AD7FE3}" srcId="{EBBE6935-D186-4E96-B718-054A6F65BABB}" destId="{FF4183AA-57AF-49AD-A93B-E694B6AB38F6}" srcOrd="2" destOrd="0" parTransId="{0E68445E-8131-433C-992B-DD081ABCDA82}" sibTransId="{1B95A4F1-C8E2-4B99-8F4E-2FF247693F4C}"/>
    <dgm:cxn modelId="{843026DF-D243-468F-814E-5D1C66B2BAF0}" type="presOf" srcId="{EBBE6935-D186-4E96-B718-054A6F65BABB}" destId="{13E83AB8-57C9-48BF-A9F8-05FDB57586C5}" srcOrd="0" destOrd="0" presId="urn:microsoft.com/office/officeart/2005/8/layout/equation2"/>
    <dgm:cxn modelId="{41FDCBF5-043A-4136-B1C1-8C9DB3E75227}" type="presOf" srcId="{C0144968-75F6-4416-A317-12EF0E1D443A}" destId="{23BE08A9-F1A7-42ED-9468-9080CB210DEE}" srcOrd="0" destOrd="0" presId="urn:microsoft.com/office/officeart/2005/8/layout/equation2"/>
    <dgm:cxn modelId="{6E77D8FF-B4A8-4856-81D4-6168A05B473A}" type="presOf" srcId="{3D502DC8-67A0-4DE8-A70D-9C86866CC487}" destId="{19FAE935-E3E6-4118-B8BE-1A303EA8126F}" srcOrd="1" destOrd="0" presId="urn:microsoft.com/office/officeart/2005/8/layout/equation2"/>
    <dgm:cxn modelId="{7BA12C89-2D22-4CE1-AC2C-48A75AE4A73F}" type="presParOf" srcId="{13E83AB8-57C9-48BF-A9F8-05FDB57586C5}" destId="{5E24147E-311A-4E19-BBA8-008BDBF22C02}" srcOrd="0" destOrd="0" presId="urn:microsoft.com/office/officeart/2005/8/layout/equation2"/>
    <dgm:cxn modelId="{911BE68A-D423-4D5C-9098-7BDF91CC0B19}" type="presParOf" srcId="{5E24147E-311A-4E19-BBA8-008BDBF22C02}" destId="{98B13E95-D4B0-41C3-9728-3DABE57FD712}" srcOrd="0" destOrd="0" presId="urn:microsoft.com/office/officeart/2005/8/layout/equation2"/>
    <dgm:cxn modelId="{41FE12F1-171A-4A79-84F1-0467C0A4EB05}" type="presParOf" srcId="{5E24147E-311A-4E19-BBA8-008BDBF22C02}" destId="{39313040-0192-4176-8DF3-6CE76CAAB223}" srcOrd="1" destOrd="0" presId="urn:microsoft.com/office/officeart/2005/8/layout/equation2"/>
    <dgm:cxn modelId="{FA27E720-5A48-4E87-9C2E-AA230EEE1CBC}" type="presParOf" srcId="{5E24147E-311A-4E19-BBA8-008BDBF22C02}" destId="{23BE08A9-F1A7-42ED-9468-9080CB210DEE}" srcOrd="2" destOrd="0" presId="urn:microsoft.com/office/officeart/2005/8/layout/equation2"/>
    <dgm:cxn modelId="{F8CA9351-29FC-466B-BE28-4025FCF8C767}" type="presParOf" srcId="{5E24147E-311A-4E19-BBA8-008BDBF22C02}" destId="{FF3D9D5F-5D0F-4A7C-82A6-6C3D0E12CDEE}" srcOrd="3" destOrd="0" presId="urn:microsoft.com/office/officeart/2005/8/layout/equation2"/>
    <dgm:cxn modelId="{B65AD625-7742-478E-AD9A-2087FAF27B29}" type="presParOf" srcId="{5E24147E-311A-4E19-BBA8-008BDBF22C02}" destId="{9EDF6D64-A900-4B00-A736-65476BC0E555}" srcOrd="4" destOrd="0" presId="urn:microsoft.com/office/officeart/2005/8/layout/equation2"/>
    <dgm:cxn modelId="{12AF9345-A4BE-4DAA-9652-E4D556F37DBD}" type="presParOf" srcId="{13E83AB8-57C9-48BF-A9F8-05FDB57586C5}" destId="{6DF57C81-420C-4515-B3EF-9107B7A50D27}" srcOrd="1" destOrd="0" presId="urn:microsoft.com/office/officeart/2005/8/layout/equation2"/>
    <dgm:cxn modelId="{1598C07B-A221-464E-92FF-C5B10064CAF5}" type="presParOf" srcId="{6DF57C81-420C-4515-B3EF-9107B7A50D27}" destId="{19FAE935-E3E6-4118-B8BE-1A303EA8126F}" srcOrd="0" destOrd="0" presId="urn:microsoft.com/office/officeart/2005/8/layout/equation2"/>
    <dgm:cxn modelId="{28A7DA4D-F954-479C-A3F9-64878049D1D8}" type="presParOf" srcId="{13E83AB8-57C9-48BF-A9F8-05FDB57586C5}" destId="{D4F9A296-E532-4DFC-B190-3F79D0F14F99}"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DAFAF9-97C8-471D-AC47-25884E3BB818}" type="doc">
      <dgm:prSet loTypeId="urn:microsoft.com/office/officeart/2005/8/layout/arrow2" loCatId="process" qsTypeId="urn:microsoft.com/office/officeart/2005/8/quickstyle/simple1" qsCatId="simple" csTypeId="urn:microsoft.com/office/officeart/2005/8/colors/colorful3" csCatId="colorful" phldr="1"/>
      <dgm:spPr/>
    </dgm:pt>
    <dgm:pt modelId="{46973580-50EE-4909-A4C5-83F21F8D96D7}">
      <dgm:prSet phldrT="[Текст]" custT="1"/>
      <dgm:spPr/>
      <dgm:t>
        <a:bodyPr rIns="0"/>
        <a:lstStyle/>
        <a:p>
          <a:r>
            <a:rPr lang="ru-RU" sz="3600" b="1" dirty="0"/>
            <a:t>Выше цель </a:t>
          </a:r>
        </a:p>
        <a:p>
          <a:r>
            <a:rPr lang="ru-RU" sz="3600" b="1" dirty="0"/>
            <a:t>Мощнее реализация</a:t>
          </a:r>
        </a:p>
      </dgm:t>
    </dgm:pt>
    <dgm:pt modelId="{714EF999-AF90-42CB-8B05-DAF7491A954B}" type="sibTrans" cxnId="{A6DE69BC-D5DD-4A7D-8FCF-471DC421B3AE}">
      <dgm:prSet/>
      <dgm:spPr/>
      <dgm:t>
        <a:bodyPr/>
        <a:lstStyle/>
        <a:p>
          <a:endParaRPr lang="ru-RU"/>
        </a:p>
      </dgm:t>
    </dgm:pt>
    <dgm:pt modelId="{EFC04B39-E413-4DA8-9890-755F5C1166C7}" type="parTrans" cxnId="{A6DE69BC-D5DD-4A7D-8FCF-471DC421B3AE}">
      <dgm:prSet/>
      <dgm:spPr/>
      <dgm:t>
        <a:bodyPr/>
        <a:lstStyle/>
        <a:p>
          <a:endParaRPr lang="ru-RU"/>
        </a:p>
      </dgm:t>
    </dgm:pt>
    <dgm:pt modelId="{DE199E1C-B388-48ED-A87C-EEF502373DFE}" type="pres">
      <dgm:prSet presAssocID="{45DAFAF9-97C8-471D-AC47-25884E3BB818}" presName="arrowDiagram" presStyleCnt="0">
        <dgm:presLayoutVars>
          <dgm:chMax val="5"/>
          <dgm:dir/>
          <dgm:resizeHandles val="exact"/>
        </dgm:presLayoutVars>
      </dgm:prSet>
      <dgm:spPr/>
    </dgm:pt>
    <dgm:pt modelId="{9898AECC-DDB6-482C-A8D5-804E9ECC06A0}" type="pres">
      <dgm:prSet presAssocID="{45DAFAF9-97C8-471D-AC47-25884E3BB818}" presName="arrow" presStyleLbl="bgShp" presStyleIdx="0" presStyleCnt="1" custLinFactNeighborX="-3589"/>
      <dgm:spPr/>
    </dgm:pt>
    <dgm:pt modelId="{D2B205B3-6B16-4D7C-A6B6-963A4D13716B}" type="pres">
      <dgm:prSet presAssocID="{45DAFAF9-97C8-471D-AC47-25884E3BB818}" presName="arrowDiagram1" presStyleCnt="0">
        <dgm:presLayoutVars>
          <dgm:bulletEnabled val="1"/>
        </dgm:presLayoutVars>
      </dgm:prSet>
      <dgm:spPr/>
    </dgm:pt>
    <dgm:pt modelId="{9FBB8E63-0936-4365-A9B3-7DC6B0079910}" type="pres">
      <dgm:prSet presAssocID="{46973580-50EE-4909-A4C5-83F21F8D96D7}" presName="bullet1" presStyleLbl="node1" presStyleIdx="0" presStyleCnt="1" custLinFactNeighborX="-87758" custLinFactNeighborY="17165"/>
      <dgm:spPr>
        <a:solidFill>
          <a:schemeClr val="accent2"/>
        </a:solidFill>
      </dgm:spPr>
    </dgm:pt>
    <dgm:pt modelId="{384E7B71-ADCE-4736-B812-455BDE7203D8}" type="pres">
      <dgm:prSet presAssocID="{46973580-50EE-4909-A4C5-83F21F8D96D7}" presName="textBox1" presStyleLbl="revTx" presStyleIdx="0" presStyleCnt="1" custScaleX="91672" custLinFactNeighborX="54164" custLinFactNeighborY="-22583">
        <dgm:presLayoutVars>
          <dgm:bulletEnabled val="1"/>
        </dgm:presLayoutVars>
      </dgm:prSet>
      <dgm:spPr/>
    </dgm:pt>
  </dgm:ptLst>
  <dgm:cxnLst>
    <dgm:cxn modelId="{2B909B67-D9E3-4046-8C4D-459F2C306451}" type="presOf" srcId="{45DAFAF9-97C8-471D-AC47-25884E3BB818}" destId="{DE199E1C-B388-48ED-A87C-EEF502373DFE}" srcOrd="0" destOrd="0" presId="urn:microsoft.com/office/officeart/2005/8/layout/arrow2"/>
    <dgm:cxn modelId="{D119FB7E-0C5A-4E59-AE2E-D29BCB1ED917}" type="presOf" srcId="{46973580-50EE-4909-A4C5-83F21F8D96D7}" destId="{384E7B71-ADCE-4736-B812-455BDE7203D8}" srcOrd="0" destOrd="0" presId="urn:microsoft.com/office/officeart/2005/8/layout/arrow2"/>
    <dgm:cxn modelId="{A6DE69BC-D5DD-4A7D-8FCF-471DC421B3AE}" srcId="{45DAFAF9-97C8-471D-AC47-25884E3BB818}" destId="{46973580-50EE-4909-A4C5-83F21F8D96D7}" srcOrd="0" destOrd="0" parTransId="{EFC04B39-E413-4DA8-9890-755F5C1166C7}" sibTransId="{714EF999-AF90-42CB-8B05-DAF7491A954B}"/>
    <dgm:cxn modelId="{697CA193-A4DB-4A7A-8B5E-5073183C7360}" type="presParOf" srcId="{DE199E1C-B388-48ED-A87C-EEF502373DFE}" destId="{9898AECC-DDB6-482C-A8D5-804E9ECC06A0}" srcOrd="0" destOrd="0" presId="urn:microsoft.com/office/officeart/2005/8/layout/arrow2"/>
    <dgm:cxn modelId="{D472B6B2-38A5-4F94-9BBC-66A94ADC9C0C}" type="presParOf" srcId="{DE199E1C-B388-48ED-A87C-EEF502373DFE}" destId="{D2B205B3-6B16-4D7C-A6B6-963A4D13716B}" srcOrd="1" destOrd="0" presId="urn:microsoft.com/office/officeart/2005/8/layout/arrow2"/>
    <dgm:cxn modelId="{B34B9FD2-DCFA-4D16-B36F-A4923B3BF91A}" type="presParOf" srcId="{D2B205B3-6B16-4D7C-A6B6-963A4D13716B}" destId="{9FBB8E63-0936-4365-A9B3-7DC6B0079910}" srcOrd="0" destOrd="0" presId="urn:microsoft.com/office/officeart/2005/8/layout/arrow2"/>
    <dgm:cxn modelId="{3DBB580E-67C7-4518-9539-2A79FF0545EA}" type="presParOf" srcId="{D2B205B3-6B16-4D7C-A6B6-963A4D13716B}" destId="{384E7B71-ADCE-4736-B812-455BDE7203D8}"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6977F5-F1B4-48F3-A950-85FE44BA776F}" type="doc">
      <dgm:prSet loTypeId="urn:microsoft.com/office/officeart/2005/8/layout/venn1" loCatId="relationship" qsTypeId="urn:microsoft.com/office/officeart/2005/8/quickstyle/simple5" qsCatId="simple" csTypeId="urn:microsoft.com/office/officeart/2005/8/colors/colorful5" csCatId="colorful" phldr="1"/>
      <dgm:spPr/>
    </dgm:pt>
    <dgm:pt modelId="{EEAADBED-1F8C-47D8-BC94-02AE2ACC325C}">
      <dgm:prSet phldrT="[Текст]" custT="1"/>
      <dgm:spPr>
        <a:solidFill>
          <a:srgbClr val="336699"/>
        </a:solidFill>
      </dgm:spPr>
      <dgm:t>
        <a:bodyPr/>
        <a:lstStyle/>
        <a:p>
          <a:r>
            <a:rPr lang="ru-RU" sz="3600" b="1" dirty="0">
              <a:solidFill>
                <a:schemeClr val="bg1"/>
              </a:solidFill>
            </a:rPr>
            <a:t>Тренинг</a:t>
          </a:r>
        </a:p>
      </dgm:t>
    </dgm:pt>
    <dgm:pt modelId="{8FAA9FFE-C33B-41B1-81FA-F79AEF76DA61}" type="parTrans" cxnId="{1F58A839-1FE0-4CCE-BC70-DF9B9A0F2CCA}">
      <dgm:prSet/>
      <dgm:spPr/>
      <dgm:t>
        <a:bodyPr/>
        <a:lstStyle/>
        <a:p>
          <a:endParaRPr lang="ru-RU" sz="3600" b="1"/>
        </a:p>
      </dgm:t>
    </dgm:pt>
    <dgm:pt modelId="{CEB3B3A4-CA53-4BFB-A10F-5F1FBAA05882}" type="sibTrans" cxnId="{1F58A839-1FE0-4CCE-BC70-DF9B9A0F2CCA}">
      <dgm:prSet/>
      <dgm:spPr/>
      <dgm:t>
        <a:bodyPr/>
        <a:lstStyle/>
        <a:p>
          <a:endParaRPr lang="ru-RU" sz="3600" b="1"/>
        </a:p>
      </dgm:t>
    </dgm:pt>
    <dgm:pt modelId="{277C0FAA-D410-4AAC-A680-C1542602B525}">
      <dgm:prSet phldrT="[Текст]" custT="1"/>
      <dgm:spPr>
        <a:solidFill>
          <a:srgbClr val="006600">
            <a:alpha val="74902"/>
          </a:srgbClr>
        </a:solidFill>
      </dgm:spPr>
      <dgm:t>
        <a:bodyPr/>
        <a:lstStyle/>
        <a:p>
          <a:r>
            <a:rPr lang="ru-RU" sz="3600" b="1">
              <a:solidFill>
                <a:schemeClr val="bg1"/>
              </a:solidFill>
            </a:rPr>
            <a:t>Бизнес-модель</a:t>
          </a:r>
          <a:endParaRPr lang="ru-RU" sz="3600" b="1" dirty="0">
            <a:solidFill>
              <a:schemeClr val="bg1"/>
            </a:solidFill>
          </a:endParaRPr>
        </a:p>
      </dgm:t>
    </dgm:pt>
    <dgm:pt modelId="{92AB96E5-00FD-4E2D-A49F-EE2E49BCFBD8}" type="parTrans" cxnId="{01E5A41B-A692-4A77-A51C-1B9657ECB056}">
      <dgm:prSet/>
      <dgm:spPr/>
      <dgm:t>
        <a:bodyPr/>
        <a:lstStyle/>
        <a:p>
          <a:endParaRPr lang="ru-RU" sz="3600" b="1"/>
        </a:p>
      </dgm:t>
    </dgm:pt>
    <dgm:pt modelId="{55D7E57C-975F-4D51-B0B4-D06A1FB1269B}" type="sibTrans" cxnId="{01E5A41B-A692-4A77-A51C-1B9657ECB056}">
      <dgm:prSet/>
      <dgm:spPr/>
      <dgm:t>
        <a:bodyPr/>
        <a:lstStyle/>
        <a:p>
          <a:endParaRPr lang="ru-RU" sz="3600" b="1"/>
        </a:p>
      </dgm:t>
    </dgm:pt>
    <dgm:pt modelId="{F312FBA6-10EC-4241-81E3-8A7D76AB7258}">
      <dgm:prSet phldrT="[Текст]" custT="1"/>
      <dgm:spPr>
        <a:solidFill>
          <a:srgbClr val="660033">
            <a:alpha val="74902"/>
          </a:srgbClr>
        </a:solidFill>
      </dgm:spPr>
      <dgm:t>
        <a:bodyPr/>
        <a:lstStyle/>
        <a:p>
          <a:r>
            <a:rPr lang="ru-RU" sz="3600" b="1">
              <a:solidFill>
                <a:schemeClr val="bg1"/>
              </a:solidFill>
            </a:rPr>
            <a:t>Оценка</a:t>
          </a:r>
          <a:endParaRPr lang="ru-RU" sz="3600" b="1" dirty="0">
            <a:solidFill>
              <a:schemeClr val="bg1"/>
            </a:solidFill>
          </a:endParaRPr>
        </a:p>
      </dgm:t>
    </dgm:pt>
    <dgm:pt modelId="{FD302470-0091-4C84-A8E8-9FD17755A032}" type="parTrans" cxnId="{141A74C6-E2C8-4A77-BD2C-A8BFBBA5B88C}">
      <dgm:prSet/>
      <dgm:spPr/>
      <dgm:t>
        <a:bodyPr/>
        <a:lstStyle/>
        <a:p>
          <a:endParaRPr lang="ru-RU" sz="3600" b="1"/>
        </a:p>
      </dgm:t>
    </dgm:pt>
    <dgm:pt modelId="{80108674-35A6-4D48-B728-830AB295F209}" type="sibTrans" cxnId="{141A74C6-E2C8-4A77-BD2C-A8BFBBA5B88C}">
      <dgm:prSet/>
      <dgm:spPr/>
      <dgm:t>
        <a:bodyPr/>
        <a:lstStyle/>
        <a:p>
          <a:endParaRPr lang="ru-RU" sz="3600" b="1"/>
        </a:p>
      </dgm:t>
    </dgm:pt>
    <dgm:pt modelId="{9ED41023-F0E6-4B61-B6A0-3C3FC07EE1B3}" type="pres">
      <dgm:prSet presAssocID="{B66977F5-F1B4-48F3-A950-85FE44BA776F}" presName="compositeShape" presStyleCnt="0">
        <dgm:presLayoutVars>
          <dgm:chMax val="7"/>
          <dgm:dir/>
          <dgm:resizeHandles val="exact"/>
        </dgm:presLayoutVars>
      </dgm:prSet>
      <dgm:spPr/>
    </dgm:pt>
    <dgm:pt modelId="{82AD4CEB-0CCF-4F24-8CE5-2AB77F6F228B}" type="pres">
      <dgm:prSet presAssocID="{EEAADBED-1F8C-47D8-BC94-02AE2ACC325C}" presName="circ1" presStyleLbl="vennNode1" presStyleIdx="0" presStyleCnt="3"/>
      <dgm:spPr/>
    </dgm:pt>
    <dgm:pt modelId="{703B8C86-E081-44DE-AC46-7CCC53F5E6BC}" type="pres">
      <dgm:prSet presAssocID="{EEAADBED-1F8C-47D8-BC94-02AE2ACC325C}" presName="circ1Tx" presStyleLbl="revTx" presStyleIdx="0" presStyleCnt="0">
        <dgm:presLayoutVars>
          <dgm:chMax val="0"/>
          <dgm:chPref val="0"/>
          <dgm:bulletEnabled val="1"/>
        </dgm:presLayoutVars>
      </dgm:prSet>
      <dgm:spPr/>
    </dgm:pt>
    <dgm:pt modelId="{CEE74E99-59E4-4E41-B3DE-FB85BC91C8FA}" type="pres">
      <dgm:prSet presAssocID="{277C0FAA-D410-4AAC-A680-C1542602B525}" presName="circ2" presStyleLbl="vennNode1" presStyleIdx="1" presStyleCnt="3"/>
      <dgm:spPr/>
    </dgm:pt>
    <dgm:pt modelId="{6F17D518-A189-4A65-97AD-7335AB6277FA}" type="pres">
      <dgm:prSet presAssocID="{277C0FAA-D410-4AAC-A680-C1542602B525}" presName="circ2Tx" presStyleLbl="revTx" presStyleIdx="0" presStyleCnt="0">
        <dgm:presLayoutVars>
          <dgm:chMax val="0"/>
          <dgm:chPref val="0"/>
          <dgm:bulletEnabled val="1"/>
        </dgm:presLayoutVars>
      </dgm:prSet>
      <dgm:spPr/>
    </dgm:pt>
    <dgm:pt modelId="{19757038-5F9F-4E33-8C4B-FF50F9FD1A0F}" type="pres">
      <dgm:prSet presAssocID="{F312FBA6-10EC-4241-81E3-8A7D76AB7258}" presName="circ3" presStyleLbl="vennNode1" presStyleIdx="2" presStyleCnt="3"/>
      <dgm:spPr/>
    </dgm:pt>
    <dgm:pt modelId="{3400AB9D-8BA8-4A88-8CDD-5CFC1BFA3946}" type="pres">
      <dgm:prSet presAssocID="{F312FBA6-10EC-4241-81E3-8A7D76AB7258}" presName="circ3Tx" presStyleLbl="revTx" presStyleIdx="0" presStyleCnt="0">
        <dgm:presLayoutVars>
          <dgm:chMax val="0"/>
          <dgm:chPref val="0"/>
          <dgm:bulletEnabled val="1"/>
        </dgm:presLayoutVars>
      </dgm:prSet>
      <dgm:spPr/>
    </dgm:pt>
  </dgm:ptLst>
  <dgm:cxnLst>
    <dgm:cxn modelId="{01E5A41B-A692-4A77-A51C-1B9657ECB056}" srcId="{B66977F5-F1B4-48F3-A950-85FE44BA776F}" destId="{277C0FAA-D410-4AAC-A680-C1542602B525}" srcOrd="1" destOrd="0" parTransId="{92AB96E5-00FD-4E2D-A49F-EE2E49BCFBD8}" sibTransId="{55D7E57C-975F-4D51-B0B4-D06A1FB1269B}"/>
    <dgm:cxn modelId="{1F58A839-1FE0-4CCE-BC70-DF9B9A0F2CCA}" srcId="{B66977F5-F1B4-48F3-A950-85FE44BA776F}" destId="{EEAADBED-1F8C-47D8-BC94-02AE2ACC325C}" srcOrd="0" destOrd="0" parTransId="{8FAA9FFE-C33B-41B1-81FA-F79AEF76DA61}" sibTransId="{CEB3B3A4-CA53-4BFB-A10F-5F1FBAA05882}"/>
    <dgm:cxn modelId="{A40FA760-208B-4EF4-B5D0-E9AD3481103B}" type="presOf" srcId="{277C0FAA-D410-4AAC-A680-C1542602B525}" destId="{6F17D518-A189-4A65-97AD-7335AB6277FA}" srcOrd="1" destOrd="0" presId="urn:microsoft.com/office/officeart/2005/8/layout/venn1"/>
    <dgm:cxn modelId="{CD0F6D4D-958A-4BEF-B5AD-EACDC6C5FBAB}" type="presOf" srcId="{EEAADBED-1F8C-47D8-BC94-02AE2ACC325C}" destId="{703B8C86-E081-44DE-AC46-7CCC53F5E6BC}" srcOrd="1" destOrd="0" presId="urn:microsoft.com/office/officeart/2005/8/layout/venn1"/>
    <dgm:cxn modelId="{9F3DBC71-28B7-43CA-B7A5-F0BE5689CE14}" type="presOf" srcId="{EEAADBED-1F8C-47D8-BC94-02AE2ACC325C}" destId="{82AD4CEB-0CCF-4F24-8CE5-2AB77F6F228B}" srcOrd="0" destOrd="0" presId="urn:microsoft.com/office/officeart/2005/8/layout/venn1"/>
    <dgm:cxn modelId="{2FA0EC7B-0582-46B3-8679-45136F4F1C59}" type="presOf" srcId="{277C0FAA-D410-4AAC-A680-C1542602B525}" destId="{CEE74E99-59E4-4E41-B3DE-FB85BC91C8FA}" srcOrd="0" destOrd="0" presId="urn:microsoft.com/office/officeart/2005/8/layout/venn1"/>
    <dgm:cxn modelId="{29A75C8A-FAE9-431A-81CB-1AAE1D820E1F}" type="presOf" srcId="{F312FBA6-10EC-4241-81E3-8A7D76AB7258}" destId="{3400AB9D-8BA8-4A88-8CDD-5CFC1BFA3946}" srcOrd="1" destOrd="0" presId="urn:microsoft.com/office/officeart/2005/8/layout/venn1"/>
    <dgm:cxn modelId="{8ACD2492-9436-49FD-8308-F48FAA5A31E1}" type="presOf" srcId="{F312FBA6-10EC-4241-81E3-8A7D76AB7258}" destId="{19757038-5F9F-4E33-8C4B-FF50F9FD1A0F}" srcOrd="0" destOrd="0" presId="urn:microsoft.com/office/officeart/2005/8/layout/venn1"/>
    <dgm:cxn modelId="{81E505C0-C715-4585-B434-1842BCB47F71}" type="presOf" srcId="{B66977F5-F1B4-48F3-A950-85FE44BA776F}" destId="{9ED41023-F0E6-4B61-B6A0-3C3FC07EE1B3}" srcOrd="0" destOrd="0" presId="urn:microsoft.com/office/officeart/2005/8/layout/venn1"/>
    <dgm:cxn modelId="{141A74C6-E2C8-4A77-BD2C-A8BFBBA5B88C}" srcId="{B66977F5-F1B4-48F3-A950-85FE44BA776F}" destId="{F312FBA6-10EC-4241-81E3-8A7D76AB7258}" srcOrd="2" destOrd="0" parTransId="{FD302470-0091-4C84-A8E8-9FD17755A032}" sibTransId="{80108674-35A6-4D48-B728-830AB295F209}"/>
    <dgm:cxn modelId="{25CCDA31-7182-464D-BA31-C514DE506B70}" type="presParOf" srcId="{9ED41023-F0E6-4B61-B6A0-3C3FC07EE1B3}" destId="{82AD4CEB-0CCF-4F24-8CE5-2AB77F6F228B}" srcOrd="0" destOrd="0" presId="urn:microsoft.com/office/officeart/2005/8/layout/venn1"/>
    <dgm:cxn modelId="{EC8E604A-95EE-403B-A14B-C0C76FEC4A1E}" type="presParOf" srcId="{9ED41023-F0E6-4B61-B6A0-3C3FC07EE1B3}" destId="{703B8C86-E081-44DE-AC46-7CCC53F5E6BC}" srcOrd="1" destOrd="0" presId="urn:microsoft.com/office/officeart/2005/8/layout/venn1"/>
    <dgm:cxn modelId="{66EE8036-5890-4B19-9229-B4F9564F5A46}" type="presParOf" srcId="{9ED41023-F0E6-4B61-B6A0-3C3FC07EE1B3}" destId="{CEE74E99-59E4-4E41-B3DE-FB85BC91C8FA}" srcOrd="2" destOrd="0" presId="urn:microsoft.com/office/officeart/2005/8/layout/venn1"/>
    <dgm:cxn modelId="{03FF89B7-D9AF-44E4-B469-BE6C79081909}" type="presParOf" srcId="{9ED41023-F0E6-4B61-B6A0-3C3FC07EE1B3}" destId="{6F17D518-A189-4A65-97AD-7335AB6277FA}" srcOrd="3" destOrd="0" presId="urn:microsoft.com/office/officeart/2005/8/layout/venn1"/>
    <dgm:cxn modelId="{066921B0-9087-4844-B41F-231B06028B8B}" type="presParOf" srcId="{9ED41023-F0E6-4B61-B6A0-3C3FC07EE1B3}" destId="{19757038-5F9F-4E33-8C4B-FF50F9FD1A0F}" srcOrd="4" destOrd="0" presId="urn:microsoft.com/office/officeart/2005/8/layout/venn1"/>
    <dgm:cxn modelId="{BE3FFC31-00E0-48DA-B9C6-34DEA8FFD05B}" type="presParOf" srcId="{9ED41023-F0E6-4B61-B6A0-3C3FC07EE1B3}" destId="{3400AB9D-8BA8-4A88-8CDD-5CFC1BFA394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42D23C-D197-4661-B64E-F4401C1C5EAA}"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ru-RU"/>
        </a:p>
      </dgm:t>
    </dgm:pt>
    <dgm:pt modelId="{0C58C6EF-8985-451E-BECE-8DC07A7ACA80}">
      <dgm:prSet phldrT="[Текст]" custT="1"/>
      <dgm:spPr>
        <a:solidFill>
          <a:srgbClr val="00B050"/>
        </a:solidFill>
      </dgm:spPr>
      <dgm:t>
        <a:bodyPr/>
        <a:lstStyle/>
        <a:p>
          <a:r>
            <a:rPr lang="ru-RU" sz="3200" b="1" dirty="0" err="1"/>
            <a:t>Инноваторы</a:t>
          </a:r>
          <a:endParaRPr lang="ru-RU" sz="3200" b="1" dirty="0"/>
        </a:p>
      </dgm:t>
    </dgm:pt>
    <dgm:pt modelId="{6058332E-2BFB-46A7-B44F-DEF88EFA94BC}" type="parTrans" cxnId="{7265E812-FA73-4B3E-B912-F3FABBD542E6}">
      <dgm:prSet/>
      <dgm:spPr/>
      <dgm:t>
        <a:bodyPr/>
        <a:lstStyle/>
        <a:p>
          <a:endParaRPr lang="ru-RU"/>
        </a:p>
      </dgm:t>
    </dgm:pt>
    <dgm:pt modelId="{95E52F80-1127-4B63-904D-62D6F3CAAB34}" type="sibTrans" cxnId="{7265E812-FA73-4B3E-B912-F3FABBD542E6}">
      <dgm:prSet/>
      <dgm:spPr/>
      <dgm:t>
        <a:bodyPr/>
        <a:lstStyle/>
        <a:p>
          <a:endParaRPr lang="ru-RU"/>
        </a:p>
      </dgm:t>
    </dgm:pt>
    <dgm:pt modelId="{A2E16086-65CE-4CC9-862A-391820FF7A5F}">
      <dgm:prSet phldrT="[Текст]"/>
      <dgm:spPr/>
      <dgm:t>
        <a:bodyPr/>
        <a:lstStyle/>
        <a:p>
          <a:r>
            <a:rPr lang="ru-RU" dirty="0"/>
            <a:t>Создай вдохновляющее видение и дерзкие цели </a:t>
          </a:r>
        </a:p>
      </dgm:t>
    </dgm:pt>
    <dgm:pt modelId="{A381BA9C-20BB-40B8-A19F-9E7C962A421C}" type="parTrans" cxnId="{6A1D8F7B-35B4-41E0-8E70-4E5B9B5FF635}">
      <dgm:prSet/>
      <dgm:spPr/>
      <dgm:t>
        <a:bodyPr/>
        <a:lstStyle/>
        <a:p>
          <a:endParaRPr lang="ru-RU"/>
        </a:p>
      </dgm:t>
    </dgm:pt>
    <dgm:pt modelId="{6883F893-666D-4E11-9D61-56EF56780CED}" type="sibTrans" cxnId="{6A1D8F7B-35B4-41E0-8E70-4E5B9B5FF635}">
      <dgm:prSet/>
      <dgm:spPr/>
      <dgm:t>
        <a:bodyPr/>
        <a:lstStyle/>
        <a:p>
          <a:endParaRPr lang="ru-RU"/>
        </a:p>
      </dgm:t>
    </dgm:pt>
    <dgm:pt modelId="{2A19D46D-2B5F-41A6-B46B-2B51D1883C28}">
      <dgm:prSet phldrT="[Текст]"/>
      <dgm:spPr/>
      <dgm:t>
        <a:bodyPr/>
        <a:lstStyle/>
        <a:p>
          <a:r>
            <a:rPr lang="ru-RU" dirty="0"/>
            <a:t>Помоги людям взлететь на новые высоты</a:t>
          </a:r>
        </a:p>
      </dgm:t>
    </dgm:pt>
    <dgm:pt modelId="{54D08977-2970-484D-9EFD-9B8ED0FF1C47}" type="parTrans" cxnId="{1B855811-D5FC-4C9F-96E6-B0E9A7818B96}">
      <dgm:prSet/>
      <dgm:spPr/>
      <dgm:t>
        <a:bodyPr/>
        <a:lstStyle/>
        <a:p>
          <a:endParaRPr lang="ru-RU"/>
        </a:p>
      </dgm:t>
    </dgm:pt>
    <dgm:pt modelId="{BA144676-BF0B-4421-AB57-683F26F43024}" type="sibTrans" cxnId="{1B855811-D5FC-4C9F-96E6-B0E9A7818B96}">
      <dgm:prSet/>
      <dgm:spPr/>
      <dgm:t>
        <a:bodyPr/>
        <a:lstStyle/>
        <a:p>
          <a:endParaRPr lang="ru-RU"/>
        </a:p>
      </dgm:t>
    </dgm:pt>
    <dgm:pt modelId="{2382DFBE-1318-40C9-905C-2CCFB1678291}">
      <dgm:prSet phldrT="[Текст]" custT="1"/>
      <dgm:spPr/>
      <dgm:t>
        <a:bodyPr/>
        <a:lstStyle/>
        <a:p>
          <a:r>
            <a:rPr lang="ru-RU" sz="3200" b="1" dirty="0"/>
            <a:t>Противники</a:t>
          </a:r>
        </a:p>
      </dgm:t>
    </dgm:pt>
    <dgm:pt modelId="{AD4B05A1-0CB8-4627-883D-C2C0732EE58E}" type="parTrans" cxnId="{97C24968-66F5-4A8A-B449-16410112940E}">
      <dgm:prSet/>
      <dgm:spPr/>
      <dgm:t>
        <a:bodyPr/>
        <a:lstStyle/>
        <a:p>
          <a:endParaRPr lang="ru-RU"/>
        </a:p>
      </dgm:t>
    </dgm:pt>
    <dgm:pt modelId="{78795FC5-FB82-4005-89D9-B789648EA762}" type="sibTrans" cxnId="{97C24968-66F5-4A8A-B449-16410112940E}">
      <dgm:prSet/>
      <dgm:spPr/>
      <dgm:t>
        <a:bodyPr/>
        <a:lstStyle/>
        <a:p>
          <a:endParaRPr lang="ru-RU"/>
        </a:p>
      </dgm:t>
    </dgm:pt>
    <dgm:pt modelId="{ECA8B003-0A4D-4019-95D7-243DC2B1D4EB}">
      <dgm:prSet phldrT="[Текст]"/>
      <dgm:spPr/>
      <dgm:t>
        <a:bodyPr/>
        <a:lstStyle/>
        <a:p>
          <a:r>
            <a:rPr lang="ru-RU" dirty="0"/>
            <a:t>Разработчики витают в облаках</a:t>
          </a:r>
        </a:p>
      </dgm:t>
    </dgm:pt>
    <dgm:pt modelId="{4B98CD1B-1165-4E40-A29E-6D3AD0D26E59}" type="parTrans" cxnId="{60C132B2-9590-4AC5-A502-B05FBDD20EF0}">
      <dgm:prSet/>
      <dgm:spPr/>
      <dgm:t>
        <a:bodyPr/>
        <a:lstStyle/>
        <a:p>
          <a:endParaRPr lang="ru-RU"/>
        </a:p>
      </dgm:t>
    </dgm:pt>
    <dgm:pt modelId="{4F1547A6-D8B2-4B8D-BA18-713BEF622ACC}" type="sibTrans" cxnId="{60C132B2-9590-4AC5-A502-B05FBDD20EF0}">
      <dgm:prSet/>
      <dgm:spPr/>
      <dgm:t>
        <a:bodyPr/>
        <a:lstStyle/>
        <a:p>
          <a:endParaRPr lang="ru-RU"/>
        </a:p>
      </dgm:t>
    </dgm:pt>
    <dgm:pt modelId="{33764490-88C5-4485-8434-5EBCB6D0F0A6}">
      <dgm:prSet phldrT="[Текст]"/>
      <dgm:spPr/>
      <dgm:t>
        <a:bodyPr/>
        <a:lstStyle/>
        <a:p>
          <a:r>
            <a:rPr lang="ru-RU" dirty="0"/>
            <a:t>Правительство повышает поборы</a:t>
          </a:r>
        </a:p>
      </dgm:t>
    </dgm:pt>
    <dgm:pt modelId="{9E126D89-146D-4F37-B05C-741EA1CE1612}" type="parTrans" cxnId="{38522E53-44F8-44B1-9F69-68E95A9B0823}">
      <dgm:prSet/>
      <dgm:spPr/>
      <dgm:t>
        <a:bodyPr/>
        <a:lstStyle/>
        <a:p>
          <a:endParaRPr lang="ru-RU"/>
        </a:p>
      </dgm:t>
    </dgm:pt>
    <dgm:pt modelId="{012687EE-39D4-4D01-A7B9-57E1A27AD68B}" type="sibTrans" cxnId="{38522E53-44F8-44B1-9F69-68E95A9B0823}">
      <dgm:prSet/>
      <dgm:spPr/>
      <dgm:t>
        <a:bodyPr/>
        <a:lstStyle/>
        <a:p>
          <a:endParaRPr lang="ru-RU"/>
        </a:p>
      </dgm:t>
    </dgm:pt>
    <dgm:pt modelId="{545C7F20-F3D5-42E6-A576-27788860066C}">
      <dgm:prSet phldrT="[Текст]"/>
      <dgm:spPr/>
      <dgm:t>
        <a:bodyPr/>
        <a:lstStyle/>
        <a:p>
          <a:r>
            <a:rPr lang="ru-RU" dirty="0"/>
            <a:t>Конкуренты создали выдающийся продукт</a:t>
          </a:r>
        </a:p>
      </dgm:t>
    </dgm:pt>
    <dgm:pt modelId="{E39C9ACF-DAC6-4EC2-9C4D-82910C9D83F7}" type="parTrans" cxnId="{AF86FB0A-EE7B-449F-A1C6-39AA292278E6}">
      <dgm:prSet/>
      <dgm:spPr/>
      <dgm:t>
        <a:bodyPr/>
        <a:lstStyle/>
        <a:p>
          <a:endParaRPr lang="ru-RU"/>
        </a:p>
      </dgm:t>
    </dgm:pt>
    <dgm:pt modelId="{497F308E-2717-45A3-BEF4-4EDCA42C4E8F}" type="sibTrans" cxnId="{AF86FB0A-EE7B-449F-A1C6-39AA292278E6}">
      <dgm:prSet/>
      <dgm:spPr/>
      <dgm:t>
        <a:bodyPr/>
        <a:lstStyle/>
        <a:p>
          <a:endParaRPr lang="ru-RU"/>
        </a:p>
      </dgm:t>
    </dgm:pt>
    <dgm:pt modelId="{F581C894-D4A6-490A-B718-39A63F22E3B1}">
      <dgm:prSet phldrT="[Текст]"/>
      <dgm:spPr/>
      <dgm:t>
        <a:bodyPr/>
        <a:lstStyle/>
        <a:p>
          <a:r>
            <a:rPr lang="ru-RU" dirty="0"/>
            <a:t>Покупатели хотят более высокой ценности</a:t>
          </a:r>
        </a:p>
      </dgm:t>
    </dgm:pt>
    <dgm:pt modelId="{E9C0CCEB-7C30-4F22-939A-624E060A9B72}" type="parTrans" cxnId="{D427D76E-17A4-45DE-B21D-B169A71599C1}">
      <dgm:prSet/>
      <dgm:spPr/>
      <dgm:t>
        <a:bodyPr/>
        <a:lstStyle/>
        <a:p>
          <a:endParaRPr lang="ru-RU"/>
        </a:p>
      </dgm:t>
    </dgm:pt>
    <dgm:pt modelId="{33EA7602-9BB0-47E8-8C9E-A7012ADA88D1}" type="sibTrans" cxnId="{D427D76E-17A4-45DE-B21D-B169A71599C1}">
      <dgm:prSet/>
      <dgm:spPr/>
      <dgm:t>
        <a:bodyPr/>
        <a:lstStyle/>
        <a:p>
          <a:endParaRPr lang="ru-RU"/>
        </a:p>
      </dgm:t>
    </dgm:pt>
    <dgm:pt modelId="{85EEAF21-4FBF-49D9-81A3-9DA74853184A}">
      <dgm:prSet phldrT="[Текст]"/>
      <dgm:spPr/>
      <dgm:t>
        <a:bodyPr/>
        <a:lstStyle/>
        <a:p>
          <a:r>
            <a:rPr lang="ru-RU" dirty="0"/>
            <a:t>Изуми покупателей и шокируй конкурентов</a:t>
          </a:r>
        </a:p>
      </dgm:t>
    </dgm:pt>
    <dgm:pt modelId="{EF76CBFC-8368-4AC8-97EC-B76C1588A827}" type="parTrans" cxnId="{6938FFC9-FEA5-463A-8169-34488516EAA9}">
      <dgm:prSet/>
      <dgm:spPr/>
      <dgm:t>
        <a:bodyPr/>
        <a:lstStyle/>
        <a:p>
          <a:endParaRPr lang="ru-RU"/>
        </a:p>
      </dgm:t>
    </dgm:pt>
    <dgm:pt modelId="{95752DA7-298D-48BA-9B6E-3DF36E34EA42}" type="sibTrans" cxnId="{6938FFC9-FEA5-463A-8169-34488516EAA9}">
      <dgm:prSet/>
      <dgm:spPr/>
      <dgm:t>
        <a:bodyPr/>
        <a:lstStyle/>
        <a:p>
          <a:endParaRPr lang="ru-RU"/>
        </a:p>
      </dgm:t>
    </dgm:pt>
    <dgm:pt modelId="{3447FCC2-C6F9-4A07-BE01-F7A62FEAF3FD}">
      <dgm:prSet phldrT="[Текст]"/>
      <dgm:spPr/>
      <dgm:t>
        <a:bodyPr/>
        <a:lstStyle/>
        <a:p>
          <a:r>
            <a:rPr lang="ru-RU" dirty="0"/>
            <a:t>Сделай главную изюминку более видной</a:t>
          </a:r>
        </a:p>
      </dgm:t>
    </dgm:pt>
    <dgm:pt modelId="{5CFA8251-9A70-41E1-8CFA-05AD2A7DB9D7}" type="parTrans" cxnId="{30CE2C63-9210-454B-99ED-F03708C9692A}">
      <dgm:prSet/>
      <dgm:spPr/>
      <dgm:t>
        <a:bodyPr/>
        <a:lstStyle/>
        <a:p>
          <a:endParaRPr lang="ru-RU"/>
        </a:p>
      </dgm:t>
    </dgm:pt>
    <dgm:pt modelId="{96A9BEE6-EEC7-444F-BBD4-3F923DA0667D}" type="sibTrans" cxnId="{30CE2C63-9210-454B-99ED-F03708C9692A}">
      <dgm:prSet/>
      <dgm:spPr/>
      <dgm:t>
        <a:bodyPr/>
        <a:lstStyle/>
        <a:p>
          <a:endParaRPr lang="ru-RU"/>
        </a:p>
      </dgm:t>
    </dgm:pt>
    <dgm:pt modelId="{77EDE76C-A16A-40EC-BC25-6F8410E1018B}" type="pres">
      <dgm:prSet presAssocID="{0742D23C-D197-4661-B64E-F4401C1C5EAA}" presName="Name0" presStyleCnt="0">
        <dgm:presLayoutVars>
          <dgm:dir/>
          <dgm:animLvl val="lvl"/>
          <dgm:resizeHandles val="exact"/>
        </dgm:presLayoutVars>
      </dgm:prSet>
      <dgm:spPr/>
    </dgm:pt>
    <dgm:pt modelId="{AB458AAD-2C1E-41A6-8989-32E92939C9FA}" type="pres">
      <dgm:prSet presAssocID="{0C58C6EF-8985-451E-BECE-8DC07A7ACA80}" presName="composite" presStyleCnt="0"/>
      <dgm:spPr/>
    </dgm:pt>
    <dgm:pt modelId="{C2CCF921-C8CE-4729-A54F-CC6C348B04AB}" type="pres">
      <dgm:prSet presAssocID="{0C58C6EF-8985-451E-BECE-8DC07A7ACA80}" presName="parTx" presStyleLbl="alignNode1" presStyleIdx="0" presStyleCnt="2">
        <dgm:presLayoutVars>
          <dgm:chMax val="0"/>
          <dgm:chPref val="0"/>
          <dgm:bulletEnabled val="1"/>
        </dgm:presLayoutVars>
      </dgm:prSet>
      <dgm:spPr/>
    </dgm:pt>
    <dgm:pt modelId="{1866EBC3-9D7D-48C4-82BF-7C8AFBC6140B}" type="pres">
      <dgm:prSet presAssocID="{0C58C6EF-8985-451E-BECE-8DC07A7ACA80}" presName="desTx" presStyleLbl="alignAccFollowNode1" presStyleIdx="0" presStyleCnt="2">
        <dgm:presLayoutVars>
          <dgm:bulletEnabled val="1"/>
        </dgm:presLayoutVars>
      </dgm:prSet>
      <dgm:spPr/>
    </dgm:pt>
    <dgm:pt modelId="{7A153DE3-10FD-4575-B4BB-4AFB3B10C4CA}" type="pres">
      <dgm:prSet presAssocID="{95E52F80-1127-4B63-904D-62D6F3CAAB34}" presName="space" presStyleCnt="0"/>
      <dgm:spPr/>
    </dgm:pt>
    <dgm:pt modelId="{2C3B5F95-BBD8-4C36-9528-9E14F5F6081F}" type="pres">
      <dgm:prSet presAssocID="{2382DFBE-1318-40C9-905C-2CCFB1678291}" presName="composite" presStyleCnt="0"/>
      <dgm:spPr/>
    </dgm:pt>
    <dgm:pt modelId="{2FC35F78-2B46-42DB-8D0F-F74E8652C2EA}" type="pres">
      <dgm:prSet presAssocID="{2382DFBE-1318-40C9-905C-2CCFB1678291}" presName="parTx" presStyleLbl="alignNode1" presStyleIdx="1" presStyleCnt="2">
        <dgm:presLayoutVars>
          <dgm:chMax val="0"/>
          <dgm:chPref val="0"/>
          <dgm:bulletEnabled val="1"/>
        </dgm:presLayoutVars>
      </dgm:prSet>
      <dgm:spPr/>
    </dgm:pt>
    <dgm:pt modelId="{4218716A-BD4B-455F-B432-CA441C96DF24}" type="pres">
      <dgm:prSet presAssocID="{2382DFBE-1318-40C9-905C-2CCFB1678291}" presName="desTx" presStyleLbl="alignAccFollowNode1" presStyleIdx="1" presStyleCnt="2">
        <dgm:presLayoutVars>
          <dgm:bulletEnabled val="1"/>
        </dgm:presLayoutVars>
      </dgm:prSet>
      <dgm:spPr/>
    </dgm:pt>
  </dgm:ptLst>
  <dgm:cxnLst>
    <dgm:cxn modelId="{CD993303-AF74-4D11-A2FD-8C2A88860CDE}" type="presOf" srcId="{2A19D46D-2B5F-41A6-B46B-2B51D1883C28}" destId="{1866EBC3-9D7D-48C4-82BF-7C8AFBC6140B}" srcOrd="0" destOrd="1" presId="urn:microsoft.com/office/officeart/2005/8/layout/hList1"/>
    <dgm:cxn modelId="{61A6E503-CB2E-41AF-BE3A-796BA4EAD634}" type="presOf" srcId="{33764490-88C5-4485-8434-5EBCB6D0F0A6}" destId="{4218716A-BD4B-455F-B432-CA441C96DF24}" srcOrd="0" destOrd="1" presId="urn:microsoft.com/office/officeart/2005/8/layout/hList1"/>
    <dgm:cxn modelId="{AF86FB0A-EE7B-449F-A1C6-39AA292278E6}" srcId="{2382DFBE-1318-40C9-905C-2CCFB1678291}" destId="{545C7F20-F3D5-42E6-A576-27788860066C}" srcOrd="2" destOrd="0" parTransId="{E39C9ACF-DAC6-4EC2-9C4D-82910C9D83F7}" sibTransId="{497F308E-2717-45A3-BEF4-4EDCA42C4E8F}"/>
    <dgm:cxn modelId="{1B855811-D5FC-4C9F-96E6-B0E9A7818B96}" srcId="{0C58C6EF-8985-451E-BECE-8DC07A7ACA80}" destId="{2A19D46D-2B5F-41A6-B46B-2B51D1883C28}" srcOrd="1" destOrd="0" parTransId="{54D08977-2970-484D-9EFD-9B8ED0FF1C47}" sibTransId="{BA144676-BF0B-4421-AB57-683F26F43024}"/>
    <dgm:cxn modelId="{7265E812-FA73-4B3E-B912-F3FABBD542E6}" srcId="{0742D23C-D197-4661-B64E-F4401C1C5EAA}" destId="{0C58C6EF-8985-451E-BECE-8DC07A7ACA80}" srcOrd="0" destOrd="0" parTransId="{6058332E-2BFB-46A7-B44F-DEF88EFA94BC}" sibTransId="{95E52F80-1127-4B63-904D-62D6F3CAAB34}"/>
    <dgm:cxn modelId="{7F952E19-7AF2-4D1C-AE66-756429B5D91D}" type="presOf" srcId="{0742D23C-D197-4661-B64E-F4401C1C5EAA}" destId="{77EDE76C-A16A-40EC-BC25-6F8410E1018B}" srcOrd="0" destOrd="0" presId="urn:microsoft.com/office/officeart/2005/8/layout/hList1"/>
    <dgm:cxn modelId="{44C21363-846B-4454-B7C4-1C2C1CE21E38}" type="presOf" srcId="{0C58C6EF-8985-451E-BECE-8DC07A7ACA80}" destId="{C2CCF921-C8CE-4729-A54F-CC6C348B04AB}" srcOrd="0" destOrd="0" presId="urn:microsoft.com/office/officeart/2005/8/layout/hList1"/>
    <dgm:cxn modelId="{30CE2C63-9210-454B-99ED-F03708C9692A}" srcId="{0C58C6EF-8985-451E-BECE-8DC07A7ACA80}" destId="{3447FCC2-C6F9-4A07-BE01-F7A62FEAF3FD}" srcOrd="2" destOrd="0" parTransId="{5CFA8251-9A70-41E1-8CFA-05AD2A7DB9D7}" sibTransId="{96A9BEE6-EEC7-444F-BBD4-3F923DA0667D}"/>
    <dgm:cxn modelId="{97C24968-66F5-4A8A-B449-16410112940E}" srcId="{0742D23C-D197-4661-B64E-F4401C1C5EAA}" destId="{2382DFBE-1318-40C9-905C-2CCFB1678291}" srcOrd="1" destOrd="0" parTransId="{AD4B05A1-0CB8-4627-883D-C2C0732EE58E}" sibTransId="{78795FC5-FB82-4005-89D9-B789648EA762}"/>
    <dgm:cxn modelId="{D427D76E-17A4-45DE-B21D-B169A71599C1}" srcId="{2382DFBE-1318-40C9-905C-2CCFB1678291}" destId="{F581C894-D4A6-490A-B718-39A63F22E3B1}" srcOrd="3" destOrd="0" parTransId="{E9C0CCEB-7C30-4F22-939A-624E060A9B72}" sibTransId="{33EA7602-9BB0-47E8-8C9E-A7012ADA88D1}"/>
    <dgm:cxn modelId="{38522E53-44F8-44B1-9F69-68E95A9B0823}" srcId="{2382DFBE-1318-40C9-905C-2CCFB1678291}" destId="{33764490-88C5-4485-8434-5EBCB6D0F0A6}" srcOrd="1" destOrd="0" parTransId="{9E126D89-146D-4F37-B05C-741EA1CE1612}" sibTransId="{012687EE-39D4-4D01-A7B9-57E1A27AD68B}"/>
    <dgm:cxn modelId="{6A1D8F7B-35B4-41E0-8E70-4E5B9B5FF635}" srcId="{0C58C6EF-8985-451E-BECE-8DC07A7ACA80}" destId="{A2E16086-65CE-4CC9-862A-391820FF7A5F}" srcOrd="0" destOrd="0" parTransId="{A381BA9C-20BB-40B8-A19F-9E7C962A421C}" sibTransId="{6883F893-666D-4E11-9D61-56EF56780CED}"/>
    <dgm:cxn modelId="{6023B68A-F39A-4EB4-B192-5B927D0ACB5E}" type="presOf" srcId="{545C7F20-F3D5-42E6-A576-27788860066C}" destId="{4218716A-BD4B-455F-B432-CA441C96DF24}" srcOrd="0" destOrd="2" presId="urn:microsoft.com/office/officeart/2005/8/layout/hList1"/>
    <dgm:cxn modelId="{E31C5D9D-F5A7-4F83-BC3C-F717D471CFA5}" type="presOf" srcId="{F581C894-D4A6-490A-B718-39A63F22E3B1}" destId="{4218716A-BD4B-455F-B432-CA441C96DF24}" srcOrd="0" destOrd="3" presId="urn:microsoft.com/office/officeart/2005/8/layout/hList1"/>
    <dgm:cxn modelId="{60C132B2-9590-4AC5-A502-B05FBDD20EF0}" srcId="{2382DFBE-1318-40C9-905C-2CCFB1678291}" destId="{ECA8B003-0A4D-4019-95D7-243DC2B1D4EB}" srcOrd="0" destOrd="0" parTransId="{4B98CD1B-1165-4E40-A29E-6D3AD0D26E59}" sibTransId="{4F1547A6-D8B2-4B8D-BA18-713BEF622ACC}"/>
    <dgm:cxn modelId="{5EB7C4B5-31C9-4977-9611-536FA5D4DDFE}" type="presOf" srcId="{2382DFBE-1318-40C9-905C-2CCFB1678291}" destId="{2FC35F78-2B46-42DB-8D0F-F74E8652C2EA}" srcOrd="0" destOrd="0" presId="urn:microsoft.com/office/officeart/2005/8/layout/hList1"/>
    <dgm:cxn modelId="{B8D326BC-A759-4DE7-BC98-D76F7BF60D38}" type="presOf" srcId="{85EEAF21-4FBF-49D9-81A3-9DA74853184A}" destId="{1866EBC3-9D7D-48C4-82BF-7C8AFBC6140B}" srcOrd="0" destOrd="3" presId="urn:microsoft.com/office/officeart/2005/8/layout/hList1"/>
    <dgm:cxn modelId="{6938FFC9-FEA5-463A-8169-34488516EAA9}" srcId="{0C58C6EF-8985-451E-BECE-8DC07A7ACA80}" destId="{85EEAF21-4FBF-49D9-81A3-9DA74853184A}" srcOrd="3" destOrd="0" parTransId="{EF76CBFC-8368-4AC8-97EC-B76C1588A827}" sibTransId="{95752DA7-298D-48BA-9B6E-3DF36E34EA42}"/>
    <dgm:cxn modelId="{A74BBDDA-29D9-451B-BF68-57272C194FA0}" type="presOf" srcId="{3447FCC2-C6F9-4A07-BE01-F7A62FEAF3FD}" destId="{1866EBC3-9D7D-48C4-82BF-7C8AFBC6140B}" srcOrd="0" destOrd="2" presId="urn:microsoft.com/office/officeart/2005/8/layout/hList1"/>
    <dgm:cxn modelId="{F0F191DF-575C-474B-8CC7-900CE169AA1A}" type="presOf" srcId="{ECA8B003-0A4D-4019-95D7-243DC2B1D4EB}" destId="{4218716A-BD4B-455F-B432-CA441C96DF24}" srcOrd="0" destOrd="0" presId="urn:microsoft.com/office/officeart/2005/8/layout/hList1"/>
    <dgm:cxn modelId="{8134FFFF-DA47-4B9E-91F6-3E27EBE98380}" type="presOf" srcId="{A2E16086-65CE-4CC9-862A-391820FF7A5F}" destId="{1866EBC3-9D7D-48C4-82BF-7C8AFBC6140B}" srcOrd="0" destOrd="0" presId="urn:microsoft.com/office/officeart/2005/8/layout/hList1"/>
    <dgm:cxn modelId="{07F23A0C-795C-4B8A-A4BF-C82BCCD01013}" type="presParOf" srcId="{77EDE76C-A16A-40EC-BC25-6F8410E1018B}" destId="{AB458AAD-2C1E-41A6-8989-32E92939C9FA}" srcOrd="0" destOrd="0" presId="urn:microsoft.com/office/officeart/2005/8/layout/hList1"/>
    <dgm:cxn modelId="{7EBFBAFB-F6F5-41B4-8B21-6834B57E8108}" type="presParOf" srcId="{AB458AAD-2C1E-41A6-8989-32E92939C9FA}" destId="{C2CCF921-C8CE-4729-A54F-CC6C348B04AB}" srcOrd="0" destOrd="0" presId="urn:microsoft.com/office/officeart/2005/8/layout/hList1"/>
    <dgm:cxn modelId="{97AFABCC-C85C-4F05-AB79-FB0193CB3FF2}" type="presParOf" srcId="{AB458AAD-2C1E-41A6-8989-32E92939C9FA}" destId="{1866EBC3-9D7D-48C4-82BF-7C8AFBC6140B}" srcOrd="1" destOrd="0" presId="urn:microsoft.com/office/officeart/2005/8/layout/hList1"/>
    <dgm:cxn modelId="{D2CF6E7D-1A8A-4824-A688-581100D2964E}" type="presParOf" srcId="{77EDE76C-A16A-40EC-BC25-6F8410E1018B}" destId="{7A153DE3-10FD-4575-B4BB-4AFB3B10C4CA}" srcOrd="1" destOrd="0" presId="urn:microsoft.com/office/officeart/2005/8/layout/hList1"/>
    <dgm:cxn modelId="{46B1B464-3BFD-44EC-AC4B-7EB2356103C6}" type="presParOf" srcId="{77EDE76C-A16A-40EC-BC25-6F8410E1018B}" destId="{2C3B5F95-BBD8-4C36-9528-9E14F5F6081F}" srcOrd="2" destOrd="0" presId="urn:microsoft.com/office/officeart/2005/8/layout/hList1"/>
    <dgm:cxn modelId="{D072AE6D-D12C-4BF1-AF64-3888F9735019}" type="presParOf" srcId="{2C3B5F95-BBD8-4C36-9528-9E14F5F6081F}" destId="{2FC35F78-2B46-42DB-8D0F-F74E8652C2EA}" srcOrd="0" destOrd="0" presId="urn:microsoft.com/office/officeart/2005/8/layout/hList1"/>
    <dgm:cxn modelId="{7F031293-1B96-4452-BC50-6EE0CCD1D718}" type="presParOf" srcId="{2C3B5F95-BBD8-4C36-9528-9E14F5F6081F}" destId="{4218716A-BD4B-455F-B432-CA441C96DF2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612F6F-AAFD-488A-9A17-6573A61A8B2C}" type="doc">
      <dgm:prSet loTypeId="urn:microsoft.com/office/officeart/2005/8/layout/hList1" loCatId="list" qsTypeId="urn:microsoft.com/office/officeart/2005/8/quickstyle/simple4" qsCatId="simple" csTypeId="urn:microsoft.com/office/officeart/2005/8/colors/colorful3" csCatId="colorful" phldr="1"/>
      <dgm:spPr/>
      <dgm:t>
        <a:bodyPr/>
        <a:lstStyle/>
        <a:p>
          <a:endParaRPr lang="ru-RU"/>
        </a:p>
      </dgm:t>
    </dgm:pt>
    <dgm:pt modelId="{006AB892-2A0A-4B49-BB86-CD12BE348277}">
      <dgm:prSet phldrT="[Текст]" custT="1"/>
      <dgm:spPr/>
      <dgm:t>
        <a:bodyPr/>
        <a:lstStyle/>
        <a:p>
          <a:pPr>
            <a:lnSpc>
              <a:spcPct val="100000"/>
            </a:lnSpc>
            <a:spcBef>
              <a:spcPts val="1200"/>
            </a:spcBef>
            <a:spcAft>
              <a:spcPts val="1200"/>
            </a:spcAft>
          </a:pPr>
          <a:r>
            <a:rPr lang="ru-RU" sz="3200" b="1" i="1" dirty="0">
              <a:latin typeface="Verdana" panose="020B0604030504040204" pitchFamily="34" charset="0"/>
              <a:ea typeface="Verdana" panose="020B0604030504040204" pitchFamily="34" charset="0"/>
              <a:cs typeface="Verdana" panose="020B0604030504040204" pitchFamily="34" charset="0"/>
            </a:rPr>
            <a:t>Изобретать</a:t>
          </a:r>
        </a:p>
      </dgm:t>
    </dgm:pt>
    <dgm:pt modelId="{DC39C93A-BD0B-4389-B7B5-6DA2069E96E8}" type="parTrans" cxnId="{0C7F711A-B2F0-4F55-B58C-DBB6F0755C8E}">
      <dgm:prSet/>
      <dgm:spPr/>
      <dgm:t>
        <a:bodyPr/>
        <a:lstStyle/>
        <a:p>
          <a:pPr>
            <a:lnSpc>
              <a:spcPct val="100000"/>
            </a:lnSpc>
            <a:spcBef>
              <a:spcPts val="1200"/>
            </a:spcBef>
            <a:spcAft>
              <a:spcPts val="1200"/>
            </a:spcAft>
          </a:pPr>
          <a:endParaRPr lang="ru-RU"/>
        </a:p>
      </dgm:t>
    </dgm:pt>
    <dgm:pt modelId="{7A757C1F-2D90-45AD-A0E9-CD0230479E10}" type="sibTrans" cxnId="{0C7F711A-B2F0-4F55-B58C-DBB6F0755C8E}">
      <dgm:prSet/>
      <dgm:spPr/>
      <dgm:t>
        <a:bodyPr/>
        <a:lstStyle/>
        <a:p>
          <a:pPr>
            <a:lnSpc>
              <a:spcPct val="100000"/>
            </a:lnSpc>
            <a:spcBef>
              <a:spcPts val="1200"/>
            </a:spcBef>
            <a:spcAft>
              <a:spcPts val="1200"/>
            </a:spcAft>
          </a:pPr>
          <a:endParaRPr lang="ru-RU"/>
        </a:p>
      </dgm:t>
    </dgm:pt>
    <dgm:pt modelId="{80F256AA-EACB-46E8-ACC8-189F26784478}">
      <dgm:prSet phldrT="[Текст]"/>
      <dgm:spPr/>
      <dgm:t>
        <a:bodyPr/>
        <a:lstStyle/>
        <a:p>
          <a:pPr>
            <a:lnSpc>
              <a:spcPct val="100000"/>
            </a:lnSpc>
            <a:spcBef>
              <a:spcPts val="1200"/>
            </a:spcBef>
            <a:spcAft>
              <a:spcPts val="1200"/>
            </a:spcAft>
          </a:pPr>
          <a:r>
            <a:rPr lang="ru-RU" dirty="0"/>
            <a:t>Инновационные продукты и услуги</a:t>
          </a:r>
        </a:p>
      </dgm:t>
    </dgm:pt>
    <dgm:pt modelId="{AC22AAC1-6B06-4126-A236-13C718495CA6}" type="parTrans" cxnId="{AFFA8CBD-472B-4EE8-84D2-C3A563756658}">
      <dgm:prSet/>
      <dgm:spPr/>
      <dgm:t>
        <a:bodyPr/>
        <a:lstStyle/>
        <a:p>
          <a:pPr>
            <a:lnSpc>
              <a:spcPct val="100000"/>
            </a:lnSpc>
            <a:spcBef>
              <a:spcPts val="1200"/>
            </a:spcBef>
            <a:spcAft>
              <a:spcPts val="1200"/>
            </a:spcAft>
          </a:pPr>
          <a:endParaRPr lang="ru-RU"/>
        </a:p>
      </dgm:t>
    </dgm:pt>
    <dgm:pt modelId="{29FE13D9-687A-4E84-B572-E517E75A072B}" type="sibTrans" cxnId="{AFFA8CBD-472B-4EE8-84D2-C3A563756658}">
      <dgm:prSet/>
      <dgm:spPr/>
      <dgm:t>
        <a:bodyPr/>
        <a:lstStyle/>
        <a:p>
          <a:pPr>
            <a:lnSpc>
              <a:spcPct val="100000"/>
            </a:lnSpc>
            <a:spcBef>
              <a:spcPts val="1200"/>
            </a:spcBef>
            <a:spcAft>
              <a:spcPts val="1200"/>
            </a:spcAft>
          </a:pPr>
          <a:endParaRPr lang="ru-RU"/>
        </a:p>
      </dgm:t>
    </dgm:pt>
    <dgm:pt modelId="{35889DCF-2355-4BC1-BA54-BC648893C995}">
      <dgm:prSet phldrT="[Текст]"/>
      <dgm:spPr/>
      <dgm:t>
        <a:bodyPr/>
        <a:lstStyle/>
        <a:p>
          <a:pPr>
            <a:lnSpc>
              <a:spcPct val="100000"/>
            </a:lnSpc>
            <a:spcBef>
              <a:spcPts val="1200"/>
            </a:spcBef>
            <a:spcAft>
              <a:spcPts val="1200"/>
            </a:spcAft>
          </a:pPr>
          <a:r>
            <a:rPr lang="ru-RU" dirty="0"/>
            <a:t>Инновационные бизнес-модели</a:t>
          </a:r>
        </a:p>
      </dgm:t>
    </dgm:pt>
    <dgm:pt modelId="{74670BD4-AE08-42F8-98F0-1A706735A10E}" type="parTrans" cxnId="{62ADFC17-5984-4E73-ABCF-976E0DC00C75}">
      <dgm:prSet/>
      <dgm:spPr/>
      <dgm:t>
        <a:bodyPr/>
        <a:lstStyle/>
        <a:p>
          <a:pPr>
            <a:lnSpc>
              <a:spcPct val="100000"/>
            </a:lnSpc>
            <a:spcBef>
              <a:spcPts val="1200"/>
            </a:spcBef>
            <a:spcAft>
              <a:spcPts val="1200"/>
            </a:spcAft>
          </a:pPr>
          <a:endParaRPr lang="ru-RU"/>
        </a:p>
      </dgm:t>
    </dgm:pt>
    <dgm:pt modelId="{48FF1B32-BBBE-4212-A5D6-9FDFAAEAA8B3}" type="sibTrans" cxnId="{62ADFC17-5984-4E73-ABCF-976E0DC00C75}">
      <dgm:prSet/>
      <dgm:spPr/>
      <dgm:t>
        <a:bodyPr/>
        <a:lstStyle/>
        <a:p>
          <a:pPr>
            <a:lnSpc>
              <a:spcPct val="100000"/>
            </a:lnSpc>
            <a:spcBef>
              <a:spcPts val="1200"/>
            </a:spcBef>
            <a:spcAft>
              <a:spcPts val="1200"/>
            </a:spcAft>
          </a:pPr>
          <a:endParaRPr lang="ru-RU"/>
        </a:p>
      </dgm:t>
    </dgm:pt>
    <dgm:pt modelId="{2256444B-01E5-4D0A-8BAC-78F2B2342DF9}">
      <dgm:prSet phldrT="[Текст]" custT="1"/>
      <dgm:spPr/>
      <dgm:t>
        <a:bodyPr/>
        <a:lstStyle/>
        <a:p>
          <a:pPr>
            <a:lnSpc>
              <a:spcPct val="100000"/>
            </a:lnSpc>
            <a:spcBef>
              <a:spcPts val="1200"/>
            </a:spcBef>
            <a:spcAft>
              <a:spcPts val="1200"/>
            </a:spcAft>
          </a:pPr>
          <a:r>
            <a:rPr lang="ru-RU" sz="3200" b="1" i="1" dirty="0">
              <a:latin typeface="Verdana" panose="020B0604030504040204" pitchFamily="34" charset="0"/>
              <a:ea typeface="Verdana" panose="020B0604030504040204" pitchFamily="34" charset="0"/>
              <a:cs typeface="Verdana" panose="020B0604030504040204" pitchFamily="34" charset="0"/>
            </a:rPr>
            <a:t>Побеждать</a:t>
          </a:r>
        </a:p>
      </dgm:t>
    </dgm:pt>
    <dgm:pt modelId="{3E5737EB-C5BF-4EA8-BBB9-87AD201C0461}" type="parTrans" cxnId="{45B538ED-FD4D-46B9-9280-ADE4C5C7F233}">
      <dgm:prSet/>
      <dgm:spPr/>
      <dgm:t>
        <a:bodyPr/>
        <a:lstStyle/>
        <a:p>
          <a:pPr>
            <a:lnSpc>
              <a:spcPct val="100000"/>
            </a:lnSpc>
            <a:spcBef>
              <a:spcPts val="1200"/>
            </a:spcBef>
            <a:spcAft>
              <a:spcPts val="1200"/>
            </a:spcAft>
          </a:pPr>
          <a:endParaRPr lang="ru-RU"/>
        </a:p>
      </dgm:t>
    </dgm:pt>
    <dgm:pt modelId="{13798EF1-8B56-4199-860A-1F1B0F290CEA}" type="sibTrans" cxnId="{45B538ED-FD4D-46B9-9280-ADE4C5C7F233}">
      <dgm:prSet/>
      <dgm:spPr/>
      <dgm:t>
        <a:bodyPr/>
        <a:lstStyle/>
        <a:p>
          <a:pPr>
            <a:lnSpc>
              <a:spcPct val="100000"/>
            </a:lnSpc>
            <a:spcBef>
              <a:spcPts val="1200"/>
            </a:spcBef>
            <a:spcAft>
              <a:spcPts val="1200"/>
            </a:spcAft>
          </a:pPr>
          <a:endParaRPr lang="ru-RU"/>
        </a:p>
      </dgm:t>
    </dgm:pt>
    <dgm:pt modelId="{D5442C3D-62BA-44AF-8287-79A92473C677}">
      <dgm:prSet phldrT="[Текст]"/>
      <dgm:spPr/>
      <dgm:t>
        <a:bodyPr/>
        <a:lstStyle/>
        <a:p>
          <a:pPr>
            <a:lnSpc>
              <a:spcPct val="100000"/>
            </a:lnSpc>
            <a:spcBef>
              <a:spcPts val="1200"/>
            </a:spcBef>
            <a:spcAft>
              <a:spcPts val="1200"/>
            </a:spcAft>
          </a:pPr>
          <a:r>
            <a:rPr lang="ru-RU" dirty="0"/>
            <a:t>Предугадывать атаки врагов</a:t>
          </a:r>
        </a:p>
      </dgm:t>
    </dgm:pt>
    <dgm:pt modelId="{66C22BB0-B2CE-4542-97B1-7978B1440892}" type="parTrans" cxnId="{CF3B8E66-BD0D-47D0-8911-2C8F97F38ED6}">
      <dgm:prSet/>
      <dgm:spPr/>
      <dgm:t>
        <a:bodyPr/>
        <a:lstStyle/>
        <a:p>
          <a:pPr>
            <a:lnSpc>
              <a:spcPct val="100000"/>
            </a:lnSpc>
            <a:spcBef>
              <a:spcPts val="1200"/>
            </a:spcBef>
            <a:spcAft>
              <a:spcPts val="1200"/>
            </a:spcAft>
          </a:pPr>
          <a:endParaRPr lang="ru-RU"/>
        </a:p>
      </dgm:t>
    </dgm:pt>
    <dgm:pt modelId="{47883161-4A7F-46A1-8B06-032F80F609B8}" type="sibTrans" cxnId="{CF3B8E66-BD0D-47D0-8911-2C8F97F38ED6}">
      <dgm:prSet/>
      <dgm:spPr/>
      <dgm:t>
        <a:bodyPr/>
        <a:lstStyle/>
        <a:p>
          <a:pPr>
            <a:lnSpc>
              <a:spcPct val="100000"/>
            </a:lnSpc>
            <a:spcBef>
              <a:spcPts val="1200"/>
            </a:spcBef>
            <a:spcAft>
              <a:spcPts val="1200"/>
            </a:spcAft>
          </a:pPr>
          <a:endParaRPr lang="ru-RU"/>
        </a:p>
      </dgm:t>
    </dgm:pt>
    <dgm:pt modelId="{4C6AEB7E-3F56-4080-B61E-3B252428593D}">
      <dgm:prSet phldrT="[Текст]"/>
      <dgm:spPr/>
      <dgm:t>
        <a:bodyPr/>
        <a:lstStyle/>
        <a:p>
          <a:pPr>
            <a:lnSpc>
              <a:spcPct val="100000"/>
            </a:lnSpc>
            <a:spcBef>
              <a:spcPts val="1200"/>
            </a:spcBef>
            <a:spcAft>
              <a:spcPts val="1200"/>
            </a:spcAft>
          </a:pPr>
          <a:r>
            <a:rPr lang="ru-RU" dirty="0"/>
            <a:t>Творчески решать проблемы</a:t>
          </a:r>
        </a:p>
      </dgm:t>
    </dgm:pt>
    <dgm:pt modelId="{75C439BF-8B37-4576-838E-BE1E0B1F281B}" type="parTrans" cxnId="{EA027D00-3F15-4C91-BB98-549D82513271}">
      <dgm:prSet/>
      <dgm:spPr/>
      <dgm:t>
        <a:bodyPr/>
        <a:lstStyle/>
        <a:p>
          <a:pPr>
            <a:lnSpc>
              <a:spcPct val="100000"/>
            </a:lnSpc>
            <a:spcBef>
              <a:spcPts val="1200"/>
            </a:spcBef>
            <a:spcAft>
              <a:spcPts val="1200"/>
            </a:spcAft>
          </a:pPr>
          <a:endParaRPr lang="ru-RU"/>
        </a:p>
      </dgm:t>
    </dgm:pt>
    <dgm:pt modelId="{0ABC893B-CC9A-4AD9-84D3-A61590EB7AD9}" type="sibTrans" cxnId="{EA027D00-3F15-4C91-BB98-549D82513271}">
      <dgm:prSet/>
      <dgm:spPr/>
      <dgm:t>
        <a:bodyPr/>
        <a:lstStyle/>
        <a:p>
          <a:pPr>
            <a:lnSpc>
              <a:spcPct val="100000"/>
            </a:lnSpc>
            <a:spcBef>
              <a:spcPts val="1200"/>
            </a:spcBef>
            <a:spcAft>
              <a:spcPts val="1200"/>
            </a:spcAft>
          </a:pPr>
          <a:endParaRPr lang="ru-RU"/>
        </a:p>
      </dgm:t>
    </dgm:pt>
    <dgm:pt modelId="{815FF903-4BC9-45EA-A9C9-9D6BDB4A611A}">
      <dgm:prSet phldrT="[Текст]"/>
      <dgm:spPr/>
      <dgm:t>
        <a:bodyPr/>
        <a:lstStyle/>
        <a:p>
          <a:pPr>
            <a:lnSpc>
              <a:spcPct val="100000"/>
            </a:lnSpc>
            <a:spcBef>
              <a:spcPts val="1200"/>
            </a:spcBef>
            <a:spcAft>
              <a:spcPts val="1200"/>
            </a:spcAft>
          </a:pPr>
          <a:r>
            <a:rPr lang="ru-RU" dirty="0"/>
            <a:t>Дифференцированное предложение ценности</a:t>
          </a:r>
        </a:p>
      </dgm:t>
    </dgm:pt>
    <dgm:pt modelId="{E2098DB3-8542-491A-ACFE-F63E15AF3CFA}" type="parTrans" cxnId="{48917D4A-6F94-4A8E-881E-38A9046790E8}">
      <dgm:prSet/>
      <dgm:spPr/>
      <dgm:t>
        <a:bodyPr/>
        <a:lstStyle/>
        <a:p>
          <a:pPr>
            <a:lnSpc>
              <a:spcPct val="100000"/>
            </a:lnSpc>
            <a:spcBef>
              <a:spcPts val="1200"/>
            </a:spcBef>
            <a:spcAft>
              <a:spcPts val="1200"/>
            </a:spcAft>
          </a:pPr>
          <a:endParaRPr lang="ru-RU"/>
        </a:p>
      </dgm:t>
    </dgm:pt>
    <dgm:pt modelId="{A20C814D-2EA7-436C-9CC1-69ECAD2D6E69}" type="sibTrans" cxnId="{48917D4A-6F94-4A8E-881E-38A9046790E8}">
      <dgm:prSet/>
      <dgm:spPr/>
      <dgm:t>
        <a:bodyPr/>
        <a:lstStyle/>
        <a:p>
          <a:pPr>
            <a:lnSpc>
              <a:spcPct val="100000"/>
            </a:lnSpc>
            <a:spcBef>
              <a:spcPts val="1200"/>
            </a:spcBef>
            <a:spcAft>
              <a:spcPts val="1200"/>
            </a:spcAft>
          </a:pPr>
          <a:endParaRPr lang="ru-RU"/>
        </a:p>
      </dgm:t>
    </dgm:pt>
    <dgm:pt modelId="{4BEB4317-F4EF-4A69-AB06-A009AC2A70A6}">
      <dgm:prSet phldrT="[Текст]"/>
      <dgm:spPr/>
      <dgm:t>
        <a:bodyPr/>
        <a:lstStyle/>
        <a:p>
          <a:pPr>
            <a:lnSpc>
              <a:spcPct val="100000"/>
            </a:lnSpc>
            <a:spcBef>
              <a:spcPts val="1200"/>
            </a:spcBef>
            <a:spcAft>
              <a:spcPts val="1200"/>
            </a:spcAft>
          </a:pPr>
          <a:r>
            <a:rPr lang="ru-RU" dirty="0"/>
            <a:t>Предпринимательские стратегии</a:t>
          </a:r>
        </a:p>
      </dgm:t>
    </dgm:pt>
    <dgm:pt modelId="{C7CBD672-83FB-42B6-8621-ECBA2ECF7C1A}" type="parTrans" cxnId="{51A85ED1-EFBE-4CCE-BF02-306EC8271AE4}">
      <dgm:prSet/>
      <dgm:spPr/>
      <dgm:t>
        <a:bodyPr/>
        <a:lstStyle/>
        <a:p>
          <a:pPr>
            <a:lnSpc>
              <a:spcPct val="100000"/>
            </a:lnSpc>
            <a:spcBef>
              <a:spcPts val="1200"/>
            </a:spcBef>
            <a:spcAft>
              <a:spcPts val="1200"/>
            </a:spcAft>
          </a:pPr>
          <a:endParaRPr lang="ru-RU"/>
        </a:p>
      </dgm:t>
    </dgm:pt>
    <dgm:pt modelId="{5F892684-B539-4C3D-8EBF-651FFD694168}" type="sibTrans" cxnId="{51A85ED1-EFBE-4CCE-BF02-306EC8271AE4}">
      <dgm:prSet/>
      <dgm:spPr/>
      <dgm:t>
        <a:bodyPr/>
        <a:lstStyle/>
        <a:p>
          <a:pPr>
            <a:lnSpc>
              <a:spcPct val="100000"/>
            </a:lnSpc>
            <a:spcBef>
              <a:spcPts val="1200"/>
            </a:spcBef>
            <a:spcAft>
              <a:spcPts val="1200"/>
            </a:spcAft>
          </a:pPr>
          <a:endParaRPr lang="ru-RU"/>
        </a:p>
      </dgm:t>
    </dgm:pt>
    <dgm:pt modelId="{7B089A2A-EC6F-4AE0-A3F6-3008B2DA25B7}">
      <dgm:prSet phldrT="[Текст]"/>
      <dgm:spPr/>
      <dgm:t>
        <a:bodyPr/>
        <a:lstStyle/>
        <a:p>
          <a:pPr>
            <a:lnSpc>
              <a:spcPct val="100000"/>
            </a:lnSpc>
            <a:spcBef>
              <a:spcPts val="1200"/>
            </a:spcBef>
            <a:spcAft>
              <a:spcPts val="1200"/>
            </a:spcAft>
          </a:pPr>
          <a:r>
            <a:rPr lang="ru-RU" dirty="0"/>
            <a:t>Превращать проблемы в возможности</a:t>
          </a:r>
        </a:p>
      </dgm:t>
    </dgm:pt>
    <dgm:pt modelId="{EFADEE60-56CF-47C9-A81A-9B0BCA1074C2}" type="parTrans" cxnId="{6563D491-9101-499A-A98B-D7E94AA51D58}">
      <dgm:prSet/>
      <dgm:spPr/>
      <dgm:t>
        <a:bodyPr/>
        <a:lstStyle/>
        <a:p>
          <a:pPr>
            <a:lnSpc>
              <a:spcPct val="100000"/>
            </a:lnSpc>
            <a:spcBef>
              <a:spcPts val="1200"/>
            </a:spcBef>
            <a:spcAft>
              <a:spcPts val="1200"/>
            </a:spcAft>
          </a:pPr>
          <a:endParaRPr lang="ru-RU"/>
        </a:p>
      </dgm:t>
    </dgm:pt>
    <dgm:pt modelId="{B1BE9D08-BE3C-4F24-A12E-848571ED9844}" type="sibTrans" cxnId="{6563D491-9101-499A-A98B-D7E94AA51D58}">
      <dgm:prSet/>
      <dgm:spPr/>
      <dgm:t>
        <a:bodyPr/>
        <a:lstStyle/>
        <a:p>
          <a:pPr>
            <a:lnSpc>
              <a:spcPct val="100000"/>
            </a:lnSpc>
            <a:spcBef>
              <a:spcPts val="1200"/>
            </a:spcBef>
            <a:spcAft>
              <a:spcPts val="1200"/>
            </a:spcAft>
          </a:pPr>
          <a:endParaRPr lang="ru-RU"/>
        </a:p>
      </dgm:t>
    </dgm:pt>
    <dgm:pt modelId="{E521393B-D789-43F8-B037-A5C6717FCF0B}">
      <dgm:prSet phldrT="[Текст]"/>
      <dgm:spPr/>
      <dgm:t>
        <a:bodyPr/>
        <a:lstStyle/>
        <a:p>
          <a:pPr>
            <a:lnSpc>
              <a:spcPct val="100000"/>
            </a:lnSpc>
            <a:spcBef>
              <a:spcPts val="1200"/>
            </a:spcBef>
            <a:spcAft>
              <a:spcPts val="1200"/>
            </a:spcAft>
          </a:pPr>
          <a:r>
            <a:rPr lang="ru-RU" dirty="0"/>
            <a:t>Усиливать стратегии и бизнес-модель</a:t>
          </a:r>
        </a:p>
      </dgm:t>
    </dgm:pt>
    <dgm:pt modelId="{43F8F9D1-AA57-420C-A5DE-5F6EB136940B}" type="parTrans" cxnId="{5FAFBD29-2B9B-495D-808B-E68E1C074AB1}">
      <dgm:prSet/>
      <dgm:spPr/>
      <dgm:t>
        <a:bodyPr/>
        <a:lstStyle/>
        <a:p>
          <a:endParaRPr lang="ru-RU"/>
        </a:p>
      </dgm:t>
    </dgm:pt>
    <dgm:pt modelId="{815AE5C0-B41E-4733-A9C5-88C6942FD515}" type="sibTrans" cxnId="{5FAFBD29-2B9B-495D-808B-E68E1C074AB1}">
      <dgm:prSet/>
      <dgm:spPr/>
      <dgm:t>
        <a:bodyPr/>
        <a:lstStyle/>
        <a:p>
          <a:endParaRPr lang="ru-RU"/>
        </a:p>
      </dgm:t>
    </dgm:pt>
    <dgm:pt modelId="{6BFCD78A-B89A-41EC-B6BF-634AD156557A}" type="pres">
      <dgm:prSet presAssocID="{E6612F6F-AAFD-488A-9A17-6573A61A8B2C}" presName="Name0" presStyleCnt="0">
        <dgm:presLayoutVars>
          <dgm:dir/>
          <dgm:animLvl val="lvl"/>
          <dgm:resizeHandles val="exact"/>
        </dgm:presLayoutVars>
      </dgm:prSet>
      <dgm:spPr/>
    </dgm:pt>
    <dgm:pt modelId="{56A5648E-F8D0-418A-9AA8-A556815370D4}" type="pres">
      <dgm:prSet presAssocID="{006AB892-2A0A-4B49-BB86-CD12BE348277}" presName="composite" presStyleCnt="0"/>
      <dgm:spPr/>
    </dgm:pt>
    <dgm:pt modelId="{482383DA-9755-452C-AE1F-DDB18B38AB0E}" type="pres">
      <dgm:prSet presAssocID="{006AB892-2A0A-4B49-BB86-CD12BE348277}" presName="parTx" presStyleLbl="alignNode1" presStyleIdx="0" presStyleCnt="2">
        <dgm:presLayoutVars>
          <dgm:chMax val="0"/>
          <dgm:chPref val="0"/>
          <dgm:bulletEnabled val="1"/>
        </dgm:presLayoutVars>
      </dgm:prSet>
      <dgm:spPr/>
    </dgm:pt>
    <dgm:pt modelId="{D399B421-FADB-4FA3-8A93-3709C0C05CE0}" type="pres">
      <dgm:prSet presAssocID="{006AB892-2A0A-4B49-BB86-CD12BE348277}" presName="desTx" presStyleLbl="alignAccFollowNode1" presStyleIdx="0" presStyleCnt="2">
        <dgm:presLayoutVars>
          <dgm:bulletEnabled val="1"/>
        </dgm:presLayoutVars>
      </dgm:prSet>
      <dgm:spPr/>
    </dgm:pt>
    <dgm:pt modelId="{684F8A73-D3F7-4476-97EA-3FA6352EE747}" type="pres">
      <dgm:prSet presAssocID="{7A757C1F-2D90-45AD-A0E9-CD0230479E10}" presName="space" presStyleCnt="0"/>
      <dgm:spPr/>
    </dgm:pt>
    <dgm:pt modelId="{54C0653B-0C27-485B-A907-759467C7973A}" type="pres">
      <dgm:prSet presAssocID="{2256444B-01E5-4D0A-8BAC-78F2B2342DF9}" presName="composite" presStyleCnt="0"/>
      <dgm:spPr/>
    </dgm:pt>
    <dgm:pt modelId="{EA454847-CEF1-4354-B0F2-1F8A503E5348}" type="pres">
      <dgm:prSet presAssocID="{2256444B-01E5-4D0A-8BAC-78F2B2342DF9}" presName="parTx" presStyleLbl="alignNode1" presStyleIdx="1" presStyleCnt="2">
        <dgm:presLayoutVars>
          <dgm:chMax val="0"/>
          <dgm:chPref val="0"/>
          <dgm:bulletEnabled val="1"/>
        </dgm:presLayoutVars>
      </dgm:prSet>
      <dgm:spPr/>
    </dgm:pt>
    <dgm:pt modelId="{4664BB60-A1E7-4C7E-ADB1-521FB503CB43}" type="pres">
      <dgm:prSet presAssocID="{2256444B-01E5-4D0A-8BAC-78F2B2342DF9}" presName="desTx" presStyleLbl="alignAccFollowNode1" presStyleIdx="1" presStyleCnt="2" custLinFactNeighborX="-372" custLinFactNeighborY="1755">
        <dgm:presLayoutVars>
          <dgm:bulletEnabled val="1"/>
        </dgm:presLayoutVars>
      </dgm:prSet>
      <dgm:spPr/>
    </dgm:pt>
  </dgm:ptLst>
  <dgm:cxnLst>
    <dgm:cxn modelId="{EA027D00-3F15-4C91-BB98-549D82513271}" srcId="{2256444B-01E5-4D0A-8BAC-78F2B2342DF9}" destId="{4C6AEB7E-3F56-4080-B61E-3B252428593D}" srcOrd="1" destOrd="0" parTransId="{75C439BF-8B37-4576-838E-BE1E0B1F281B}" sibTransId="{0ABC893B-CC9A-4AD9-84D3-A61590EB7AD9}"/>
    <dgm:cxn modelId="{62ADFC17-5984-4E73-ABCF-976E0DC00C75}" srcId="{006AB892-2A0A-4B49-BB86-CD12BE348277}" destId="{35889DCF-2355-4BC1-BA54-BC648893C995}" srcOrd="2" destOrd="0" parTransId="{74670BD4-AE08-42F8-98F0-1A706735A10E}" sibTransId="{48FF1B32-BBBE-4212-A5D6-9FDFAAEAA8B3}"/>
    <dgm:cxn modelId="{0C7F711A-B2F0-4F55-B58C-DBB6F0755C8E}" srcId="{E6612F6F-AAFD-488A-9A17-6573A61A8B2C}" destId="{006AB892-2A0A-4B49-BB86-CD12BE348277}" srcOrd="0" destOrd="0" parTransId="{DC39C93A-BD0B-4389-B7B5-6DA2069E96E8}" sibTransId="{7A757C1F-2D90-45AD-A0E9-CD0230479E10}"/>
    <dgm:cxn modelId="{C6D29726-CC15-44C3-97D0-17E55CFB592F}" type="presOf" srcId="{E6612F6F-AAFD-488A-9A17-6573A61A8B2C}" destId="{6BFCD78A-B89A-41EC-B6BF-634AD156557A}" srcOrd="0" destOrd="0" presId="urn:microsoft.com/office/officeart/2005/8/layout/hList1"/>
    <dgm:cxn modelId="{5FAFBD29-2B9B-495D-808B-E68E1C074AB1}" srcId="{2256444B-01E5-4D0A-8BAC-78F2B2342DF9}" destId="{E521393B-D789-43F8-B037-A5C6717FCF0B}" srcOrd="3" destOrd="0" parTransId="{43F8F9D1-AA57-420C-A5DE-5F6EB136940B}" sibTransId="{815AE5C0-B41E-4733-A9C5-88C6942FD515}"/>
    <dgm:cxn modelId="{1D6F522A-A47E-48F8-B790-FACB88C20AF5}" type="presOf" srcId="{4C6AEB7E-3F56-4080-B61E-3B252428593D}" destId="{4664BB60-A1E7-4C7E-ADB1-521FB503CB43}" srcOrd="0" destOrd="1" presId="urn:microsoft.com/office/officeart/2005/8/layout/hList1"/>
    <dgm:cxn modelId="{286EE363-9670-4D53-ADC6-966F0C023824}" type="presOf" srcId="{2256444B-01E5-4D0A-8BAC-78F2B2342DF9}" destId="{EA454847-CEF1-4354-B0F2-1F8A503E5348}" srcOrd="0" destOrd="0" presId="urn:microsoft.com/office/officeart/2005/8/layout/hList1"/>
    <dgm:cxn modelId="{CF3B8E66-BD0D-47D0-8911-2C8F97F38ED6}" srcId="{2256444B-01E5-4D0A-8BAC-78F2B2342DF9}" destId="{D5442C3D-62BA-44AF-8287-79A92473C677}" srcOrd="0" destOrd="0" parTransId="{66C22BB0-B2CE-4542-97B1-7978B1440892}" sibTransId="{47883161-4A7F-46A1-8B06-032F80F609B8}"/>
    <dgm:cxn modelId="{48917D4A-6F94-4A8E-881E-38A9046790E8}" srcId="{006AB892-2A0A-4B49-BB86-CD12BE348277}" destId="{815FF903-4BC9-45EA-A9C9-9D6BDB4A611A}" srcOrd="1" destOrd="0" parTransId="{E2098DB3-8542-491A-ACFE-F63E15AF3CFA}" sibTransId="{A20C814D-2EA7-436C-9CC1-69ECAD2D6E69}"/>
    <dgm:cxn modelId="{0E7DF44D-5D7C-45FB-ADA4-3FF7343B9874}" type="presOf" srcId="{4BEB4317-F4EF-4A69-AB06-A009AC2A70A6}" destId="{D399B421-FADB-4FA3-8A93-3709C0C05CE0}" srcOrd="0" destOrd="3" presId="urn:microsoft.com/office/officeart/2005/8/layout/hList1"/>
    <dgm:cxn modelId="{0C3FAF50-BBD2-40DF-B945-1FEEA549AF78}" type="presOf" srcId="{006AB892-2A0A-4B49-BB86-CD12BE348277}" destId="{482383DA-9755-452C-AE1F-DDB18B38AB0E}" srcOrd="0" destOrd="0" presId="urn:microsoft.com/office/officeart/2005/8/layout/hList1"/>
    <dgm:cxn modelId="{C91D308A-D158-490A-BFDF-6FD9A1CDAD69}" type="presOf" srcId="{80F256AA-EACB-46E8-ACC8-189F26784478}" destId="{D399B421-FADB-4FA3-8A93-3709C0C05CE0}" srcOrd="0" destOrd="0" presId="urn:microsoft.com/office/officeart/2005/8/layout/hList1"/>
    <dgm:cxn modelId="{A87F558F-3A3A-44E4-89E4-EC6D52996729}" type="presOf" srcId="{7B089A2A-EC6F-4AE0-A3F6-3008B2DA25B7}" destId="{4664BB60-A1E7-4C7E-ADB1-521FB503CB43}" srcOrd="0" destOrd="2" presId="urn:microsoft.com/office/officeart/2005/8/layout/hList1"/>
    <dgm:cxn modelId="{6563D491-9101-499A-A98B-D7E94AA51D58}" srcId="{2256444B-01E5-4D0A-8BAC-78F2B2342DF9}" destId="{7B089A2A-EC6F-4AE0-A3F6-3008B2DA25B7}" srcOrd="2" destOrd="0" parTransId="{EFADEE60-56CF-47C9-A81A-9B0BCA1074C2}" sibTransId="{B1BE9D08-BE3C-4F24-A12E-848571ED9844}"/>
    <dgm:cxn modelId="{F204F9A6-830B-4C86-8074-BB2CE55EFFD7}" type="presOf" srcId="{D5442C3D-62BA-44AF-8287-79A92473C677}" destId="{4664BB60-A1E7-4C7E-ADB1-521FB503CB43}" srcOrd="0" destOrd="0" presId="urn:microsoft.com/office/officeart/2005/8/layout/hList1"/>
    <dgm:cxn modelId="{AFFA8CBD-472B-4EE8-84D2-C3A563756658}" srcId="{006AB892-2A0A-4B49-BB86-CD12BE348277}" destId="{80F256AA-EACB-46E8-ACC8-189F26784478}" srcOrd="0" destOrd="0" parTransId="{AC22AAC1-6B06-4126-A236-13C718495CA6}" sibTransId="{29FE13D9-687A-4E84-B572-E517E75A072B}"/>
    <dgm:cxn modelId="{874928C8-77FA-4EA5-93F8-0D33F37AF6C5}" type="presOf" srcId="{815FF903-4BC9-45EA-A9C9-9D6BDB4A611A}" destId="{D399B421-FADB-4FA3-8A93-3709C0C05CE0}" srcOrd="0" destOrd="1" presId="urn:microsoft.com/office/officeart/2005/8/layout/hList1"/>
    <dgm:cxn modelId="{51A85ED1-EFBE-4CCE-BF02-306EC8271AE4}" srcId="{006AB892-2A0A-4B49-BB86-CD12BE348277}" destId="{4BEB4317-F4EF-4A69-AB06-A009AC2A70A6}" srcOrd="3" destOrd="0" parTransId="{C7CBD672-83FB-42B6-8621-ECBA2ECF7C1A}" sibTransId="{5F892684-B539-4C3D-8EBF-651FFD694168}"/>
    <dgm:cxn modelId="{47BE3CE0-9DBC-4FB0-BEFC-517BF9B5D0B8}" type="presOf" srcId="{35889DCF-2355-4BC1-BA54-BC648893C995}" destId="{D399B421-FADB-4FA3-8A93-3709C0C05CE0}" srcOrd="0" destOrd="2" presId="urn:microsoft.com/office/officeart/2005/8/layout/hList1"/>
    <dgm:cxn modelId="{45B538ED-FD4D-46B9-9280-ADE4C5C7F233}" srcId="{E6612F6F-AAFD-488A-9A17-6573A61A8B2C}" destId="{2256444B-01E5-4D0A-8BAC-78F2B2342DF9}" srcOrd="1" destOrd="0" parTransId="{3E5737EB-C5BF-4EA8-BBB9-87AD201C0461}" sibTransId="{13798EF1-8B56-4199-860A-1F1B0F290CEA}"/>
    <dgm:cxn modelId="{23ABC1ED-AF6A-4971-8855-A4AD1A1DBB24}" type="presOf" srcId="{E521393B-D789-43F8-B037-A5C6717FCF0B}" destId="{4664BB60-A1E7-4C7E-ADB1-521FB503CB43}" srcOrd="0" destOrd="3" presId="urn:microsoft.com/office/officeart/2005/8/layout/hList1"/>
    <dgm:cxn modelId="{4686E3AF-E3D5-4CB4-9E85-EF2E7D565950}" type="presParOf" srcId="{6BFCD78A-B89A-41EC-B6BF-634AD156557A}" destId="{56A5648E-F8D0-418A-9AA8-A556815370D4}" srcOrd="0" destOrd="0" presId="urn:microsoft.com/office/officeart/2005/8/layout/hList1"/>
    <dgm:cxn modelId="{14A92141-D530-40A7-B8BB-BF4BB76B8FE6}" type="presParOf" srcId="{56A5648E-F8D0-418A-9AA8-A556815370D4}" destId="{482383DA-9755-452C-AE1F-DDB18B38AB0E}" srcOrd="0" destOrd="0" presId="urn:microsoft.com/office/officeart/2005/8/layout/hList1"/>
    <dgm:cxn modelId="{393346BD-CDE1-4F3B-BFEF-FCA940D65A4D}" type="presParOf" srcId="{56A5648E-F8D0-418A-9AA8-A556815370D4}" destId="{D399B421-FADB-4FA3-8A93-3709C0C05CE0}" srcOrd="1" destOrd="0" presId="urn:microsoft.com/office/officeart/2005/8/layout/hList1"/>
    <dgm:cxn modelId="{80A8D3DD-3E2C-40F6-BDC9-13B958E196AF}" type="presParOf" srcId="{6BFCD78A-B89A-41EC-B6BF-634AD156557A}" destId="{684F8A73-D3F7-4476-97EA-3FA6352EE747}" srcOrd="1" destOrd="0" presId="urn:microsoft.com/office/officeart/2005/8/layout/hList1"/>
    <dgm:cxn modelId="{7CB16987-0867-4BE5-A338-8BC6F3FB171F}" type="presParOf" srcId="{6BFCD78A-B89A-41EC-B6BF-634AD156557A}" destId="{54C0653B-0C27-485B-A907-759467C7973A}" srcOrd="2" destOrd="0" presId="urn:microsoft.com/office/officeart/2005/8/layout/hList1"/>
    <dgm:cxn modelId="{3B67F890-A764-45BF-8D1D-A1ACD09B06C7}" type="presParOf" srcId="{54C0653B-0C27-485B-A907-759467C7973A}" destId="{EA454847-CEF1-4354-B0F2-1F8A503E5348}" srcOrd="0" destOrd="0" presId="urn:microsoft.com/office/officeart/2005/8/layout/hList1"/>
    <dgm:cxn modelId="{0AFC3EAF-9A99-47E1-BB00-FE1B4236220C}" type="presParOf" srcId="{54C0653B-0C27-485B-A907-759467C7973A}" destId="{4664BB60-A1E7-4C7E-ADB1-521FB503CB4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DAE24F-1CC0-4F22-864E-E055BB0D2DF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4F4F7803-93BF-4505-AD57-BDFDB7203EB6}">
      <dgm:prSet phldrT="[Текст]" custT="1"/>
      <dgm:spPr/>
      <dgm:t>
        <a:bodyPr/>
        <a:lstStyle/>
        <a:p>
          <a:r>
            <a:rPr lang="ru-RU" sz="2800" b="1" dirty="0">
              <a:latin typeface="Arial Narrow" panose="020B0606020202030204" pitchFamily="34" charset="0"/>
            </a:rPr>
            <a:t>Бизнес- творчество</a:t>
          </a:r>
        </a:p>
      </dgm:t>
    </dgm:pt>
    <dgm:pt modelId="{C2A292AD-6A7D-45C4-A7D6-A15B12BB6EA9}" type="parTrans" cxnId="{EF3238C8-B3E5-4A03-8B79-4BF3BFD636AB}">
      <dgm:prSet/>
      <dgm:spPr/>
      <dgm:t>
        <a:bodyPr/>
        <a:lstStyle/>
        <a:p>
          <a:endParaRPr lang="ru-RU"/>
        </a:p>
      </dgm:t>
    </dgm:pt>
    <dgm:pt modelId="{18F923D5-1634-4780-A509-4BA6CBA34B5B}" type="sibTrans" cxnId="{EF3238C8-B3E5-4A03-8B79-4BF3BFD636AB}">
      <dgm:prSet/>
      <dgm:spPr/>
      <dgm:t>
        <a:bodyPr/>
        <a:lstStyle/>
        <a:p>
          <a:endParaRPr lang="ru-RU"/>
        </a:p>
      </dgm:t>
    </dgm:pt>
    <dgm:pt modelId="{9C9C1743-01C5-4955-B420-17EA2A70F648}">
      <dgm:prSet phldrT="[Текст]"/>
      <dgm:spPr/>
      <dgm:t>
        <a:bodyPr/>
        <a:lstStyle/>
        <a:p>
          <a:pPr>
            <a:buClr>
              <a:schemeClr val="accent1">
                <a:lumMod val="75000"/>
              </a:schemeClr>
            </a:buClr>
            <a:buFont typeface="Arial" panose="020B0604020202020204" pitchFamily="34" charset="0"/>
            <a:buChar char="•"/>
          </a:pPr>
          <a:r>
            <a:rPr lang="ru-RU" dirty="0"/>
            <a:t>Искусство изобретательности</a:t>
          </a:r>
        </a:p>
      </dgm:t>
    </dgm:pt>
    <dgm:pt modelId="{B9E7AB7B-1DD1-4F78-BA89-5510D6FA5315}" type="parTrans" cxnId="{DF61C184-2833-4413-9E7E-DBD9DCACA332}">
      <dgm:prSet/>
      <dgm:spPr/>
      <dgm:t>
        <a:bodyPr/>
        <a:lstStyle/>
        <a:p>
          <a:endParaRPr lang="ru-RU"/>
        </a:p>
      </dgm:t>
    </dgm:pt>
    <dgm:pt modelId="{451469D1-5196-407E-8A14-645D80C5134C}" type="sibTrans" cxnId="{DF61C184-2833-4413-9E7E-DBD9DCACA332}">
      <dgm:prSet/>
      <dgm:spPr/>
      <dgm:t>
        <a:bodyPr/>
        <a:lstStyle/>
        <a:p>
          <a:endParaRPr lang="ru-RU"/>
        </a:p>
      </dgm:t>
    </dgm:pt>
    <dgm:pt modelId="{672E5750-410E-40D0-AC3A-B854521C524B}">
      <dgm:prSet phldrT="[Текст]"/>
      <dgm:spPr/>
      <dgm:t>
        <a:bodyPr/>
        <a:lstStyle/>
        <a:p>
          <a:pPr>
            <a:buClr>
              <a:schemeClr val="accent1">
                <a:lumMod val="75000"/>
              </a:schemeClr>
            </a:buClr>
            <a:buFont typeface="Arial" panose="020B0604020202020204" pitchFamily="34" charset="0"/>
            <a:buChar char="•"/>
          </a:pPr>
          <a:r>
            <a:rPr lang="ru-RU" dirty="0"/>
            <a:t>Системный подход к инновациям</a:t>
          </a:r>
        </a:p>
      </dgm:t>
    </dgm:pt>
    <dgm:pt modelId="{BB187F64-451D-4BE6-A311-B11526961748}" type="parTrans" cxnId="{5592C1F2-7973-4857-A890-B53045FA61C1}">
      <dgm:prSet/>
      <dgm:spPr/>
      <dgm:t>
        <a:bodyPr/>
        <a:lstStyle/>
        <a:p>
          <a:endParaRPr lang="ru-RU"/>
        </a:p>
      </dgm:t>
    </dgm:pt>
    <dgm:pt modelId="{43EE7BC0-15D6-48D0-8D02-184D566DCB98}" type="sibTrans" cxnId="{5592C1F2-7973-4857-A890-B53045FA61C1}">
      <dgm:prSet/>
      <dgm:spPr/>
      <dgm:t>
        <a:bodyPr/>
        <a:lstStyle/>
        <a:p>
          <a:endParaRPr lang="ru-RU"/>
        </a:p>
      </dgm:t>
    </dgm:pt>
    <dgm:pt modelId="{2D8B354C-80E4-4C22-A346-6C9D75E51A45}">
      <dgm:prSet phldrT="[Текст]" custT="1"/>
      <dgm:spPr/>
      <dgm:t>
        <a:bodyPr/>
        <a:lstStyle/>
        <a:p>
          <a:r>
            <a:rPr lang="ru-RU" sz="2800" b="1" dirty="0">
              <a:latin typeface="Arial Narrow" panose="020B0606020202030204" pitchFamily="34" charset="0"/>
            </a:rPr>
            <a:t>Стратегическое мышление</a:t>
          </a:r>
        </a:p>
      </dgm:t>
    </dgm:pt>
    <dgm:pt modelId="{1CA588D7-4F00-4C58-9DDF-2440EF3AA191}" type="parTrans" cxnId="{23536C51-78B3-428C-B928-FB99FC689214}">
      <dgm:prSet/>
      <dgm:spPr/>
      <dgm:t>
        <a:bodyPr/>
        <a:lstStyle/>
        <a:p>
          <a:endParaRPr lang="ru-RU"/>
        </a:p>
      </dgm:t>
    </dgm:pt>
    <dgm:pt modelId="{E216B24C-96AB-4573-B117-71B2F0FF2317}" type="sibTrans" cxnId="{23536C51-78B3-428C-B928-FB99FC689214}">
      <dgm:prSet/>
      <dgm:spPr/>
      <dgm:t>
        <a:bodyPr/>
        <a:lstStyle/>
        <a:p>
          <a:endParaRPr lang="ru-RU"/>
        </a:p>
      </dgm:t>
    </dgm:pt>
    <dgm:pt modelId="{900EAD91-5499-44F7-979C-F1AEC6C827D9}">
      <dgm:prSet phldrT="[Текст]"/>
      <dgm:spPr/>
      <dgm:t>
        <a:bodyPr/>
        <a:lstStyle/>
        <a:p>
          <a:pPr>
            <a:buClr>
              <a:schemeClr val="accent1">
                <a:lumMod val="75000"/>
              </a:schemeClr>
            </a:buClr>
          </a:pPr>
          <a:r>
            <a:rPr lang="ru-RU" dirty="0"/>
            <a:t>Стратегическое дизайн-мышление</a:t>
          </a:r>
        </a:p>
      </dgm:t>
    </dgm:pt>
    <dgm:pt modelId="{E358851B-79E4-4A9B-8284-1162E31BB7D8}" type="parTrans" cxnId="{E8EA9DF0-5424-4841-A862-E98BF8EDEAC4}">
      <dgm:prSet/>
      <dgm:spPr/>
      <dgm:t>
        <a:bodyPr/>
        <a:lstStyle/>
        <a:p>
          <a:endParaRPr lang="ru-RU"/>
        </a:p>
      </dgm:t>
    </dgm:pt>
    <dgm:pt modelId="{4C78E630-A089-4A17-9862-E362AF7CA2EC}" type="sibTrans" cxnId="{E8EA9DF0-5424-4841-A862-E98BF8EDEAC4}">
      <dgm:prSet/>
      <dgm:spPr/>
      <dgm:t>
        <a:bodyPr/>
        <a:lstStyle/>
        <a:p>
          <a:endParaRPr lang="ru-RU"/>
        </a:p>
      </dgm:t>
    </dgm:pt>
    <dgm:pt modelId="{EC484E62-0865-41B6-A64C-60659698FD77}">
      <dgm:prSet phldrT="[Текст]"/>
      <dgm:spPr/>
      <dgm:t>
        <a:bodyPr/>
        <a:lstStyle/>
        <a:p>
          <a:pPr>
            <a:buClr>
              <a:schemeClr val="accent1">
                <a:lumMod val="75000"/>
              </a:schemeClr>
            </a:buClr>
          </a:pPr>
          <a:r>
            <a:rPr lang="ru-RU" dirty="0"/>
            <a:t>Предвидение вызовов</a:t>
          </a:r>
        </a:p>
      </dgm:t>
    </dgm:pt>
    <dgm:pt modelId="{4BAE52E9-EEC6-428A-8590-BC160605E733}" type="parTrans" cxnId="{58F8BFA4-E020-46F5-9D7A-DFA372AE6038}">
      <dgm:prSet/>
      <dgm:spPr/>
      <dgm:t>
        <a:bodyPr/>
        <a:lstStyle/>
        <a:p>
          <a:endParaRPr lang="ru-RU"/>
        </a:p>
      </dgm:t>
    </dgm:pt>
    <dgm:pt modelId="{B8C70E7C-5192-4534-AFA3-C22632FA1224}" type="sibTrans" cxnId="{58F8BFA4-E020-46F5-9D7A-DFA372AE6038}">
      <dgm:prSet/>
      <dgm:spPr/>
      <dgm:t>
        <a:bodyPr/>
        <a:lstStyle/>
        <a:p>
          <a:endParaRPr lang="ru-RU"/>
        </a:p>
      </dgm:t>
    </dgm:pt>
    <dgm:pt modelId="{5AC98119-85D8-42CA-9A7B-0ECD85C4A28A}">
      <dgm:prSet phldrT="[Текст]" custT="1"/>
      <dgm:spPr/>
      <dgm:t>
        <a:bodyPr/>
        <a:lstStyle/>
        <a:p>
          <a:r>
            <a:rPr lang="ru-RU" sz="2800" b="1" dirty="0">
              <a:latin typeface="Arial Narrow" panose="020B0606020202030204" pitchFamily="34" charset="0"/>
            </a:rPr>
            <a:t>Интеллектуальная командная работа</a:t>
          </a:r>
        </a:p>
      </dgm:t>
    </dgm:pt>
    <dgm:pt modelId="{D4E09A39-A336-4E3D-9CAE-C0EB8D736EC5}" type="parTrans" cxnId="{CDE03495-14AA-419C-B86E-81FBBA29C01C}">
      <dgm:prSet/>
      <dgm:spPr/>
      <dgm:t>
        <a:bodyPr/>
        <a:lstStyle/>
        <a:p>
          <a:endParaRPr lang="ru-RU"/>
        </a:p>
      </dgm:t>
    </dgm:pt>
    <dgm:pt modelId="{7FCDBF24-5CAA-4553-B97A-04B99A886C45}" type="sibTrans" cxnId="{CDE03495-14AA-419C-B86E-81FBBA29C01C}">
      <dgm:prSet/>
      <dgm:spPr/>
      <dgm:t>
        <a:bodyPr/>
        <a:lstStyle/>
        <a:p>
          <a:endParaRPr lang="ru-RU"/>
        </a:p>
      </dgm:t>
    </dgm:pt>
    <dgm:pt modelId="{B1440857-129C-4538-AF52-25BDEBAAA440}">
      <dgm:prSet phldrT="[Текст]"/>
      <dgm:spPr/>
      <dgm:t>
        <a:bodyPr/>
        <a:lstStyle/>
        <a:p>
          <a:pPr>
            <a:buClr>
              <a:schemeClr val="accent1">
                <a:lumMod val="75000"/>
              </a:schemeClr>
            </a:buClr>
          </a:pPr>
          <a:r>
            <a:rPr lang="ru-RU" dirty="0"/>
            <a:t>Быстрая оценка идей</a:t>
          </a:r>
        </a:p>
      </dgm:t>
    </dgm:pt>
    <dgm:pt modelId="{8799CD9F-7E11-4F41-9137-ADA6954D2CA7}" type="parTrans" cxnId="{A4472CF5-C4C7-4AC7-9758-7B01B3A3A9F6}">
      <dgm:prSet/>
      <dgm:spPr/>
      <dgm:t>
        <a:bodyPr/>
        <a:lstStyle/>
        <a:p>
          <a:endParaRPr lang="ru-RU"/>
        </a:p>
      </dgm:t>
    </dgm:pt>
    <dgm:pt modelId="{C4FE7B01-8466-4831-A552-100FFE91705D}" type="sibTrans" cxnId="{A4472CF5-C4C7-4AC7-9758-7B01B3A3A9F6}">
      <dgm:prSet/>
      <dgm:spPr/>
      <dgm:t>
        <a:bodyPr/>
        <a:lstStyle/>
        <a:p>
          <a:endParaRPr lang="ru-RU"/>
        </a:p>
      </dgm:t>
    </dgm:pt>
    <dgm:pt modelId="{9AC47AFC-1CE4-45A3-829B-57DA71B7918D}">
      <dgm:prSet phldrT="[Текст]"/>
      <dgm:spPr/>
      <dgm:t>
        <a:bodyPr/>
        <a:lstStyle/>
        <a:p>
          <a:pPr>
            <a:buClr>
              <a:schemeClr val="accent1">
                <a:lumMod val="75000"/>
              </a:schemeClr>
            </a:buClr>
          </a:pPr>
          <a:r>
            <a:rPr lang="ru-RU" dirty="0"/>
            <a:t>Презентация стратегических идей</a:t>
          </a:r>
        </a:p>
      </dgm:t>
    </dgm:pt>
    <dgm:pt modelId="{B0AF4554-B448-4149-B9B6-99F567391C7C}" type="parTrans" cxnId="{5850411E-F70B-4809-A7B1-9AB43BECBA09}">
      <dgm:prSet/>
      <dgm:spPr/>
      <dgm:t>
        <a:bodyPr/>
        <a:lstStyle/>
        <a:p>
          <a:endParaRPr lang="ru-RU"/>
        </a:p>
      </dgm:t>
    </dgm:pt>
    <dgm:pt modelId="{176591EF-91FF-42D9-95F1-4EA19892C6F5}" type="sibTrans" cxnId="{5850411E-F70B-4809-A7B1-9AB43BECBA09}">
      <dgm:prSet/>
      <dgm:spPr/>
      <dgm:t>
        <a:bodyPr/>
        <a:lstStyle/>
        <a:p>
          <a:endParaRPr lang="ru-RU"/>
        </a:p>
      </dgm:t>
    </dgm:pt>
    <dgm:pt modelId="{FF91BB69-B8A6-4488-8AFC-5D229482274D}">
      <dgm:prSet phldrT="[Текст]"/>
      <dgm:spPr/>
      <dgm:t>
        <a:bodyPr/>
        <a:lstStyle/>
        <a:p>
          <a:pPr>
            <a:buClr>
              <a:schemeClr val="accent1">
                <a:lumMod val="75000"/>
              </a:schemeClr>
            </a:buClr>
            <a:buFont typeface="Arial" panose="020B0604020202020204" pitchFamily="34" charset="0"/>
            <a:buChar char="•"/>
          </a:pPr>
          <a:r>
            <a:rPr lang="ru-RU" dirty="0"/>
            <a:t>Творческое решение проблем</a:t>
          </a:r>
        </a:p>
      </dgm:t>
    </dgm:pt>
    <dgm:pt modelId="{11AA28EC-974F-4422-B88D-CCD7F959F2C5}" type="parTrans" cxnId="{D910F355-1742-475E-A851-3D5D7CD7CAA9}">
      <dgm:prSet/>
      <dgm:spPr/>
      <dgm:t>
        <a:bodyPr/>
        <a:lstStyle/>
        <a:p>
          <a:endParaRPr lang="ru-RU"/>
        </a:p>
      </dgm:t>
    </dgm:pt>
    <dgm:pt modelId="{992D36AA-FC9E-4322-ACA9-8F1ED1041EB5}" type="sibTrans" cxnId="{D910F355-1742-475E-A851-3D5D7CD7CAA9}">
      <dgm:prSet/>
      <dgm:spPr/>
      <dgm:t>
        <a:bodyPr/>
        <a:lstStyle/>
        <a:p>
          <a:endParaRPr lang="ru-RU"/>
        </a:p>
      </dgm:t>
    </dgm:pt>
    <dgm:pt modelId="{86AA74C3-E09F-47AC-B67D-5179881618D1}">
      <dgm:prSet phldrT="[Текст]"/>
      <dgm:spPr/>
      <dgm:t>
        <a:bodyPr/>
        <a:lstStyle/>
        <a:p>
          <a:pPr>
            <a:buClr>
              <a:schemeClr val="accent1">
                <a:lumMod val="75000"/>
              </a:schemeClr>
            </a:buClr>
          </a:pPr>
          <a:r>
            <a:rPr lang="ru-RU" dirty="0"/>
            <a:t>Превращение вызовов в возможности</a:t>
          </a:r>
        </a:p>
      </dgm:t>
    </dgm:pt>
    <dgm:pt modelId="{36FE2DE5-18C9-4CF4-AFCF-47C9620B8BFE}" type="parTrans" cxnId="{CC20CA57-0F88-4451-8B1F-B92C3D22384B}">
      <dgm:prSet/>
      <dgm:spPr/>
      <dgm:t>
        <a:bodyPr/>
        <a:lstStyle/>
        <a:p>
          <a:endParaRPr lang="ru-RU"/>
        </a:p>
      </dgm:t>
    </dgm:pt>
    <dgm:pt modelId="{73A0BE37-82AD-425B-99A2-30CC284209D3}" type="sibTrans" cxnId="{CC20CA57-0F88-4451-8B1F-B92C3D22384B}">
      <dgm:prSet/>
      <dgm:spPr/>
      <dgm:t>
        <a:bodyPr/>
        <a:lstStyle/>
        <a:p>
          <a:endParaRPr lang="ru-RU"/>
        </a:p>
      </dgm:t>
    </dgm:pt>
    <dgm:pt modelId="{29804A59-2FFA-4CDD-8D15-1649D02FA055}">
      <dgm:prSet/>
      <dgm:spPr/>
      <dgm:t>
        <a:bodyPr/>
        <a:lstStyle/>
        <a:p>
          <a:r>
            <a:rPr lang="ru-RU" dirty="0"/>
            <a:t>Создание синергии идей </a:t>
          </a:r>
        </a:p>
      </dgm:t>
    </dgm:pt>
    <dgm:pt modelId="{05BB21C5-7130-4FDD-8E71-8646ADA078F6}" type="parTrans" cxnId="{A01438C6-FCBE-4CF5-9F3C-EB7CE9BE87DB}">
      <dgm:prSet/>
      <dgm:spPr/>
      <dgm:t>
        <a:bodyPr/>
        <a:lstStyle/>
        <a:p>
          <a:endParaRPr lang="ru-RU"/>
        </a:p>
      </dgm:t>
    </dgm:pt>
    <dgm:pt modelId="{0532B38B-4F83-43FE-9378-32B9A1F798D7}" type="sibTrans" cxnId="{A01438C6-FCBE-4CF5-9F3C-EB7CE9BE87DB}">
      <dgm:prSet/>
      <dgm:spPr/>
      <dgm:t>
        <a:bodyPr/>
        <a:lstStyle/>
        <a:p>
          <a:endParaRPr lang="ru-RU"/>
        </a:p>
      </dgm:t>
    </dgm:pt>
    <dgm:pt modelId="{7B745963-9CC3-45EA-8D9A-04E0B02DBC72}" type="pres">
      <dgm:prSet presAssocID="{A7DAE24F-1CC0-4F22-864E-E055BB0D2DF2}" presName="Name0" presStyleCnt="0">
        <dgm:presLayoutVars>
          <dgm:dir/>
          <dgm:animLvl val="lvl"/>
          <dgm:resizeHandles val="exact"/>
        </dgm:presLayoutVars>
      </dgm:prSet>
      <dgm:spPr/>
    </dgm:pt>
    <dgm:pt modelId="{D8F9463D-7AF2-4D33-B564-151E72984B64}" type="pres">
      <dgm:prSet presAssocID="{4F4F7803-93BF-4505-AD57-BDFDB7203EB6}" presName="linNode" presStyleCnt="0"/>
      <dgm:spPr/>
    </dgm:pt>
    <dgm:pt modelId="{9B01D256-1F78-48F8-9021-6F49189E76BE}" type="pres">
      <dgm:prSet presAssocID="{4F4F7803-93BF-4505-AD57-BDFDB7203EB6}" presName="parentText" presStyleLbl="node1" presStyleIdx="0" presStyleCnt="3">
        <dgm:presLayoutVars>
          <dgm:chMax val="1"/>
          <dgm:bulletEnabled val="1"/>
        </dgm:presLayoutVars>
      </dgm:prSet>
      <dgm:spPr/>
    </dgm:pt>
    <dgm:pt modelId="{5231559A-970D-4C44-B593-6D9BFD2D211A}" type="pres">
      <dgm:prSet presAssocID="{4F4F7803-93BF-4505-AD57-BDFDB7203EB6}" presName="descendantText" presStyleLbl="alignAccFollowNode1" presStyleIdx="0" presStyleCnt="3">
        <dgm:presLayoutVars>
          <dgm:bulletEnabled val="1"/>
        </dgm:presLayoutVars>
      </dgm:prSet>
      <dgm:spPr/>
    </dgm:pt>
    <dgm:pt modelId="{7700B63A-2051-4E63-A565-E379D8C3B7A6}" type="pres">
      <dgm:prSet presAssocID="{18F923D5-1634-4780-A509-4BA6CBA34B5B}" presName="sp" presStyleCnt="0"/>
      <dgm:spPr/>
    </dgm:pt>
    <dgm:pt modelId="{3AEDD8C7-4CA0-46F0-8858-828CF65BE6E3}" type="pres">
      <dgm:prSet presAssocID="{2D8B354C-80E4-4C22-A346-6C9D75E51A45}" presName="linNode" presStyleCnt="0"/>
      <dgm:spPr/>
    </dgm:pt>
    <dgm:pt modelId="{A6EDDC42-A408-4D18-AE83-171719095322}" type="pres">
      <dgm:prSet presAssocID="{2D8B354C-80E4-4C22-A346-6C9D75E51A45}" presName="parentText" presStyleLbl="node1" presStyleIdx="1" presStyleCnt="3">
        <dgm:presLayoutVars>
          <dgm:chMax val="1"/>
          <dgm:bulletEnabled val="1"/>
        </dgm:presLayoutVars>
      </dgm:prSet>
      <dgm:spPr/>
    </dgm:pt>
    <dgm:pt modelId="{B5ACE7E1-95FC-4700-9788-AB7D177EAD80}" type="pres">
      <dgm:prSet presAssocID="{2D8B354C-80E4-4C22-A346-6C9D75E51A45}" presName="descendantText" presStyleLbl="alignAccFollowNode1" presStyleIdx="1" presStyleCnt="3">
        <dgm:presLayoutVars>
          <dgm:bulletEnabled val="1"/>
        </dgm:presLayoutVars>
      </dgm:prSet>
      <dgm:spPr/>
    </dgm:pt>
    <dgm:pt modelId="{8CE7E3B3-2DB3-47C0-8848-96BCBB49B5EC}" type="pres">
      <dgm:prSet presAssocID="{E216B24C-96AB-4573-B117-71B2F0FF2317}" presName="sp" presStyleCnt="0"/>
      <dgm:spPr/>
    </dgm:pt>
    <dgm:pt modelId="{3AC39AEB-1FFC-4925-B03C-8273D5BFA88D}" type="pres">
      <dgm:prSet presAssocID="{5AC98119-85D8-42CA-9A7B-0ECD85C4A28A}" presName="linNode" presStyleCnt="0"/>
      <dgm:spPr/>
    </dgm:pt>
    <dgm:pt modelId="{41A1E61D-7685-4171-8F47-F0D77BF52346}" type="pres">
      <dgm:prSet presAssocID="{5AC98119-85D8-42CA-9A7B-0ECD85C4A28A}" presName="parentText" presStyleLbl="node1" presStyleIdx="2" presStyleCnt="3">
        <dgm:presLayoutVars>
          <dgm:chMax val="1"/>
          <dgm:bulletEnabled val="1"/>
        </dgm:presLayoutVars>
      </dgm:prSet>
      <dgm:spPr/>
    </dgm:pt>
    <dgm:pt modelId="{1C9C7BD4-6C31-4010-9CC5-D90A3667268A}" type="pres">
      <dgm:prSet presAssocID="{5AC98119-85D8-42CA-9A7B-0ECD85C4A28A}" presName="descendantText" presStyleLbl="alignAccFollowNode1" presStyleIdx="2" presStyleCnt="3">
        <dgm:presLayoutVars>
          <dgm:bulletEnabled val="1"/>
        </dgm:presLayoutVars>
      </dgm:prSet>
      <dgm:spPr/>
    </dgm:pt>
  </dgm:ptLst>
  <dgm:cxnLst>
    <dgm:cxn modelId="{9571A015-55E1-45B6-8694-111827730900}" type="presOf" srcId="{EC484E62-0865-41B6-A64C-60659698FD77}" destId="{B5ACE7E1-95FC-4700-9788-AB7D177EAD80}" srcOrd="0" destOrd="1" presId="urn:microsoft.com/office/officeart/2005/8/layout/vList5"/>
    <dgm:cxn modelId="{5850411E-F70B-4809-A7B1-9AB43BECBA09}" srcId="{5AC98119-85D8-42CA-9A7B-0ECD85C4A28A}" destId="{9AC47AFC-1CE4-45A3-829B-57DA71B7918D}" srcOrd="2" destOrd="0" parTransId="{B0AF4554-B448-4149-B9B6-99F567391C7C}" sibTransId="{176591EF-91FF-42D9-95F1-4EA19892C6F5}"/>
    <dgm:cxn modelId="{D911541F-09CB-4F7E-84CE-A5089FE2792C}" type="presOf" srcId="{672E5750-410E-40D0-AC3A-B854521C524B}" destId="{5231559A-970D-4C44-B593-6D9BFD2D211A}" srcOrd="0" destOrd="1" presId="urn:microsoft.com/office/officeart/2005/8/layout/vList5"/>
    <dgm:cxn modelId="{E172DD2B-06DE-4214-9331-1F848A37FF4C}" type="presOf" srcId="{5AC98119-85D8-42CA-9A7B-0ECD85C4A28A}" destId="{41A1E61D-7685-4171-8F47-F0D77BF52346}" srcOrd="0" destOrd="0" presId="urn:microsoft.com/office/officeart/2005/8/layout/vList5"/>
    <dgm:cxn modelId="{BDE45D31-926D-443B-9340-34E798B8B984}" type="presOf" srcId="{A7DAE24F-1CC0-4F22-864E-E055BB0D2DF2}" destId="{7B745963-9CC3-45EA-8D9A-04E0B02DBC72}" srcOrd="0" destOrd="0" presId="urn:microsoft.com/office/officeart/2005/8/layout/vList5"/>
    <dgm:cxn modelId="{23536C51-78B3-428C-B928-FB99FC689214}" srcId="{A7DAE24F-1CC0-4F22-864E-E055BB0D2DF2}" destId="{2D8B354C-80E4-4C22-A346-6C9D75E51A45}" srcOrd="1" destOrd="0" parTransId="{1CA588D7-4F00-4C58-9DDF-2440EF3AA191}" sibTransId="{E216B24C-96AB-4573-B117-71B2F0FF2317}"/>
    <dgm:cxn modelId="{D910F355-1742-475E-A851-3D5D7CD7CAA9}" srcId="{4F4F7803-93BF-4505-AD57-BDFDB7203EB6}" destId="{FF91BB69-B8A6-4488-8AFC-5D229482274D}" srcOrd="2" destOrd="0" parTransId="{11AA28EC-974F-4422-B88D-CCD7F959F2C5}" sibTransId="{992D36AA-FC9E-4322-ACA9-8F1ED1041EB5}"/>
    <dgm:cxn modelId="{CC20CA57-0F88-4451-8B1F-B92C3D22384B}" srcId="{2D8B354C-80E4-4C22-A346-6C9D75E51A45}" destId="{86AA74C3-E09F-47AC-B67D-5179881618D1}" srcOrd="2" destOrd="0" parTransId="{36FE2DE5-18C9-4CF4-AFCF-47C9620B8BFE}" sibTransId="{73A0BE37-82AD-425B-99A2-30CC284209D3}"/>
    <dgm:cxn modelId="{DF61C184-2833-4413-9E7E-DBD9DCACA332}" srcId="{4F4F7803-93BF-4505-AD57-BDFDB7203EB6}" destId="{9C9C1743-01C5-4955-B420-17EA2A70F648}" srcOrd="0" destOrd="0" parTransId="{B9E7AB7B-1DD1-4F78-BA89-5510D6FA5315}" sibTransId="{451469D1-5196-407E-8A14-645D80C5134C}"/>
    <dgm:cxn modelId="{04A38892-0404-494E-BD04-4705B22D3753}" type="presOf" srcId="{2D8B354C-80E4-4C22-A346-6C9D75E51A45}" destId="{A6EDDC42-A408-4D18-AE83-171719095322}" srcOrd="0" destOrd="0" presId="urn:microsoft.com/office/officeart/2005/8/layout/vList5"/>
    <dgm:cxn modelId="{CDE03495-14AA-419C-B86E-81FBBA29C01C}" srcId="{A7DAE24F-1CC0-4F22-864E-E055BB0D2DF2}" destId="{5AC98119-85D8-42CA-9A7B-0ECD85C4A28A}" srcOrd="2" destOrd="0" parTransId="{D4E09A39-A336-4E3D-9CAE-C0EB8D736EC5}" sibTransId="{7FCDBF24-5CAA-4553-B97A-04B99A886C45}"/>
    <dgm:cxn modelId="{6F57F095-10E3-4596-B5F5-CFFDE59E5FA7}" type="presOf" srcId="{B1440857-129C-4538-AF52-25BDEBAAA440}" destId="{1C9C7BD4-6C31-4010-9CC5-D90A3667268A}" srcOrd="0" destOrd="0" presId="urn:microsoft.com/office/officeart/2005/8/layout/vList5"/>
    <dgm:cxn modelId="{05FE369C-BD11-488B-B16B-B957D2711703}" type="presOf" srcId="{9AC47AFC-1CE4-45A3-829B-57DA71B7918D}" destId="{1C9C7BD4-6C31-4010-9CC5-D90A3667268A}" srcOrd="0" destOrd="2" presId="urn:microsoft.com/office/officeart/2005/8/layout/vList5"/>
    <dgm:cxn modelId="{58F8BFA4-E020-46F5-9D7A-DFA372AE6038}" srcId="{2D8B354C-80E4-4C22-A346-6C9D75E51A45}" destId="{EC484E62-0865-41B6-A64C-60659698FD77}" srcOrd="1" destOrd="0" parTransId="{4BAE52E9-EEC6-428A-8590-BC160605E733}" sibTransId="{B8C70E7C-5192-4534-AFA3-C22632FA1224}"/>
    <dgm:cxn modelId="{DA1BEFA5-50A5-494E-B34D-6EF97546CE9F}" type="presOf" srcId="{29804A59-2FFA-4CDD-8D15-1649D02FA055}" destId="{1C9C7BD4-6C31-4010-9CC5-D90A3667268A}" srcOrd="0" destOrd="1" presId="urn:microsoft.com/office/officeart/2005/8/layout/vList5"/>
    <dgm:cxn modelId="{9A24B0B0-59FA-4CEF-9532-6C7A266802A3}" type="presOf" srcId="{86AA74C3-E09F-47AC-B67D-5179881618D1}" destId="{B5ACE7E1-95FC-4700-9788-AB7D177EAD80}" srcOrd="0" destOrd="2" presId="urn:microsoft.com/office/officeart/2005/8/layout/vList5"/>
    <dgm:cxn modelId="{E4E61AB7-DC7C-45D5-98DC-B9E74AB3F02A}" type="presOf" srcId="{FF91BB69-B8A6-4488-8AFC-5D229482274D}" destId="{5231559A-970D-4C44-B593-6D9BFD2D211A}" srcOrd="0" destOrd="2" presId="urn:microsoft.com/office/officeart/2005/8/layout/vList5"/>
    <dgm:cxn modelId="{8496BAC4-19E2-4721-8527-B203985AB0E4}" type="presOf" srcId="{4F4F7803-93BF-4505-AD57-BDFDB7203EB6}" destId="{9B01D256-1F78-48F8-9021-6F49189E76BE}" srcOrd="0" destOrd="0" presId="urn:microsoft.com/office/officeart/2005/8/layout/vList5"/>
    <dgm:cxn modelId="{A01438C6-FCBE-4CF5-9F3C-EB7CE9BE87DB}" srcId="{5AC98119-85D8-42CA-9A7B-0ECD85C4A28A}" destId="{29804A59-2FFA-4CDD-8D15-1649D02FA055}" srcOrd="1" destOrd="0" parTransId="{05BB21C5-7130-4FDD-8E71-8646ADA078F6}" sibTransId="{0532B38B-4F83-43FE-9378-32B9A1F798D7}"/>
    <dgm:cxn modelId="{EF3238C8-B3E5-4A03-8B79-4BF3BFD636AB}" srcId="{A7DAE24F-1CC0-4F22-864E-E055BB0D2DF2}" destId="{4F4F7803-93BF-4505-AD57-BDFDB7203EB6}" srcOrd="0" destOrd="0" parTransId="{C2A292AD-6A7D-45C4-A7D6-A15B12BB6EA9}" sibTransId="{18F923D5-1634-4780-A509-4BA6CBA34B5B}"/>
    <dgm:cxn modelId="{A5AE66E0-9062-422D-935B-701C4CDDCF9A}" type="presOf" srcId="{9C9C1743-01C5-4955-B420-17EA2A70F648}" destId="{5231559A-970D-4C44-B593-6D9BFD2D211A}" srcOrd="0" destOrd="0" presId="urn:microsoft.com/office/officeart/2005/8/layout/vList5"/>
    <dgm:cxn modelId="{E8EA9DF0-5424-4841-A862-E98BF8EDEAC4}" srcId="{2D8B354C-80E4-4C22-A346-6C9D75E51A45}" destId="{900EAD91-5499-44F7-979C-F1AEC6C827D9}" srcOrd="0" destOrd="0" parTransId="{E358851B-79E4-4A9B-8284-1162E31BB7D8}" sibTransId="{4C78E630-A089-4A17-9862-E362AF7CA2EC}"/>
    <dgm:cxn modelId="{5592C1F2-7973-4857-A890-B53045FA61C1}" srcId="{4F4F7803-93BF-4505-AD57-BDFDB7203EB6}" destId="{672E5750-410E-40D0-AC3A-B854521C524B}" srcOrd="1" destOrd="0" parTransId="{BB187F64-451D-4BE6-A311-B11526961748}" sibTransId="{43EE7BC0-15D6-48D0-8D02-184D566DCB98}"/>
    <dgm:cxn modelId="{A4472CF5-C4C7-4AC7-9758-7B01B3A3A9F6}" srcId="{5AC98119-85D8-42CA-9A7B-0ECD85C4A28A}" destId="{B1440857-129C-4538-AF52-25BDEBAAA440}" srcOrd="0" destOrd="0" parTransId="{8799CD9F-7E11-4F41-9137-ADA6954D2CA7}" sibTransId="{C4FE7B01-8466-4831-A552-100FFE91705D}"/>
    <dgm:cxn modelId="{A7A80CF9-E726-482A-9935-62C4146B7B01}" type="presOf" srcId="{900EAD91-5499-44F7-979C-F1AEC6C827D9}" destId="{B5ACE7E1-95FC-4700-9788-AB7D177EAD80}" srcOrd="0" destOrd="0" presId="urn:microsoft.com/office/officeart/2005/8/layout/vList5"/>
    <dgm:cxn modelId="{9D9CA088-DF14-4594-BE03-61642C532A9C}" type="presParOf" srcId="{7B745963-9CC3-45EA-8D9A-04E0B02DBC72}" destId="{D8F9463D-7AF2-4D33-B564-151E72984B64}" srcOrd="0" destOrd="0" presId="urn:microsoft.com/office/officeart/2005/8/layout/vList5"/>
    <dgm:cxn modelId="{2F7243F9-FDF7-4C6E-BBDE-DC2E65C792E0}" type="presParOf" srcId="{D8F9463D-7AF2-4D33-B564-151E72984B64}" destId="{9B01D256-1F78-48F8-9021-6F49189E76BE}" srcOrd="0" destOrd="0" presId="urn:microsoft.com/office/officeart/2005/8/layout/vList5"/>
    <dgm:cxn modelId="{C01C64DF-4BA5-4BE1-9103-A664F9D03230}" type="presParOf" srcId="{D8F9463D-7AF2-4D33-B564-151E72984B64}" destId="{5231559A-970D-4C44-B593-6D9BFD2D211A}" srcOrd="1" destOrd="0" presId="urn:microsoft.com/office/officeart/2005/8/layout/vList5"/>
    <dgm:cxn modelId="{B6C435E5-054D-4DD7-A7AA-B74C2FF2E955}" type="presParOf" srcId="{7B745963-9CC3-45EA-8D9A-04E0B02DBC72}" destId="{7700B63A-2051-4E63-A565-E379D8C3B7A6}" srcOrd="1" destOrd="0" presId="urn:microsoft.com/office/officeart/2005/8/layout/vList5"/>
    <dgm:cxn modelId="{7C3FAFCD-3524-4E0C-A966-3C84237E09E8}" type="presParOf" srcId="{7B745963-9CC3-45EA-8D9A-04E0B02DBC72}" destId="{3AEDD8C7-4CA0-46F0-8858-828CF65BE6E3}" srcOrd="2" destOrd="0" presId="urn:microsoft.com/office/officeart/2005/8/layout/vList5"/>
    <dgm:cxn modelId="{738CFF6B-5E03-48F3-8DB5-A578BE96E8BE}" type="presParOf" srcId="{3AEDD8C7-4CA0-46F0-8858-828CF65BE6E3}" destId="{A6EDDC42-A408-4D18-AE83-171719095322}" srcOrd="0" destOrd="0" presId="urn:microsoft.com/office/officeart/2005/8/layout/vList5"/>
    <dgm:cxn modelId="{54BB1805-E377-411B-8300-4FCD6E141023}" type="presParOf" srcId="{3AEDD8C7-4CA0-46F0-8858-828CF65BE6E3}" destId="{B5ACE7E1-95FC-4700-9788-AB7D177EAD80}" srcOrd="1" destOrd="0" presId="urn:microsoft.com/office/officeart/2005/8/layout/vList5"/>
    <dgm:cxn modelId="{17D4B4F4-7FF0-4F50-8063-AE3E0E1174A6}" type="presParOf" srcId="{7B745963-9CC3-45EA-8D9A-04E0B02DBC72}" destId="{8CE7E3B3-2DB3-47C0-8848-96BCBB49B5EC}" srcOrd="3" destOrd="0" presId="urn:microsoft.com/office/officeart/2005/8/layout/vList5"/>
    <dgm:cxn modelId="{279D5A2F-62CD-4EE4-8C1E-8EA6F0EB1012}" type="presParOf" srcId="{7B745963-9CC3-45EA-8D9A-04E0B02DBC72}" destId="{3AC39AEB-1FFC-4925-B03C-8273D5BFA88D}" srcOrd="4" destOrd="0" presId="urn:microsoft.com/office/officeart/2005/8/layout/vList5"/>
    <dgm:cxn modelId="{6397A9C5-28B0-42E8-BE49-4D5F460FFD29}" type="presParOf" srcId="{3AC39AEB-1FFC-4925-B03C-8273D5BFA88D}" destId="{41A1E61D-7685-4171-8F47-F0D77BF52346}" srcOrd="0" destOrd="0" presId="urn:microsoft.com/office/officeart/2005/8/layout/vList5"/>
    <dgm:cxn modelId="{564039BE-1117-4442-AFB7-D78DBB879AFA}" type="presParOf" srcId="{3AC39AEB-1FFC-4925-B03C-8273D5BFA88D}" destId="{1C9C7BD4-6C31-4010-9CC5-D90A3667268A}"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C79D58-1E8C-40CE-ABCE-689CD5738849}" type="doc">
      <dgm:prSet loTypeId="urn:microsoft.com/office/officeart/2005/8/layout/hList7" loCatId="list" qsTypeId="urn:microsoft.com/office/officeart/2005/8/quickstyle/3d2" qsCatId="3D" csTypeId="urn:microsoft.com/office/officeart/2005/8/colors/colorful1" csCatId="colorful" phldr="1"/>
      <dgm:spPr/>
    </dgm:pt>
    <dgm:pt modelId="{C07BECB4-5DF3-4198-A137-49FF52029FC5}">
      <dgm:prSet phldrT="[Текст]" custT="1"/>
      <dgm:spPr/>
      <dgm:t>
        <a:bodyPr/>
        <a:lstStyle/>
        <a:p>
          <a:r>
            <a:rPr lang="ru-RU" sz="3200" b="1"/>
            <a:t>Усилила</a:t>
          </a:r>
          <a:r>
            <a:rPr lang="en-US" sz="3200" b="1"/>
            <a:t> </a:t>
          </a:r>
          <a:r>
            <a:rPr lang="ru-RU" sz="2800"/>
            <a:t>бизнес-модель, стратегии и команду</a:t>
          </a:r>
          <a:endParaRPr lang="ru-RU" sz="2800" dirty="0"/>
        </a:p>
      </dgm:t>
    </dgm:pt>
    <dgm:pt modelId="{559278F2-2366-493D-8FE7-E9F85F029419}" type="parTrans" cxnId="{13694450-BDCC-4795-BC21-F1C2876A5015}">
      <dgm:prSet/>
      <dgm:spPr/>
      <dgm:t>
        <a:bodyPr/>
        <a:lstStyle/>
        <a:p>
          <a:endParaRPr lang="ru-RU" sz="2800"/>
        </a:p>
      </dgm:t>
    </dgm:pt>
    <dgm:pt modelId="{1402D860-300C-407D-9671-AA9AEF519659}" type="sibTrans" cxnId="{13694450-BDCC-4795-BC21-F1C2876A5015}">
      <dgm:prSet/>
      <dgm:spPr/>
      <dgm:t>
        <a:bodyPr/>
        <a:lstStyle/>
        <a:p>
          <a:endParaRPr lang="ru-RU" sz="2800"/>
        </a:p>
      </dgm:t>
    </dgm:pt>
    <dgm:pt modelId="{BC35E41D-FACD-4598-9C20-824598992DD7}">
      <dgm:prSet phldrT="[Текст]" custT="1"/>
      <dgm:spPr/>
      <dgm:t>
        <a:bodyPr/>
        <a:lstStyle/>
        <a:p>
          <a:r>
            <a:rPr lang="ru-RU" sz="3200" b="1" dirty="0"/>
            <a:t>Сэкономила</a:t>
          </a:r>
          <a:br>
            <a:rPr lang="en-US" sz="2800" dirty="0"/>
          </a:br>
          <a:r>
            <a:rPr lang="en-US" sz="2800" dirty="0"/>
            <a:t>2 </a:t>
          </a:r>
          <a:r>
            <a:rPr lang="ru-RU" sz="2800" dirty="0"/>
            <a:t>млн. евро,</a:t>
          </a:r>
          <a:br>
            <a:rPr lang="en-US" sz="2800" dirty="0"/>
          </a:br>
          <a:r>
            <a:rPr lang="ru-RU" sz="2800" dirty="0"/>
            <a:t>избежав ряда ошибок</a:t>
          </a:r>
        </a:p>
      </dgm:t>
    </dgm:pt>
    <dgm:pt modelId="{1063A673-6606-47C0-88ED-ACDF64B3B668}" type="parTrans" cxnId="{030AC010-26B9-4F30-8CED-658A405117E1}">
      <dgm:prSet/>
      <dgm:spPr/>
      <dgm:t>
        <a:bodyPr/>
        <a:lstStyle/>
        <a:p>
          <a:endParaRPr lang="ru-RU" sz="2800"/>
        </a:p>
      </dgm:t>
    </dgm:pt>
    <dgm:pt modelId="{FF5EF848-40E9-4C5F-BF79-ED8F45138DFA}" type="sibTrans" cxnId="{030AC010-26B9-4F30-8CED-658A405117E1}">
      <dgm:prSet/>
      <dgm:spPr/>
      <dgm:t>
        <a:bodyPr/>
        <a:lstStyle/>
        <a:p>
          <a:endParaRPr lang="ru-RU" sz="2800"/>
        </a:p>
      </dgm:t>
    </dgm:pt>
    <dgm:pt modelId="{DF56DB62-8502-4E0C-9FBA-F8D11B889FA0}">
      <dgm:prSet phldrT="[Текст]" custT="1"/>
      <dgm:spPr/>
      <dgm:t>
        <a:bodyPr/>
        <a:lstStyle/>
        <a:p>
          <a:r>
            <a:rPr lang="ru-RU" sz="3200" b="1"/>
            <a:t>Ускорила</a:t>
          </a:r>
          <a:br>
            <a:rPr lang="en-US" sz="2800"/>
          </a:br>
          <a:r>
            <a:rPr lang="ru-RU" sz="2800"/>
            <a:t>выход на рынок на</a:t>
          </a:r>
          <a:br>
            <a:rPr lang="en-US" sz="2800"/>
          </a:br>
          <a:r>
            <a:rPr lang="en-US" sz="2800"/>
            <a:t>18 </a:t>
          </a:r>
          <a:r>
            <a:rPr lang="ru-RU" sz="2800"/>
            <a:t>месяцев</a:t>
          </a:r>
          <a:endParaRPr lang="ru-RU" sz="2800" dirty="0"/>
        </a:p>
      </dgm:t>
    </dgm:pt>
    <dgm:pt modelId="{3A3AC2A9-265A-41BE-B5D3-D973CD001447}" type="parTrans" cxnId="{C227EFDE-FD69-45CC-89E9-8EC153174849}">
      <dgm:prSet/>
      <dgm:spPr/>
      <dgm:t>
        <a:bodyPr/>
        <a:lstStyle/>
        <a:p>
          <a:endParaRPr lang="ru-RU" sz="2800"/>
        </a:p>
      </dgm:t>
    </dgm:pt>
    <dgm:pt modelId="{4D40BAB6-CB5F-4A68-870D-06CD800E461E}" type="sibTrans" cxnId="{C227EFDE-FD69-45CC-89E9-8EC153174849}">
      <dgm:prSet/>
      <dgm:spPr/>
      <dgm:t>
        <a:bodyPr/>
        <a:lstStyle/>
        <a:p>
          <a:endParaRPr lang="ru-RU" sz="2800"/>
        </a:p>
      </dgm:t>
    </dgm:pt>
    <dgm:pt modelId="{710B86D5-C86C-4E9F-B1F0-86ADE841DEE5}" type="pres">
      <dgm:prSet presAssocID="{25C79D58-1E8C-40CE-ABCE-689CD5738849}" presName="Name0" presStyleCnt="0">
        <dgm:presLayoutVars>
          <dgm:dir/>
          <dgm:resizeHandles val="exact"/>
        </dgm:presLayoutVars>
      </dgm:prSet>
      <dgm:spPr/>
    </dgm:pt>
    <dgm:pt modelId="{927D0B55-3EA9-4601-85A2-8D1B0882E4C2}" type="pres">
      <dgm:prSet presAssocID="{25C79D58-1E8C-40CE-ABCE-689CD5738849}" presName="fgShape" presStyleLbl="fgShp" presStyleIdx="0" presStyleCnt="1"/>
      <dgm:spPr/>
    </dgm:pt>
    <dgm:pt modelId="{081EAB0A-ED30-48BC-8BE3-62B7421AFA91}" type="pres">
      <dgm:prSet presAssocID="{25C79D58-1E8C-40CE-ABCE-689CD5738849}" presName="linComp" presStyleCnt="0"/>
      <dgm:spPr/>
    </dgm:pt>
    <dgm:pt modelId="{A39DD4F7-B913-430D-8DA2-2659576E714B}" type="pres">
      <dgm:prSet presAssocID="{C07BECB4-5DF3-4198-A137-49FF52029FC5}" presName="compNode" presStyleCnt="0"/>
      <dgm:spPr/>
    </dgm:pt>
    <dgm:pt modelId="{1C734E33-D979-4DC7-8E51-288DEA79BF74}" type="pres">
      <dgm:prSet presAssocID="{C07BECB4-5DF3-4198-A137-49FF52029FC5}" presName="bkgdShape" presStyleLbl="node1" presStyleIdx="0" presStyleCnt="3"/>
      <dgm:spPr/>
    </dgm:pt>
    <dgm:pt modelId="{A1328AE6-13CC-43EB-8F82-8D79A2C6C716}" type="pres">
      <dgm:prSet presAssocID="{C07BECB4-5DF3-4198-A137-49FF52029FC5}" presName="nodeTx" presStyleLbl="node1" presStyleIdx="0" presStyleCnt="3">
        <dgm:presLayoutVars>
          <dgm:bulletEnabled val="1"/>
        </dgm:presLayoutVars>
      </dgm:prSet>
      <dgm:spPr/>
    </dgm:pt>
    <dgm:pt modelId="{77FE0BF9-A91B-42FD-855E-510165F7EB60}" type="pres">
      <dgm:prSet presAssocID="{C07BECB4-5DF3-4198-A137-49FF52029FC5}" presName="invisiNode" presStyleLbl="node1" presStyleIdx="0" presStyleCnt="3"/>
      <dgm:spPr/>
    </dgm:pt>
    <dgm:pt modelId="{A1A6F0E3-EC0B-4962-A152-70FCE32122D7}" type="pres">
      <dgm:prSet presAssocID="{C07BECB4-5DF3-4198-A137-49FF52029FC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DE860F08-9C04-4B24-A0C8-75401C76FCC0}" type="pres">
      <dgm:prSet presAssocID="{1402D860-300C-407D-9671-AA9AEF519659}" presName="sibTrans" presStyleLbl="sibTrans2D1" presStyleIdx="0" presStyleCnt="0"/>
      <dgm:spPr/>
    </dgm:pt>
    <dgm:pt modelId="{700D5724-2C98-4874-AF11-7A991790A1A6}" type="pres">
      <dgm:prSet presAssocID="{BC35E41D-FACD-4598-9C20-824598992DD7}" presName="compNode" presStyleCnt="0"/>
      <dgm:spPr/>
    </dgm:pt>
    <dgm:pt modelId="{345FBCF0-E356-4C1E-97A8-36F4EDA618BD}" type="pres">
      <dgm:prSet presAssocID="{BC35E41D-FACD-4598-9C20-824598992DD7}" presName="bkgdShape" presStyleLbl="node1" presStyleIdx="1" presStyleCnt="3"/>
      <dgm:spPr/>
    </dgm:pt>
    <dgm:pt modelId="{97EA1271-DD9A-48C6-9856-9EFB51F80443}" type="pres">
      <dgm:prSet presAssocID="{BC35E41D-FACD-4598-9C20-824598992DD7}" presName="nodeTx" presStyleLbl="node1" presStyleIdx="1" presStyleCnt="3">
        <dgm:presLayoutVars>
          <dgm:bulletEnabled val="1"/>
        </dgm:presLayoutVars>
      </dgm:prSet>
      <dgm:spPr/>
    </dgm:pt>
    <dgm:pt modelId="{C099870F-AEA5-4A9E-B8C2-0F7E1E56ED01}" type="pres">
      <dgm:prSet presAssocID="{BC35E41D-FACD-4598-9C20-824598992DD7}" presName="invisiNode" presStyleLbl="node1" presStyleIdx="1" presStyleCnt="3"/>
      <dgm:spPr/>
    </dgm:pt>
    <dgm:pt modelId="{D7619121-1890-4D04-B59D-7DED653C30D1}" type="pres">
      <dgm:prSet presAssocID="{BC35E41D-FACD-4598-9C20-824598992DD7}"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EAA3A6C-7AC7-4D48-9867-5392CE57C6D6}" type="pres">
      <dgm:prSet presAssocID="{FF5EF848-40E9-4C5F-BF79-ED8F45138DFA}" presName="sibTrans" presStyleLbl="sibTrans2D1" presStyleIdx="0" presStyleCnt="0"/>
      <dgm:spPr/>
    </dgm:pt>
    <dgm:pt modelId="{A0B0AEB6-6C5A-4DDD-8F84-33713AAF0C1C}" type="pres">
      <dgm:prSet presAssocID="{DF56DB62-8502-4E0C-9FBA-F8D11B889FA0}" presName="compNode" presStyleCnt="0"/>
      <dgm:spPr/>
    </dgm:pt>
    <dgm:pt modelId="{33DC80BC-4A4E-41B7-B3FC-F85E13DE3036}" type="pres">
      <dgm:prSet presAssocID="{DF56DB62-8502-4E0C-9FBA-F8D11B889FA0}" presName="bkgdShape" presStyleLbl="node1" presStyleIdx="2" presStyleCnt="3"/>
      <dgm:spPr/>
    </dgm:pt>
    <dgm:pt modelId="{0D7AF6A8-3799-4ECC-8BC6-D9005507E7F8}" type="pres">
      <dgm:prSet presAssocID="{DF56DB62-8502-4E0C-9FBA-F8D11B889FA0}" presName="nodeTx" presStyleLbl="node1" presStyleIdx="2" presStyleCnt="3">
        <dgm:presLayoutVars>
          <dgm:bulletEnabled val="1"/>
        </dgm:presLayoutVars>
      </dgm:prSet>
      <dgm:spPr/>
    </dgm:pt>
    <dgm:pt modelId="{309C8001-7A12-4CDF-8F85-F94B9707506A}" type="pres">
      <dgm:prSet presAssocID="{DF56DB62-8502-4E0C-9FBA-F8D11B889FA0}" presName="invisiNode" presStyleLbl="node1" presStyleIdx="2" presStyleCnt="3"/>
      <dgm:spPr/>
    </dgm:pt>
    <dgm:pt modelId="{A9AE46B1-20E3-4A07-B0DE-BF91D7204561}" type="pres">
      <dgm:prSet presAssocID="{DF56DB62-8502-4E0C-9FBA-F8D11B889FA0}"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30AC010-26B9-4F30-8CED-658A405117E1}" srcId="{25C79D58-1E8C-40CE-ABCE-689CD5738849}" destId="{BC35E41D-FACD-4598-9C20-824598992DD7}" srcOrd="1" destOrd="0" parTransId="{1063A673-6606-47C0-88ED-ACDF64B3B668}" sibTransId="{FF5EF848-40E9-4C5F-BF79-ED8F45138DFA}"/>
    <dgm:cxn modelId="{E8A54A11-D6AC-4D3A-8423-5B2A92FE9F82}" type="presOf" srcId="{1402D860-300C-407D-9671-AA9AEF519659}" destId="{DE860F08-9C04-4B24-A0C8-75401C76FCC0}" srcOrd="0" destOrd="0" presId="urn:microsoft.com/office/officeart/2005/8/layout/hList7"/>
    <dgm:cxn modelId="{CC3D8F13-0B09-4AA4-8320-199BF84DF661}" type="presOf" srcId="{FF5EF848-40E9-4C5F-BF79-ED8F45138DFA}" destId="{2EAA3A6C-7AC7-4D48-9867-5392CE57C6D6}" srcOrd="0" destOrd="0" presId="urn:microsoft.com/office/officeart/2005/8/layout/hList7"/>
    <dgm:cxn modelId="{19E19835-5371-478C-AA56-A1BC7122F749}" type="presOf" srcId="{DF56DB62-8502-4E0C-9FBA-F8D11B889FA0}" destId="{0D7AF6A8-3799-4ECC-8BC6-D9005507E7F8}" srcOrd="1" destOrd="0" presId="urn:microsoft.com/office/officeart/2005/8/layout/hList7"/>
    <dgm:cxn modelId="{26276460-A35D-4167-8EC0-42D6A12C59A1}" type="presOf" srcId="{25C79D58-1E8C-40CE-ABCE-689CD5738849}" destId="{710B86D5-C86C-4E9F-B1F0-86ADE841DEE5}" srcOrd="0" destOrd="0" presId="urn:microsoft.com/office/officeart/2005/8/layout/hList7"/>
    <dgm:cxn modelId="{13694450-BDCC-4795-BC21-F1C2876A5015}" srcId="{25C79D58-1E8C-40CE-ABCE-689CD5738849}" destId="{C07BECB4-5DF3-4198-A137-49FF52029FC5}" srcOrd="0" destOrd="0" parTransId="{559278F2-2366-493D-8FE7-E9F85F029419}" sibTransId="{1402D860-300C-407D-9671-AA9AEF519659}"/>
    <dgm:cxn modelId="{0CC8E4B0-5F4E-4A90-826D-495752C8A44A}" type="presOf" srcId="{DF56DB62-8502-4E0C-9FBA-F8D11B889FA0}" destId="{33DC80BC-4A4E-41B7-B3FC-F85E13DE3036}" srcOrd="0" destOrd="0" presId="urn:microsoft.com/office/officeart/2005/8/layout/hList7"/>
    <dgm:cxn modelId="{25DD50D6-116C-42A9-87DF-DB35914E51D2}" type="presOf" srcId="{C07BECB4-5DF3-4198-A137-49FF52029FC5}" destId="{A1328AE6-13CC-43EB-8F82-8D79A2C6C716}" srcOrd="1" destOrd="0" presId="urn:microsoft.com/office/officeart/2005/8/layout/hList7"/>
    <dgm:cxn modelId="{C227EFDE-FD69-45CC-89E9-8EC153174849}" srcId="{25C79D58-1E8C-40CE-ABCE-689CD5738849}" destId="{DF56DB62-8502-4E0C-9FBA-F8D11B889FA0}" srcOrd="2" destOrd="0" parTransId="{3A3AC2A9-265A-41BE-B5D3-D973CD001447}" sibTransId="{4D40BAB6-CB5F-4A68-870D-06CD800E461E}"/>
    <dgm:cxn modelId="{402619E5-F334-4307-9314-2372BA8A737E}" type="presOf" srcId="{C07BECB4-5DF3-4198-A137-49FF52029FC5}" destId="{1C734E33-D979-4DC7-8E51-288DEA79BF74}" srcOrd="0" destOrd="0" presId="urn:microsoft.com/office/officeart/2005/8/layout/hList7"/>
    <dgm:cxn modelId="{2A4D3DEC-1EB5-47A8-866D-8DE90BCF8764}" type="presOf" srcId="{BC35E41D-FACD-4598-9C20-824598992DD7}" destId="{345FBCF0-E356-4C1E-97A8-36F4EDA618BD}" srcOrd="0" destOrd="0" presId="urn:microsoft.com/office/officeart/2005/8/layout/hList7"/>
    <dgm:cxn modelId="{0940E1F9-25BF-4B23-AFB9-6D361D701066}" type="presOf" srcId="{BC35E41D-FACD-4598-9C20-824598992DD7}" destId="{97EA1271-DD9A-48C6-9856-9EFB51F80443}" srcOrd="1" destOrd="0" presId="urn:microsoft.com/office/officeart/2005/8/layout/hList7"/>
    <dgm:cxn modelId="{9230815B-C8DF-41E7-BEA5-9D400E8245A1}" type="presParOf" srcId="{710B86D5-C86C-4E9F-B1F0-86ADE841DEE5}" destId="{927D0B55-3EA9-4601-85A2-8D1B0882E4C2}" srcOrd="0" destOrd="0" presId="urn:microsoft.com/office/officeart/2005/8/layout/hList7"/>
    <dgm:cxn modelId="{FCE009F1-8F53-4FF6-BD09-199ECB467815}" type="presParOf" srcId="{710B86D5-C86C-4E9F-B1F0-86ADE841DEE5}" destId="{081EAB0A-ED30-48BC-8BE3-62B7421AFA91}" srcOrd="1" destOrd="0" presId="urn:microsoft.com/office/officeart/2005/8/layout/hList7"/>
    <dgm:cxn modelId="{38A816B0-29F1-4D00-93B2-5D70F88723C1}" type="presParOf" srcId="{081EAB0A-ED30-48BC-8BE3-62B7421AFA91}" destId="{A39DD4F7-B913-430D-8DA2-2659576E714B}" srcOrd="0" destOrd="0" presId="urn:microsoft.com/office/officeart/2005/8/layout/hList7"/>
    <dgm:cxn modelId="{45F5F8AB-1BC8-4C9C-86D9-106456C9CA8D}" type="presParOf" srcId="{A39DD4F7-B913-430D-8DA2-2659576E714B}" destId="{1C734E33-D979-4DC7-8E51-288DEA79BF74}" srcOrd="0" destOrd="0" presId="urn:microsoft.com/office/officeart/2005/8/layout/hList7"/>
    <dgm:cxn modelId="{949F1978-66BE-4E3F-B3A4-C1DED6FD0ACD}" type="presParOf" srcId="{A39DD4F7-B913-430D-8DA2-2659576E714B}" destId="{A1328AE6-13CC-43EB-8F82-8D79A2C6C716}" srcOrd="1" destOrd="0" presId="urn:microsoft.com/office/officeart/2005/8/layout/hList7"/>
    <dgm:cxn modelId="{45443814-0EC8-435E-A3C3-A8B6BB587FB8}" type="presParOf" srcId="{A39DD4F7-B913-430D-8DA2-2659576E714B}" destId="{77FE0BF9-A91B-42FD-855E-510165F7EB60}" srcOrd="2" destOrd="0" presId="urn:microsoft.com/office/officeart/2005/8/layout/hList7"/>
    <dgm:cxn modelId="{4B73E116-5B3B-41E8-A818-DCCA4A7927CB}" type="presParOf" srcId="{A39DD4F7-B913-430D-8DA2-2659576E714B}" destId="{A1A6F0E3-EC0B-4962-A152-70FCE32122D7}" srcOrd="3" destOrd="0" presId="urn:microsoft.com/office/officeart/2005/8/layout/hList7"/>
    <dgm:cxn modelId="{F6EA5FCB-B440-4A3D-AC01-D2029A693CAA}" type="presParOf" srcId="{081EAB0A-ED30-48BC-8BE3-62B7421AFA91}" destId="{DE860F08-9C04-4B24-A0C8-75401C76FCC0}" srcOrd="1" destOrd="0" presId="urn:microsoft.com/office/officeart/2005/8/layout/hList7"/>
    <dgm:cxn modelId="{94082583-9F9A-49AE-82D5-87C03FACDFF7}" type="presParOf" srcId="{081EAB0A-ED30-48BC-8BE3-62B7421AFA91}" destId="{700D5724-2C98-4874-AF11-7A991790A1A6}" srcOrd="2" destOrd="0" presId="urn:microsoft.com/office/officeart/2005/8/layout/hList7"/>
    <dgm:cxn modelId="{89AE062D-1DB3-4E15-8C25-A38B6356E5D6}" type="presParOf" srcId="{700D5724-2C98-4874-AF11-7A991790A1A6}" destId="{345FBCF0-E356-4C1E-97A8-36F4EDA618BD}" srcOrd="0" destOrd="0" presId="urn:microsoft.com/office/officeart/2005/8/layout/hList7"/>
    <dgm:cxn modelId="{6E136970-9216-4642-B492-4ABDFBA3C36E}" type="presParOf" srcId="{700D5724-2C98-4874-AF11-7A991790A1A6}" destId="{97EA1271-DD9A-48C6-9856-9EFB51F80443}" srcOrd="1" destOrd="0" presId="urn:microsoft.com/office/officeart/2005/8/layout/hList7"/>
    <dgm:cxn modelId="{03F47FCB-FEF0-41CD-86B2-648DE72B336B}" type="presParOf" srcId="{700D5724-2C98-4874-AF11-7A991790A1A6}" destId="{C099870F-AEA5-4A9E-B8C2-0F7E1E56ED01}" srcOrd="2" destOrd="0" presId="urn:microsoft.com/office/officeart/2005/8/layout/hList7"/>
    <dgm:cxn modelId="{A549CD3E-5B0A-48F6-8E6A-967F23D349D8}" type="presParOf" srcId="{700D5724-2C98-4874-AF11-7A991790A1A6}" destId="{D7619121-1890-4D04-B59D-7DED653C30D1}" srcOrd="3" destOrd="0" presId="urn:microsoft.com/office/officeart/2005/8/layout/hList7"/>
    <dgm:cxn modelId="{92FBB093-B089-47F6-803D-75E2709A73C9}" type="presParOf" srcId="{081EAB0A-ED30-48BC-8BE3-62B7421AFA91}" destId="{2EAA3A6C-7AC7-4D48-9867-5392CE57C6D6}" srcOrd="3" destOrd="0" presId="urn:microsoft.com/office/officeart/2005/8/layout/hList7"/>
    <dgm:cxn modelId="{71F89468-FFFD-44AF-8538-21CB522D19F6}" type="presParOf" srcId="{081EAB0A-ED30-48BC-8BE3-62B7421AFA91}" destId="{A0B0AEB6-6C5A-4DDD-8F84-33713AAF0C1C}" srcOrd="4" destOrd="0" presId="urn:microsoft.com/office/officeart/2005/8/layout/hList7"/>
    <dgm:cxn modelId="{70009F85-5EB5-4191-8303-C7A3A699B024}" type="presParOf" srcId="{A0B0AEB6-6C5A-4DDD-8F84-33713AAF0C1C}" destId="{33DC80BC-4A4E-41B7-B3FC-F85E13DE3036}" srcOrd="0" destOrd="0" presId="urn:microsoft.com/office/officeart/2005/8/layout/hList7"/>
    <dgm:cxn modelId="{506D9212-82A6-42F2-AB55-72A2F7BB58AC}" type="presParOf" srcId="{A0B0AEB6-6C5A-4DDD-8F84-33713AAF0C1C}" destId="{0D7AF6A8-3799-4ECC-8BC6-D9005507E7F8}" srcOrd="1" destOrd="0" presId="urn:microsoft.com/office/officeart/2005/8/layout/hList7"/>
    <dgm:cxn modelId="{42A8605A-C84E-432F-A89F-4C44E6B4C3B4}" type="presParOf" srcId="{A0B0AEB6-6C5A-4DDD-8F84-33713AAF0C1C}" destId="{309C8001-7A12-4CDF-8F85-F94B9707506A}" srcOrd="2" destOrd="0" presId="urn:microsoft.com/office/officeart/2005/8/layout/hList7"/>
    <dgm:cxn modelId="{3206785B-0264-4AD5-9D9F-34805C4F6B3B}" type="presParOf" srcId="{A0B0AEB6-6C5A-4DDD-8F84-33713AAF0C1C}" destId="{A9AE46B1-20E3-4A07-B0DE-BF91D7204561}"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3F2C1F8-FE29-4F4A-9F20-4FA51318207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ru-RU"/>
        </a:p>
      </dgm:t>
    </dgm:pt>
    <dgm:pt modelId="{A3D9A3FD-A2F3-4E65-AEEE-52925E0521E5}">
      <dgm:prSet phldrT="[Текст]" custT="1"/>
      <dgm:spPr/>
      <dgm:t>
        <a:bodyPr/>
        <a:lstStyle/>
        <a:p>
          <a:r>
            <a:rPr lang="en-US" sz="2800" dirty="0"/>
            <a:t>Areas of Application</a:t>
          </a:r>
          <a:endParaRPr lang="ru-RU" sz="2800" dirty="0"/>
        </a:p>
      </dgm:t>
    </dgm:pt>
    <dgm:pt modelId="{0E18A2EE-BB8E-4285-A562-0328B898C94E}" type="parTrans" cxnId="{A0D9A116-EEA2-46AE-A355-9E85E328F185}">
      <dgm:prSet/>
      <dgm:spPr/>
      <dgm:t>
        <a:bodyPr/>
        <a:lstStyle/>
        <a:p>
          <a:endParaRPr lang="ru-RU"/>
        </a:p>
      </dgm:t>
    </dgm:pt>
    <dgm:pt modelId="{4464AEA8-0A40-4EAB-BF7A-3E268437DADE}" type="sibTrans" cxnId="{A0D9A116-EEA2-46AE-A355-9E85E328F185}">
      <dgm:prSet/>
      <dgm:spPr/>
      <dgm:t>
        <a:bodyPr/>
        <a:lstStyle/>
        <a:p>
          <a:endParaRPr lang="ru-RU"/>
        </a:p>
      </dgm:t>
    </dgm:pt>
    <dgm:pt modelId="{A8A1FBF4-BF70-49C0-96F6-76D397370C1F}">
      <dgm:prSet phldrT="[Текст]"/>
      <dgm:spPr/>
      <dgm:t>
        <a:bodyPr/>
        <a:lstStyle/>
        <a:p>
          <a:r>
            <a:rPr lang="en-US" dirty="0"/>
            <a:t>Civil Engineering</a:t>
          </a:r>
          <a:endParaRPr lang="ru-RU" dirty="0"/>
        </a:p>
      </dgm:t>
    </dgm:pt>
    <dgm:pt modelId="{52BCE998-34D7-4BD6-B7CA-1A625BE855B4}" type="parTrans" cxnId="{F9ACA884-FFAB-433C-8AF0-561A6590B35F}">
      <dgm:prSet/>
      <dgm:spPr/>
      <dgm:t>
        <a:bodyPr/>
        <a:lstStyle/>
        <a:p>
          <a:endParaRPr lang="ru-RU"/>
        </a:p>
      </dgm:t>
    </dgm:pt>
    <dgm:pt modelId="{EAAE0368-B74C-4755-8C5A-A5F19C50E955}" type="sibTrans" cxnId="{F9ACA884-FFAB-433C-8AF0-561A6590B35F}">
      <dgm:prSet/>
      <dgm:spPr/>
      <dgm:t>
        <a:bodyPr/>
        <a:lstStyle/>
        <a:p>
          <a:endParaRPr lang="ru-RU"/>
        </a:p>
      </dgm:t>
    </dgm:pt>
    <dgm:pt modelId="{6504852D-A4D4-464D-91B3-30F50F7355FE}">
      <dgm:prSet phldrT="[Текст]"/>
      <dgm:spPr/>
      <dgm:t>
        <a:bodyPr/>
        <a:lstStyle/>
        <a:p>
          <a:r>
            <a:rPr lang="en-US" dirty="0"/>
            <a:t>Agriculture</a:t>
          </a:r>
          <a:endParaRPr lang="ru-RU" dirty="0"/>
        </a:p>
      </dgm:t>
    </dgm:pt>
    <dgm:pt modelId="{DF8F5393-25B1-49B7-98EF-829CBEA2E51D}" type="parTrans" cxnId="{BA6B25F4-AE01-4A65-B473-4ED8A21987F6}">
      <dgm:prSet/>
      <dgm:spPr/>
      <dgm:t>
        <a:bodyPr/>
        <a:lstStyle/>
        <a:p>
          <a:endParaRPr lang="ru-RU"/>
        </a:p>
      </dgm:t>
    </dgm:pt>
    <dgm:pt modelId="{2D06574F-6027-40F1-9CFD-D88FC2BD253E}" type="sibTrans" cxnId="{BA6B25F4-AE01-4A65-B473-4ED8A21987F6}">
      <dgm:prSet/>
      <dgm:spPr/>
      <dgm:t>
        <a:bodyPr/>
        <a:lstStyle/>
        <a:p>
          <a:endParaRPr lang="ru-RU"/>
        </a:p>
      </dgm:t>
    </dgm:pt>
    <dgm:pt modelId="{21861A50-0356-4E44-AD75-B8CC3AEAE460}">
      <dgm:prSet phldrT="[Текст]" custT="1"/>
      <dgm:spPr/>
      <dgm:t>
        <a:bodyPr/>
        <a:lstStyle/>
        <a:p>
          <a:r>
            <a:rPr lang="en-US" sz="2800" dirty="0"/>
            <a:t>Projects in</a:t>
          </a:r>
          <a:endParaRPr lang="ru-RU" sz="2800" dirty="0"/>
        </a:p>
      </dgm:t>
    </dgm:pt>
    <dgm:pt modelId="{7A9BE19A-E825-48F5-BFAB-12DD89EDD3CD}" type="parTrans" cxnId="{78D54D06-317F-4630-93F7-EA2A4D3AE51D}">
      <dgm:prSet/>
      <dgm:spPr/>
      <dgm:t>
        <a:bodyPr/>
        <a:lstStyle/>
        <a:p>
          <a:endParaRPr lang="ru-RU"/>
        </a:p>
      </dgm:t>
    </dgm:pt>
    <dgm:pt modelId="{D73A4386-C642-4E8A-A1EC-C2E2713F1E51}" type="sibTrans" cxnId="{78D54D06-317F-4630-93F7-EA2A4D3AE51D}">
      <dgm:prSet/>
      <dgm:spPr/>
      <dgm:t>
        <a:bodyPr/>
        <a:lstStyle/>
        <a:p>
          <a:endParaRPr lang="ru-RU"/>
        </a:p>
      </dgm:t>
    </dgm:pt>
    <dgm:pt modelId="{32CB2BE2-1044-4750-B3D4-E3B0E00F0AE6}">
      <dgm:prSet phldrT="[Текст]" custT="1"/>
      <dgm:spPr/>
      <dgm:t>
        <a:bodyPr/>
        <a:lstStyle/>
        <a:p>
          <a:r>
            <a:rPr lang="en-US" sz="3200" dirty="0"/>
            <a:t>Russia</a:t>
          </a:r>
          <a:endParaRPr lang="ru-RU" sz="3200" dirty="0"/>
        </a:p>
      </dgm:t>
    </dgm:pt>
    <dgm:pt modelId="{33E63C4F-685E-4DB0-A943-E02053E96840}" type="parTrans" cxnId="{DB8DCCB5-CDF7-4197-BFD8-7C0510CD7EAC}">
      <dgm:prSet/>
      <dgm:spPr/>
      <dgm:t>
        <a:bodyPr/>
        <a:lstStyle/>
        <a:p>
          <a:endParaRPr lang="ru-RU"/>
        </a:p>
      </dgm:t>
    </dgm:pt>
    <dgm:pt modelId="{592968C1-D2DF-4BE1-A3E1-6EEBC1792A1A}" type="sibTrans" cxnId="{DB8DCCB5-CDF7-4197-BFD8-7C0510CD7EAC}">
      <dgm:prSet/>
      <dgm:spPr/>
      <dgm:t>
        <a:bodyPr/>
        <a:lstStyle/>
        <a:p>
          <a:endParaRPr lang="ru-RU"/>
        </a:p>
      </dgm:t>
    </dgm:pt>
    <dgm:pt modelId="{89208048-3D92-4BD0-8C70-D4529BB0FDF9}">
      <dgm:prSet phldrT="[Текст]" custT="1"/>
      <dgm:spPr/>
      <dgm:t>
        <a:bodyPr/>
        <a:lstStyle/>
        <a:p>
          <a:r>
            <a:rPr lang="en-US" sz="3200" dirty="0"/>
            <a:t>CIS</a:t>
          </a:r>
          <a:endParaRPr lang="ru-RU" sz="3200" dirty="0"/>
        </a:p>
      </dgm:t>
    </dgm:pt>
    <dgm:pt modelId="{EFE38D89-FF0F-4C4E-8F77-E771F7086B41}" type="parTrans" cxnId="{E026D634-9BE4-425D-8A05-82BEFCC67F89}">
      <dgm:prSet/>
      <dgm:spPr/>
      <dgm:t>
        <a:bodyPr/>
        <a:lstStyle/>
        <a:p>
          <a:endParaRPr lang="ru-RU"/>
        </a:p>
      </dgm:t>
    </dgm:pt>
    <dgm:pt modelId="{697B77E1-30AE-480E-8517-578B12678E57}" type="sibTrans" cxnId="{E026D634-9BE4-425D-8A05-82BEFCC67F89}">
      <dgm:prSet/>
      <dgm:spPr/>
      <dgm:t>
        <a:bodyPr/>
        <a:lstStyle/>
        <a:p>
          <a:endParaRPr lang="ru-RU"/>
        </a:p>
      </dgm:t>
    </dgm:pt>
    <dgm:pt modelId="{0E2BE876-E566-4C55-8AF5-18F2C8FA0F2D}">
      <dgm:prSet phldrT="[Текст]" custT="1"/>
      <dgm:spPr/>
      <dgm:t>
        <a:bodyPr/>
        <a:lstStyle/>
        <a:p>
          <a:r>
            <a:rPr lang="en-US" sz="3200" dirty="0"/>
            <a:t>Asia</a:t>
          </a:r>
          <a:endParaRPr lang="ru-RU" sz="3200" dirty="0"/>
        </a:p>
      </dgm:t>
    </dgm:pt>
    <dgm:pt modelId="{80E9A252-D7B8-4542-8341-1D7A04550572}" type="parTrans" cxnId="{7D1C8C5B-7DCB-4212-855F-148F847294FA}">
      <dgm:prSet/>
      <dgm:spPr/>
      <dgm:t>
        <a:bodyPr/>
        <a:lstStyle/>
        <a:p>
          <a:endParaRPr lang="ru-RU"/>
        </a:p>
      </dgm:t>
    </dgm:pt>
    <dgm:pt modelId="{A6A0BA58-AC2A-4F59-A836-4AC13990DFCE}" type="sibTrans" cxnId="{7D1C8C5B-7DCB-4212-855F-148F847294FA}">
      <dgm:prSet/>
      <dgm:spPr/>
      <dgm:t>
        <a:bodyPr/>
        <a:lstStyle/>
        <a:p>
          <a:endParaRPr lang="ru-RU"/>
        </a:p>
      </dgm:t>
    </dgm:pt>
    <dgm:pt modelId="{C3A6EE69-0A03-4580-A0FD-CC13FA48E6D6}">
      <dgm:prSet phldrT="[Текст]" custT="1"/>
      <dgm:spPr/>
      <dgm:t>
        <a:bodyPr/>
        <a:lstStyle/>
        <a:p>
          <a:r>
            <a:rPr lang="en-US" sz="3200" dirty="0"/>
            <a:t>Latin America</a:t>
          </a:r>
          <a:endParaRPr lang="ru-RU" sz="3200" dirty="0"/>
        </a:p>
      </dgm:t>
    </dgm:pt>
    <dgm:pt modelId="{AD482925-EF03-4989-B6C6-CE2F1CF59ABD}" type="parTrans" cxnId="{1591A272-32E5-4A70-A0DD-74EF0C6C0FE3}">
      <dgm:prSet/>
      <dgm:spPr/>
      <dgm:t>
        <a:bodyPr/>
        <a:lstStyle/>
        <a:p>
          <a:endParaRPr lang="ru-RU"/>
        </a:p>
      </dgm:t>
    </dgm:pt>
    <dgm:pt modelId="{D7C26B38-BB50-4A64-A2A4-C6D60D4B9A60}" type="sibTrans" cxnId="{1591A272-32E5-4A70-A0DD-74EF0C6C0FE3}">
      <dgm:prSet/>
      <dgm:spPr/>
      <dgm:t>
        <a:bodyPr/>
        <a:lstStyle/>
        <a:p>
          <a:endParaRPr lang="ru-RU"/>
        </a:p>
      </dgm:t>
    </dgm:pt>
    <dgm:pt modelId="{8E8DA7BA-808E-421A-816B-959A5EDFE05F}">
      <dgm:prSet phldrT="[Текст]" custT="1"/>
      <dgm:spPr/>
      <dgm:t>
        <a:bodyPr/>
        <a:lstStyle/>
        <a:p>
          <a:r>
            <a:rPr lang="en-US" sz="3200" dirty="0"/>
            <a:t>Middle East</a:t>
          </a:r>
          <a:endParaRPr lang="ru-RU" sz="3200" dirty="0"/>
        </a:p>
      </dgm:t>
    </dgm:pt>
    <dgm:pt modelId="{2E142592-F065-49B3-97DB-C629A223ADA5}" type="parTrans" cxnId="{4D9B4648-AC19-4CA9-B8E4-CF08A927BA6B}">
      <dgm:prSet/>
      <dgm:spPr/>
      <dgm:t>
        <a:bodyPr/>
        <a:lstStyle/>
        <a:p>
          <a:endParaRPr lang="ru-RU"/>
        </a:p>
      </dgm:t>
    </dgm:pt>
    <dgm:pt modelId="{88825D9C-E4A8-440F-B326-83D8CAE0BB09}" type="sibTrans" cxnId="{4D9B4648-AC19-4CA9-B8E4-CF08A927BA6B}">
      <dgm:prSet/>
      <dgm:spPr/>
      <dgm:t>
        <a:bodyPr/>
        <a:lstStyle/>
        <a:p>
          <a:endParaRPr lang="ru-RU"/>
        </a:p>
      </dgm:t>
    </dgm:pt>
    <dgm:pt modelId="{81D24D2B-B764-420C-BA4D-41178C506456}">
      <dgm:prSet phldrT="[Текст]"/>
      <dgm:spPr/>
      <dgm:t>
        <a:bodyPr/>
        <a:lstStyle/>
        <a:p>
          <a:r>
            <a:rPr lang="en-US" dirty="0"/>
            <a:t>Defense</a:t>
          </a:r>
          <a:endParaRPr lang="ru-RU" dirty="0"/>
        </a:p>
      </dgm:t>
    </dgm:pt>
    <dgm:pt modelId="{7B38C065-D156-4D86-A408-4B59A22194B2}" type="parTrans" cxnId="{F0F926A1-7CD0-4EED-A612-D3139D0B11E1}">
      <dgm:prSet/>
      <dgm:spPr/>
      <dgm:t>
        <a:bodyPr/>
        <a:lstStyle/>
        <a:p>
          <a:endParaRPr lang="ru-RU"/>
        </a:p>
      </dgm:t>
    </dgm:pt>
    <dgm:pt modelId="{5DEE920B-4C25-4279-A5D9-0E05EA023EFC}" type="sibTrans" cxnId="{F0F926A1-7CD0-4EED-A612-D3139D0B11E1}">
      <dgm:prSet/>
      <dgm:spPr/>
      <dgm:t>
        <a:bodyPr/>
        <a:lstStyle/>
        <a:p>
          <a:endParaRPr lang="ru-RU"/>
        </a:p>
      </dgm:t>
    </dgm:pt>
    <dgm:pt modelId="{8F94F0D1-D438-4C43-AADA-A223EEEBDDDD}">
      <dgm:prSet phldrT="[Текст]"/>
      <dgm:spPr/>
      <dgm:t>
        <a:bodyPr/>
        <a:lstStyle/>
        <a:p>
          <a:r>
            <a:rPr lang="en-US" dirty="0"/>
            <a:t>3D Models</a:t>
          </a:r>
          <a:endParaRPr lang="ru-RU" dirty="0"/>
        </a:p>
      </dgm:t>
    </dgm:pt>
    <dgm:pt modelId="{607C56A0-8D1D-41AF-AD8E-7D3C64F53807}" type="parTrans" cxnId="{5E22857E-CBED-450B-9344-E0D432B1EA57}">
      <dgm:prSet/>
      <dgm:spPr/>
      <dgm:t>
        <a:bodyPr/>
        <a:lstStyle/>
        <a:p>
          <a:endParaRPr lang="ru-RU"/>
        </a:p>
      </dgm:t>
    </dgm:pt>
    <dgm:pt modelId="{A5907032-2CAB-4A73-B4E8-42C1558DC59E}" type="sibTrans" cxnId="{5E22857E-CBED-450B-9344-E0D432B1EA57}">
      <dgm:prSet/>
      <dgm:spPr/>
      <dgm:t>
        <a:bodyPr/>
        <a:lstStyle/>
        <a:p>
          <a:endParaRPr lang="ru-RU"/>
        </a:p>
      </dgm:t>
    </dgm:pt>
    <dgm:pt modelId="{45ACED3D-871E-4ACA-BA07-2C856F640FAB}">
      <dgm:prSet phldrT="[Текст]"/>
      <dgm:spPr/>
      <dgm:t>
        <a:bodyPr/>
        <a:lstStyle/>
        <a:p>
          <a:r>
            <a:rPr lang="en-US" dirty="0"/>
            <a:t>Oil and Gas</a:t>
          </a:r>
          <a:endParaRPr lang="ru-RU" dirty="0"/>
        </a:p>
      </dgm:t>
    </dgm:pt>
    <dgm:pt modelId="{167D21AF-DB64-4978-ADB3-BF7EBB19BE84}" type="parTrans" cxnId="{B0DC5A8E-7C84-45BC-B0A0-2FD4FD23BDC8}">
      <dgm:prSet/>
      <dgm:spPr/>
      <dgm:t>
        <a:bodyPr/>
        <a:lstStyle/>
        <a:p>
          <a:endParaRPr lang="ru-RU"/>
        </a:p>
      </dgm:t>
    </dgm:pt>
    <dgm:pt modelId="{1B1F4B86-DFAD-48CC-B605-2D58005E7378}" type="sibTrans" cxnId="{B0DC5A8E-7C84-45BC-B0A0-2FD4FD23BDC8}">
      <dgm:prSet/>
      <dgm:spPr/>
      <dgm:t>
        <a:bodyPr/>
        <a:lstStyle/>
        <a:p>
          <a:endParaRPr lang="ru-RU"/>
        </a:p>
      </dgm:t>
    </dgm:pt>
    <dgm:pt modelId="{B45658F7-1AB1-4294-871D-586F46057BBD}">
      <dgm:prSet phldrT="[Текст]"/>
      <dgm:spPr/>
      <dgm:t>
        <a:bodyPr/>
        <a:lstStyle/>
        <a:p>
          <a:r>
            <a:rPr lang="en-US" dirty="0"/>
            <a:t>Air Industry</a:t>
          </a:r>
          <a:endParaRPr lang="ru-RU" dirty="0"/>
        </a:p>
      </dgm:t>
    </dgm:pt>
    <dgm:pt modelId="{FA74F434-CC9B-4C84-ADE2-831163B7D40C}" type="parTrans" cxnId="{78F911D3-E685-4183-B881-B6BBAD292981}">
      <dgm:prSet/>
      <dgm:spPr/>
      <dgm:t>
        <a:bodyPr/>
        <a:lstStyle/>
        <a:p>
          <a:endParaRPr lang="ru-RU"/>
        </a:p>
      </dgm:t>
    </dgm:pt>
    <dgm:pt modelId="{394DA2B4-829D-4FCE-9781-767D813A0900}" type="sibTrans" cxnId="{78F911D3-E685-4183-B881-B6BBAD292981}">
      <dgm:prSet/>
      <dgm:spPr/>
      <dgm:t>
        <a:bodyPr/>
        <a:lstStyle/>
        <a:p>
          <a:endParaRPr lang="ru-RU"/>
        </a:p>
      </dgm:t>
    </dgm:pt>
    <dgm:pt modelId="{0370A540-79A6-489C-B241-B1AD944DF500}">
      <dgm:prSet phldrT="[Текст]"/>
      <dgm:spPr/>
      <dgm:t>
        <a:bodyPr/>
        <a:lstStyle/>
        <a:p>
          <a:r>
            <a:rPr lang="en-US" dirty="0"/>
            <a:t>Tourism</a:t>
          </a:r>
          <a:endParaRPr lang="ru-RU" dirty="0"/>
        </a:p>
      </dgm:t>
    </dgm:pt>
    <dgm:pt modelId="{AD55A122-5215-4A55-92F2-61CA1256417F}" type="parTrans" cxnId="{5C6D0AD0-4618-4DB7-9139-59E29A0A42C7}">
      <dgm:prSet/>
      <dgm:spPr/>
      <dgm:t>
        <a:bodyPr/>
        <a:lstStyle/>
        <a:p>
          <a:endParaRPr lang="ru-RU"/>
        </a:p>
      </dgm:t>
    </dgm:pt>
    <dgm:pt modelId="{7934D0A6-E3BF-4167-8DBD-0F11888046F7}" type="sibTrans" cxnId="{5C6D0AD0-4618-4DB7-9139-59E29A0A42C7}">
      <dgm:prSet/>
      <dgm:spPr/>
      <dgm:t>
        <a:bodyPr/>
        <a:lstStyle/>
        <a:p>
          <a:endParaRPr lang="ru-RU"/>
        </a:p>
      </dgm:t>
    </dgm:pt>
    <dgm:pt modelId="{81B88F55-55C3-4656-9FED-E70EBEDAC2D8}">
      <dgm:prSet phldrT="[Текст]"/>
      <dgm:spPr/>
      <dgm:t>
        <a:bodyPr/>
        <a:lstStyle/>
        <a:p>
          <a:r>
            <a:rPr lang="en-US" dirty="0"/>
            <a:t>Land Management</a:t>
          </a:r>
          <a:endParaRPr lang="ru-RU" dirty="0"/>
        </a:p>
      </dgm:t>
    </dgm:pt>
    <dgm:pt modelId="{20628BC1-094A-4D95-AF52-C64A8A6CE2FA}" type="parTrans" cxnId="{C1CF942E-5EAD-4EA1-AFBA-D7D23BEE166F}">
      <dgm:prSet/>
      <dgm:spPr/>
      <dgm:t>
        <a:bodyPr/>
        <a:lstStyle/>
        <a:p>
          <a:endParaRPr lang="ru-RU"/>
        </a:p>
      </dgm:t>
    </dgm:pt>
    <dgm:pt modelId="{0022050C-0090-42BB-BE8D-016D311E4AF3}" type="sibTrans" cxnId="{C1CF942E-5EAD-4EA1-AFBA-D7D23BEE166F}">
      <dgm:prSet/>
      <dgm:spPr/>
      <dgm:t>
        <a:bodyPr/>
        <a:lstStyle/>
        <a:p>
          <a:endParaRPr lang="ru-RU"/>
        </a:p>
      </dgm:t>
    </dgm:pt>
    <dgm:pt modelId="{5D08F6A4-C3DE-4F07-A168-87E6E8A9BBC8}" type="pres">
      <dgm:prSet presAssocID="{63F2C1F8-FE29-4F4A-9F20-4FA513182077}" presName="Name0" presStyleCnt="0">
        <dgm:presLayoutVars>
          <dgm:dir/>
          <dgm:animLvl val="lvl"/>
          <dgm:resizeHandles val="exact"/>
        </dgm:presLayoutVars>
      </dgm:prSet>
      <dgm:spPr/>
    </dgm:pt>
    <dgm:pt modelId="{2E9C4994-FB38-47D8-B795-2E106073649B}" type="pres">
      <dgm:prSet presAssocID="{A3D9A3FD-A2F3-4E65-AEEE-52925E0521E5}" presName="composite" presStyleCnt="0"/>
      <dgm:spPr/>
    </dgm:pt>
    <dgm:pt modelId="{6EC70247-5EBC-4AC4-B1E0-32A9345D5601}" type="pres">
      <dgm:prSet presAssocID="{A3D9A3FD-A2F3-4E65-AEEE-52925E0521E5}" presName="parTx" presStyleLbl="alignNode1" presStyleIdx="0" presStyleCnt="2">
        <dgm:presLayoutVars>
          <dgm:chMax val="0"/>
          <dgm:chPref val="0"/>
          <dgm:bulletEnabled val="1"/>
        </dgm:presLayoutVars>
      </dgm:prSet>
      <dgm:spPr/>
    </dgm:pt>
    <dgm:pt modelId="{350BD511-9CBD-4C15-AF5F-0679D48BE695}" type="pres">
      <dgm:prSet presAssocID="{A3D9A3FD-A2F3-4E65-AEEE-52925E0521E5}" presName="desTx" presStyleLbl="alignAccFollowNode1" presStyleIdx="0" presStyleCnt="2" custLinFactNeighborX="-1" custLinFactNeighborY="339">
        <dgm:presLayoutVars>
          <dgm:bulletEnabled val="1"/>
        </dgm:presLayoutVars>
      </dgm:prSet>
      <dgm:spPr/>
    </dgm:pt>
    <dgm:pt modelId="{C855D636-6413-4A31-BB4A-435F625EA5A0}" type="pres">
      <dgm:prSet presAssocID="{4464AEA8-0A40-4EAB-BF7A-3E268437DADE}" presName="space" presStyleCnt="0"/>
      <dgm:spPr/>
    </dgm:pt>
    <dgm:pt modelId="{19C887CB-828F-4B06-9308-D2BF95BDAC79}" type="pres">
      <dgm:prSet presAssocID="{21861A50-0356-4E44-AD75-B8CC3AEAE460}" presName="composite" presStyleCnt="0"/>
      <dgm:spPr/>
    </dgm:pt>
    <dgm:pt modelId="{369712DA-3716-499C-90D1-AF17C143BAB0}" type="pres">
      <dgm:prSet presAssocID="{21861A50-0356-4E44-AD75-B8CC3AEAE460}" presName="parTx" presStyleLbl="alignNode1" presStyleIdx="1" presStyleCnt="2">
        <dgm:presLayoutVars>
          <dgm:chMax val="0"/>
          <dgm:chPref val="0"/>
          <dgm:bulletEnabled val="1"/>
        </dgm:presLayoutVars>
      </dgm:prSet>
      <dgm:spPr/>
    </dgm:pt>
    <dgm:pt modelId="{4B192CCE-F38E-4C6C-B264-C98662C98029}" type="pres">
      <dgm:prSet presAssocID="{21861A50-0356-4E44-AD75-B8CC3AEAE460}" presName="desTx" presStyleLbl="alignAccFollowNode1" presStyleIdx="1" presStyleCnt="2">
        <dgm:presLayoutVars>
          <dgm:bulletEnabled val="1"/>
        </dgm:presLayoutVars>
      </dgm:prSet>
      <dgm:spPr/>
    </dgm:pt>
  </dgm:ptLst>
  <dgm:cxnLst>
    <dgm:cxn modelId="{78D54D06-317F-4630-93F7-EA2A4D3AE51D}" srcId="{63F2C1F8-FE29-4F4A-9F20-4FA513182077}" destId="{21861A50-0356-4E44-AD75-B8CC3AEAE460}" srcOrd="1" destOrd="0" parTransId="{7A9BE19A-E825-48F5-BFAB-12DD89EDD3CD}" sibTransId="{D73A4386-C642-4E8A-A1EC-C2E2713F1E51}"/>
    <dgm:cxn modelId="{1C0F3C13-73BC-4BD0-9BDB-F06AA7A604DA}" type="presOf" srcId="{0370A540-79A6-489C-B241-B1AD944DF500}" destId="{350BD511-9CBD-4C15-AF5F-0679D48BE695}" srcOrd="0" destOrd="6" presId="urn:microsoft.com/office/officeart/2005/8/layout/hList1"/>
    <dgm:cxn modelId="{A0D9A116-EEA2-46AE-A355-9E85E328F185}" srcId="{63F2C1F8-FE29-4F4A-9F20-4FA513182077}" destId="{A3D9A3FD-A2F3-4E65-AEEE-52925E0521E5}" srcOrd="0" destOrd="0" parTransId="{0E18A2EE-BB8E-4285-A562-0328B898C94E}" sibTransId="{4464AEA8-0A40-4EAB-BF7A-3E268437DADE}"/>
    <dgm:cxn modelId="{C1CF942E-5EAD-4EA1-AFBA-D7D23BEE166F}" srcId="{A3D9A3FD-A2F3-4E65-AEEE-52925E0521E5}" destId="{81B88F55-55C3-4656-9FED-E70EBEDAC2D8}" srcOrd="7" destOrd="0" parTransId="{20628BC1-094A-4D95-AF52-C64A8A6CE2FA}" sibTransId="{0022050C-0090-42BB-BE8D-016D311E4AF3}"/>
    <dgm:cxn modelId="{E026D634-9BE4-425D-8A05-82BEFCC67F89}" srcId="{21861A50-0356-4E44-AD75-B8CC3AEAE460}" destId="{89208048-3D92-4BD0-8C70-D4529BB0FDF9}" srcOrd="1" destOrd="0" parTransId="{EFE38D89-FF0F-4C4E-8F77-E771F7086B41}" sibTransId="{697B77E1-30AE-480E-8517-578B12678E57}"/>
    <dgm:cxn modelId="{35FC813A-654A-44F9-BB0C-C8FA6960FF06}" type="presOf" srcId="{21861A50-0356-4E44-AD75-B8CC3AEAE460}" destId="{369712DA-3716-499C-90D1-AF17C143BAB0}" srcOrd="0" destOrd="0" presId="urn:microsoft.com/office/officeart/2005/8/layout/hList1"/>
    <dgm:cxn modelId="{7D1C8C5B-7DCB-4212-855F-148F847294FA}" srcId="{21861A50-0356-4E44-AD75-B8CC3AEAE460}" destId="{0E2BE876-E566-4C55-8AF5-18F2C8FA0F2D}" srcOrd="2" destOrd="0" parTransId="{80E9A252-D7B8-4542-8341-1D7A04550572}" sibTransId="{A6A0BA58-AC2A-4F59-A836-4AC13990DFCE}"/>
    <dgm:cxn modelId="{4D9B4648-AC19-4CA9-B8E4-CF08A927BA6B}" srcId="{21861A50-0356-4E44-AD75-B8CC3AEAE460}" destId="{8E8DA7BA-808E-421A-816B-959A5EDFE05F}" srcOrd="4" destOrd="0" parTransId="{2E142592-F065-49B3-97DB-C629A223ADA5}" sibTransId="{88825D9C-E4A8-440F-B326-83D8CAE0BB09}"/>
    <dgm:cxn modelId="{0225AA49-D614-44C4-B75A-A797A0AD534E}" type="presOf" srcId="{B45658F7-1AB1-4294-871D-586F46057BBD}" destId="{350BD511-9CBD-4C15-AF5F-0679D48BE695}" srcOrd="0" destOrd="3" presId="urn:microsoft.com/office/officeart/2005/8/layout/hList1"/>
    <dgm:cxn modelId="{D1C8734E-EDDE-4234-B56F-6D93B703C05A}" type="presOf" srcId="{32CB2BE2-1044-4750-B3D4-E3B0E00F0AE6}" destId="{4B192CCE-F38E-4C6C-B264-C98662C98029}" srcOrd="0" destOrd="0" presId="urn:microsoft.com/office/officeart/2005/8/layout/hList1"/>
    <dgm:cxn modelId="{1591A272-32E5-4A70-A0DD-74EF0C6C0FE3}" srcId="{21861A50-0356-4E44-AD75-B8CC3AEAE460}" destId="{C3A6EE69-0A03-4580-A0FD-CC13FA48E6D6}" srcOrd="3" destOrd="0" parTransId="{AD482925-EF03-4989-B6C6-CE2F1CF59ABD}" sibTransId="{D7C26B38-BB50-4A64-A2A4-C6D60D4B9A60}"/>
    <dgm:cxn modelId="{5E22857E-CBED-450B-9344-E0D432B1EA57}" srcId="{A3D9A3FD-A2F3-4E65-AEEE-52925E0521E5}" destId="{8F94F0D1-D438-4C43-AADA-A223EEEBDDDD}" srcOrd="4" destOrd="0" parTransId="{607C56A0-8D1D-41AF-AD8E-7D3C64F53807}" sibTransId="{A5907032-2CAB-4A73-B4E8-42C1558DC59E}"/>
    <dgm:cxn modelId="{F085E583-E26D-4FB2-A961-42F202BD6E9B}" type="presOf" srcId="{81B88F55-55C3-4656-9FED-E70EBEDAC2D8}" destId="{350BD511-9CBD-4C15-AF5F-0679D48BE695}" srcOrd="0" destOrd="7" presId="urn:microsoft.com/office/officeart/2005/8/layout/hList1"/>
    <dgm:cxn modelId="{F9ACA884-FFAB-433C-8AF0-561A6590B35F}" srcId="{A3D9A3FD-A2F3-4E65-AEEE-52925E0521E5}" destId="{A8A1FBF4-BF70-49C0-96F6-76D397370C1F}" srcOrd="0" destOrd="0" parTransId="{52BCE998-34D7-4BD6-B7CA-1A625BE855B4}" sibTransId="{EAAE0368-B74C-4755-8C5A-A5F19C50E955}"/>
    <dgm:cxn modelId="{DD4DC18C-FFBE-4DEF-A5C3-419A9648B674}" type="presOf" srcId="{89208048-3D92-4BD0-8C70-D4529BB0FDF9}" destId="{4B192CCE-F38E-4C6C-B264-C98662C98029}" srcOrd="0" destOrd="1" presId="urn:microsoft.com/office/officeart/2005/8/layout/hList1"/>
    <dgm:cxn modelId="{B0DC5A8E-7C84-45BC-B0A0-2FD4FD23BDC8}" srcId="{A3D9A3FD-A2F3-4E65-AEEE-52925E0521E5}" destId="{45ACED3D-871E-4ACA-BA07-2C856F640FAB}" srcOrd="5" destOrd="0" parTransId="{167D21AF-DB64-4978-ADB3-BF7EBB19BE84}" sibTransId="{1B1F4B86-DFAD-48CC-B605-2D58005E7378}"/>
    <dgm:cxn modelId="{3E0E5C91-A77B-4263-B3A2-4D9FB3545395}" type="presOf" srcId="{8F94F0D1-D438-4C43-AADA-A223EEEBDDDD}" destId="{350BD511-9CBD-4C15-AF5F-0679D48BE695}" srcOrd="0" destOrd="4" presId="urn:microsoft.com/office/officeart/2005/8/layout/hList1"/>
    <dgm:cxn modelId="{71611797-FCEA-435D-B5F2-B6A95F85935F}" type="presOf" srcId="{C3A6EE69-0A03-4580-A0FD-CC13FA48E6D6}" destId="{4B192CCE-F38E-4C6C-B264-C98662C98029}" srcOrd="0" destOrd="3" presId="urn:microsoft.com/office/officeart/2005/8/layout/hList1"/>
    <dgm:cxn modelId="{F0F926A1-7CD0-4EED-A612-D3139D0B11E1}" srcId="{A3D9A3FD-A2F3-4E65-AEEE-52925E0521E5}" destId="{81D24D2B-B764-420C-BA4D-41178C506456}" srcOrd="2" destOrd="0" parTransId="{7B38C065-D156-4D86-A408-4B59A22194B2}" sibTransId="{5DEE920B-4C25-4279-A5D9-0E05EA023EFC}"/>
    <dgm:cxn modelId="{E71923B0-B85D-49E2-8921-65BC6E13CCFB}" type="presOf" srcId="{A8A1FBF4-BF70-49C0-96F6-76D397370C1F}" destId="{350BD511-9CBD-4C15-AF5F-0679D48BE695}" srcOrd="0" destOrd="0" presId="urn:microsoft.com/office/officeart/2005/8/layout/hList1"/>
    <dgm:cxn modelId="{53A94CB2-1E1B-4B19-8711-C9BDFD921EA2}" type="presOf" srcId="{6504852D-A4D4-464D-91B3-30F50F7355FE}" destId="{350BD511-9CBD-4C15-AF5F-0679D48BE695}" srcOrd="0" destOrd="1" presId="urn:microsoft.com/office/officeart/2005/8/layout/hList1"/>
    <dgm:cxn modelId="{DB8DCCB5-CDF7-4197-BFD8-7C0510CD7EAC}" srcId="{21861A50-0356-4E44-AD75-B8CC3AEAE460}" destId="{32CB2BE2-1044-4750-B3D4-E3B0E00F0AE6}" srcOrd="0" destOrd="0" parTransId="{33E63C4F-685E-4DB0-A943-E02053E96840}" sibTransId="{592968C1-D2DF-4BE1-A3E1-6EEBC1792A1A}"/>
    <dgm:cxn modelId="{3E4120B9-B415-46FD-A8F8-9897B75B0E2C}" type="presOf" srcId="{A3D9A3FD-A2F3-4E65-AEEE-52925E0521E5}" destId="{6EC70247-5EBC-4AC4-B1E0-32A9345D5601}" srcOrd="0" destOrd="0" presId="urn:microsoft.com/office/officeart/2005/8/layout/hList1"/>
    <dgm:cxn modelId="{98AB09CA-3DF9-4409-98A4-4EBD68FCD55A}" type="presOf" srcId="{0E2BE876-E566-4C55-8AF5-18F2C8FA0F2D}" destId="{4B192CCE-F38E-4C6C-B264-C98662C98029}" srcOrd="0" destOrd="2" presId="urn:microsoft.com/office/officeart/2005/8/layout/hList1"/>
    <dgm:cxn modelId="{5C6D0AD0-4618-4DB7-9139-59E29A0A42C7}" srcId="{A3D9A3FD-A2F3-4E65-AEEE-52925E0521E5}" destId="{0370A540-79A6-489C-B241-B1AD944DF500}" srcOrd="6" destOrd="0" parTransId="{AD55A122-5215-4A55-92F2-61CA1256417F}" sibTransId="{7934D0A6-E3BF-4167-8DBD-0F11888046F7}"/>
    <dgm:cxn modelId="{E43CDAD2-B34B-4E7E-9E1B-07BDB6089169}" type="presOf" srcId="{8E8DA7BA-808E-421A-816B-959A5EDFE05F}" destId="{4B192CCE-F38E-4C6C-B264-C98662C98029}" srcOrd="0" destOrd="4" presId="urn:microsoft.com/office/officeart/2005/8/layout/hList1"/>
    <dgm:cxn modelId="{78F911D3-E685-4183-B881-B6BBAD292981}" srcId="{A3D9A3FD-A2F3-4E65-AEEE-52925E0521E5}" destId="{B45658F7-1AB1-4294-871D-586F46057BBD}" srcOrd="3" destOrd="0" parTransId="{FA74F434-CC9B-4C84-ADE2-831163B7D40C}" sibTransId="{394DA2B4-829D-4FCE-9781-767D813A0900}"/>
    <dgm:cxn modelId="{CB3CC1DA-F32F-4AD2-B8AC-FD869927057C}" type="presOf" srcId="{63F2C1F8-FE29-4F4A-9F20-4FA513182077}" destId="{5D08F6A4-C3DE-4F07-A168-87E6E8A9BBC8}" srcOrd="0" destOrd="0" presId="urn:microsoft.com/office/officeart/2005/8/layout/hList1"/>
    <dgm:cxn modelId="{6A8976F1-2EB1-4242-8E2B-08AE8149ED8A}" type="presOf" srcId="{45ACED3D-871E-4ACA-BA07-2C856F640FAB}" destId="{350BD511-9CBD-4C15-AF5F-0679D48BE695}" srcOrd="0" destOrd="5" presId="urn:microsoft.com/office/officeart/2005/8/layout/hList1"/>
    <dgm:cxn modelId="{BA6B25F4-AE01-4A65-B473-4ED8A21987F6}" srcId="{A3D9A3FD-A2F3-4E65-AEEE-52925E0521E5}" destId="{6504852D-A4D4-464D-91B3-30F50F7355FE}" srcOrd="1" destOrd="0" parTransId="{DF8F5393-25B1-49B7-98EF-829CBEA2E51D}" sibTransId="{2D06574F-6027-40F1-9CFD-D88FC2BD253E}"/>
    <dgm:cxn modelId="{CDA275FA-5CDF-4AEA-A5D7-65EE5159C75E}" type="presOf" srcId="{81D24D2B-B764-420C-BA4D-41178C506456}" destId="{350BD511-9CBD-4C15-AF5F-0679D48BE695}" srcOrd="0" destOrd="2" presId="urn:microsoft.com/office/officeart/2005/8/layout/hList1"/>
    <dgm:cxn modelId="{C7ECDF49-2724-4619-B02A-16E0EDC68EEA}" type="presParOf" srcId="{5D08F6A4-C3DE-4F07-A168-87E6E8A9BBC8}" destId="{2E9C4994-FB38-47D8-B795-2E106073649B}" srcOrd="0" destOrd="0" presId="urn:microsoft.com/office/officeart/2005/8/layout/hList1"/>
    <dgm:cxn modelId="{443857A9-DB01-4B00-A9B8-42FEDB94C08E}" type="presParOf" srcId="{2E9C4994-FB38-47D8-B795-2E106073649B}" destId="{6EC70247-5EBC-4AC4-B1E0-32A9345D5601}" srcOrd="0" destOrd="0" presId="urn:microsoft.com/office/officeart/2005/8/layout/hList1"/>
    <dgm:cxn modelId="{F448F9CE-3AAB-4FD5-BA2C-586185B59CE5}" type="presParOf" srcId="{2E9C4994-FB38-47D8-B795-2E106073649B}" destId="{350BD511-9CBD-4C15-AF5F-0679D48BE695}" srcOrd="1" destOrd="0" presId="urn:microsoft.com/office/officeart/2005/8/layout/hList1"/>
    <dgm:cxn modelId="{E64B73D2-2699-42AB-BD46-9D01F3DF0B88}" type="presParOf" srcId="{5D08F6A4-C3DE-4F07-A168-87E6E8A9BBC8}" destId="{C855D636-6413-4A31-BB4A-435F625EA5A0}" srcOrd="1" destOrd="0" presId="urn:microsoft.com/office/officeart/2005/8/layout/hList1"/>
    <dgm:cxn modelId="{C4A0297E-6399-48B1-8E6A-3A0B2919C614}" type="presParOf" srcId="{5D08F6A4-C3DE-4F07-A168-87E6E8A9BBC8}" destId="{19C887CB-828F-4B06-9308-D2BF95BDAC79}" srcOrd="2" destOrd="0" presId="urn:microsoft.com/office/officeart/2005/8/layout/hList1"/>
    <dgm:cxn modelId="{878F7ED0-307F-4172-B45C-B80A0192CD17}" type="presParOf" srcId="{19C887CB-828F-4B06-9308-D2BF95BDAC79}" destId="{369712DA-3716-499C-90D1-AF17C143BAB0}" srcOrd="0" destOrd="0" presId="urn:microsoft.com/office/officeart/2005/8/layout/hList1"/>
    <dgm:cxn modelId="{0BB34618-9ACB-4BD2-A82A-C88AB5A11FD7}" type="presParOf" srcId="{19C887CB-828F-4B06-9308-D2BF95BDAC79}" destId="{4B192CCE-F38E-4C6C-B264-C98662C9802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229E71-A2D3-4129-948A-B92960CC9D94}"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ru-RU"/>
        </a:p>
      </dgm:t>
    </dgm:pt>
    <dgm:pt modelId="{EE2EDA7C-1D1F-4C16-B4E1-40665CE34BFB}">
      <dgm:prSet phldrT="[Текст]"/>
      <dgm:spPr/>
      <dgm:t>
        <a:bodyPr>
          <a:scene3d>
            <a:camera prst="isometricOffAxis1Right"/>
            <a:lightRig rig="threePt" dir="t"/>
          </a:scene3d>
        </a:bodyPr>
        <a:lstStyle/>
        <a:p>
          <a:r>
            <a:rPr lang="ru-RU" b="1" dirty="0"/>
            <a:t>Игры</a:t>
          </a:r>
        </a:p>
      </dgm:t>
    </dgm:pt>
    <dgm:pt modelId="{DF9A53EE-4807-44FB-AF0A-174B1C88D1B2}" type="parTrans" cxnId="{ED3052FA-D9E6-4322-BEFA-ADB9249EA13B}">
      <dgm:prSet/>
      <dgm:spPr/>
      <dgm:t>
        <a:bodyPr/>
        <a:lstStyle/>
        <a:p>
          <a:endParaRPr lang="ru-RU"/>
        </a:p>
      </dgm:t>
    </dgm:pt>
    <dgm:pt modelId="{528E4481-8E41-4B42-ABD1-1F5B013CF3B2}" type="sibTrans" cxnId="{ED3052FA-D9E6-4322-BEFA-ADB9249EA13B}">
      <dgm:prSet/>
      <dgm:spPr/>
      <dgm:t>
        <a:bodyPr/>
        <a:lstStyle/>
        <a:p>
          <a:endParaRPr lang="ru-RU"/>
        </a:p>
      </dgm:t>
    </dgm:pt>
    <dgm:pt modelId="{3928130C-8559-477D-93BC-5F3987CD8092}">
      <dgm:prSet phldrT="[Текст]"/>
      <dgm:spPr/>
      <dgm:t>
        <a:bodyPr/>
        <a:lstStyle/>
        <a:p>
          <a:r>
            <a:rPr lang="ru-RU" dirty="0"/>
            <a:t>Создай мега-инновацию и бизнес-дизайн</a:t>
          </a:r>
        </a:p>
      </dgm:t>
    </dgm:pt>
    <dgm:pt modelId="{671F9852-8AB8-4F84-9FF0-408E520C83F3}" type="parTrans" cxnId="{C7321010-B3E3-43F3-826B-739E44DEC078}">
      <dgm:prSet/>
      <dgm:spPr/>
      <dgm:t>
        <a:bodyPr/>
        <a:lstStyle/>
        <a:p>
          <a:endParaRPr lang="ru-RU"/>
        </a:p>
      </dgm:t>
    </dgm:pt>
    <dgm:pt modelId="{32F8AC0E-B7AC-4024-BD8D-EAB25BAF2942}" type="sibTrans" cxnId="{C7321010-B3E3-43F3-826B-739E44DEC078}">
      <dgm:prSet/>
      <dgm:spPr/>
      <dgm:t>
        <a:bodyPr/>
        <a:lstStyle/>
        <a:p>
          <a:endParaRPr lang="ru-RU"/>
        </a:p>
      </dgm:t>
    </dgm:pt>
    <dgm:pt modelId="{4B0C32F5-0AF1-431D-ADE2-26417E4DBD74}">
      <dgm:prSet phldrT="[Текст]"/>
      <dgm:spPr/>
      <dgm:t>
        <a:bodyPr/>
        <a:lstStyle/>
        <a:p>
          <a:r>
            <a:rPr lang="ru-RU" dirty="0"/>
            <a:t>Расти, блистай и радуйся в состязаниях</a:t>
          </a:r>
        </a:p>
      </dgm:t>
    </dgm:pt>
    <dgm:pt modelId="{05DC78C4-3CA3-43C6-AE93-C16B8F26D5B4}" type="parTrans" cxnId="{EDD0F3A4-9992-42CC-A8FA-F62FA3079FCA}">
      <dgm:prSet/>
      <dgm:spPr/>
      <dgm:t>
        <a:bodyPr/>
        <a:lstStyle/>
        <a:p>
          <a:endParaRPr lang="ru-RU"/>
        </a:p>
      </dgm:t>
    </dgm:pt>
    <dgm:pt modelId="{3071755B-0037-42D3-B92B-3FF171BE8A49}" type="sibTrans" cxnId="{EDD0F3A4-9992-42CC-A8FA-F62FA3079FCA}">
      <dgm:prSet/>
      <dgm:spPr/>
      <dgm:t>
        <a:bodyPr/>
        <a:lstStyle/>
        <a:p>
          <a:endParaRPr lang="ru-RU"/>
        </a:p>
      </dgm:t>
    </dgm:pt>
    <dgm:pt modelId="{65C3885C-6B35-4DDA-8E93-E0BC15B08E8F}">
      <dgm:prSet phldrT="[Текст]"/>
      <dgm:spPr/>
      <dgm:t>
        <a:bodyPr>
          <a:scene3d>
            <a:camera prst="isometricOffAxis1Right"/>
            <a:lightRig rig="threePt" dir="t"/>
          </a:scene3d>
        </a:bodyPr>
        <a:lstStyle/>
        <a:p>
          <a:r>
            <a:rPr lang="ru-RU" b="1" dirty="0"/>
            <a:t>Эко</a:t>
          </a:r>
          <a:br>
            <a:rPr lang="ru-RU" b="1" dirty="0"/>
          </a:br>
          <a:r>
            <a:rPr lang="ru-RU" b="1" dirty="0"/>
            <a:t>система</a:t>
          </a:r>
        </a:p>
      </dgm:t>
    </dgm:pt>
    <dgm:pt modelId="{5A524111-5418-4ED6-8150-33296F662BB3}" type="parTrans" cxnId="{02CCAEEB-5AC8-4D95-B00A-9477E6E41EE2}">
      <dgm:prSet/>
      <dgm:spPr/>
      <dgm:t>
        <a:bodyPr/>
        <a:lstStyle/>
        <a:p>
          <a:endParaRPr lang="ru-RU"/>
        </a:p>
      </dgm:t>
    </dgm:pt>
    <dgm:pt modelId="{B5404235-97AA-4758-B98C-454D38AF2363}" type="sibTrans" cxnId="{02CCAEEB-5AC8-4D95-B00A-9477E6E41EE2}">
      <dgm:prSet/>
      <dgm:spPr/>
      <dgm:t>
        <a:bodyPr/>
        <a:lstStyle/>
        <a:p>
          <a:endParaRPr lang="ru-RU"/>
        </a:p>
      </dgm:t>
    </dgm:pt>
    <dgm:pt modelId="{201F56BE-F3E2-415B-A11F-C73D567BD7D3}">
      <dgm:prSet phldrT="[Текст]"/>
      <dgm:spPr/>
      <dgm:t>
        <a:bodyPr/>
        <a:lstStyle/>
        <a:p>
          <a:r>
            <a:rPr lang="ru-RU" dirty="0"/>
            <a:t>Обучение и поддержка супер-</a:t>
          </a:r>
          <a:r>
            <a:rPr lang="ru-RU" dirty="0" err="1"/>
            <a:t>инноваторов</a:t>
          </a:r>
          <a:endParaRPr lang="ru-RU" dirty="0"/>
        </a:p>
      </dgm:t>
    </dgm:pt>
    <dgm:pt modelId="{60BDB223-E05F-4D95-BD33-46AB48D1990D}" type="parTrans" cxnId="{4F352D2A-B242-444A-A9EB-BF32932FF5A5}">
      <dgm:prSet/>
      <dgm:spPr/>
      <dgm:t>
        <a:bodyPr/>
        <a:lstStyle/>
        <a:p>
          <a:endParaRPr lang="ru-RU"/>
        </a:p>
      </dgm:t>
    </dgm:pt>
    <dgm:pt modelId="{202B6EE3-4F36-49A7-8466-682206E6CAA8}" type="sibTrans" cxnId="{4F352D2A-B242-444A-A9EB-BF32932FF5A5}">
      <dgm:prSet/>
      <dgm:spPr/>
      <dgm:t>
        <a:bodyPr/>
        <a:lstStyle/>
        <a:p>
          <a:endParaRPr lang="ru-RU"/>
        </a:p>
      </dgm:t>
    </dgm:pt>
    <dgm:pt modelId="{02791BAF-B93D-4F12-B3B3-0825685070BD}">
      <dgm:prSet phldrT="[Текст]"/>
      <dgm:spPr/>
      <dgm:t>
        <a:bodyPr/>
        <a:lstStyle/>
        <a:p>
          <a:r>
            <a:rPr lang="ru-RU" dirty="0"/>
            <a:t>Международные партнерства и проекты</a:t>
          </a:r>
        </a:p>
      </dgm:t>
    </dgm:pt>
    <dgm:pt modelId="{0BD8F729-E97B-415E-85B4-40F7089757E3}" type="parTrans" cxnId="{FEBDCB0A-D6E3-4B62-AAA7-9339BDA2BF34}">
      <dgm:prSet/>
      <dgm:spPr/>
      <dgm:t>
        <a:bodyPr/>
        <a:lstStyle/>
        <a:p>
          <a:endParaRPr lang="ru-RU"/>
        </a:p>
      </dgm:t>
    </dgm:pt>
    <dgm:pt modelId="{B598F6A8-2DF5-49F7-A6F8-76BF96622CE1}" type="sibTrans" cxnId="{FEBDCB0A-D6E3-4B62-AAA7-9339BDA2BF34}">
      <dgm:prSet/>
      <dgm:spPr/>
      <dgm:t>
        <a:bodyPr/>
        <a:lstStyle/>
        <a:p>
          <a:endParaRPr lang="ru-RU"/>
        </a:p>
      </dgm:t>
    </dgm:pt>
    <dgm:pt modelId="{089E6245-141A-4402-98F7-7D9ACE026FE0}" type="pres">
      <dgm:prSet presAssocID="{63229E71-A2D3-4129-948A-B92960CC9D94}" presName="Name0" presStyleCnt="0">
        <dgm:presLayoutVars>
          <dgm:dir/>
          <dgm:animLvl val="lvl"/>
          <dgm:resizeHandles/>
        </dgm:presLayoutVars>
      </dgm:prSet>
      <dgm:spPr/>
    </dgm:pt>
    <dgm:pt modelId="{A4979E36-D5A5-4DEA-BE29-1594EE00AF41}" type="pres">
      <dgm:prSet presAssocID="{EE2EDA7C-1D1F-4C16-B4E1-40665CE34BFB}" presName="linNode" presStyleCnt="0"/>
      <dgm:spPr/>
    </dgm:pt>
    <dgm:pt modelId="{3335562C-5F4A-4356-A0F6-FD3C8A3B7C08}" type="pres">
      <dgm:prSet presAssocID="{EE2EDA7C-1D1F-4C16-B4E1-40665CE34BFB}" presName="parentShp" presStyleLbl="node1" presStyleIdx="0" presStyleCnt="2" custScaleX="52274" custLinFactNeighborX="-180">
        <dgm:presLayoutVars>
          <dgm:bulletEnabled val="1"/>
        </dgm:presLayoutVars>
      </dgm:prSet>
      <dgm:spPr/>
    </dgm:pt>
    <dgm:pt modelId="{94390170-CBA7-4366-9711-39C4E53E1766}" type="pres">
      <dgm:prSet presAssocID="{EE2EDA7C-1D1F-4C16-B4E1-40665CE34BFB}" presName="childShp" presStyleLbl="bgAccFollowNode1" presStyleIdx="0" presStyleCnt="2" custScaleX="128327">
        <dgm:presLayoutVars>
          <dgm:bulletEnabled val="1"/>
        </dgm:presLayoutVars>
      </dgm:prSet>
      <dgm:spPr/>
    </dgm:pt>
    <dgm:pt modelId="{87CDE952-A109-4BD5-858F-5AA815C8D21C}" type="pres">
      <dgm:prSet presAssocID="{528E4481-8E41-4B42-ABD1-1F5B013CF3B2}" presName="spacing" presStyleCnt="0"/>
      <dgm:spPr/>
    </dgm:pt>
    <dgm:pt modelId="{CDA10B06-2BB6-4C4D-9CA1-CA4823C072C4}" type="pres">
      <dgm:prSet presAssocID="{65C3885C-6B35-4DDA-8E93-E0BC15B08E8F}" presName="linNode" presStyleCnt="0"/>
      <dgm:spPr/>
    </dgm:pt>
    <dgm:pt modelId="{2914CF77-9A1B-45AB-AB62-19C06C92C868}" type="pres">
      <dgm:prSet presAssocID="{65C3885C-6B35-4DDA-8E93-E0BC15B08E8F}" presName="parentShp" presStyleLbl="node1" presStyleIdx="1" presStyleCnt="2" custScaleX="52274" custLinFactNeighborX="-180">
        <dgm:presLayoutVars>
          <dgm:bulletEnabled val="1"/>
        </dgm:presLayoutVars>
      </dgm:prSet>
      <dgm:spPr/>
    </dgm:pt>
    <dgm:pt modelId="{4B029F8B-5794-4534-8522-E183C6F8F8E6}" type="pres">
      <dgm:prSet presAssocID="{65C3885C-6B35-4DDA-8E93-E0BC15B08E8F}" presName="childShp" presStyleLbl="bgAccFollowNode1" presStyleIdx="1" presStyleCnt="2" custScaleX="128327">
        <dgm:presLayoutVars>
          <dgm:bulletEnabled val="1"/>
        </dgm:presLayoutVars>
      </dgm:prSet>
      <dgm:spPr/>
    </dgm:pt>
  </dgm:ptLst>
  <dgm:cxnLst>
    <dgm:cxn modelId="{FEBDCB0A-D6E3-4B62-AAA7-9339BDA2BF34}" srcId="{65C3885C-6B35-4DDA-8E93-E0BC15B08E8F}" destId="{02791BAF-B93D-4F12-B3B3-0825685070BD}" srcOrd="1" destOrd="0" parTransId="{0BD8F729-E97B-415E-85B4-40F7089757E3}" sibTransId="{B598F6A8-2DF5-49F7-A6F8-76BF96622CE1}"/>
    <dgm:cxn modelId="{C7321010-B3E3-43F3-826B-739E44DEC078}" srcId="{EE2EDA7C-1D1F-4C16-B4E1-40665CE34BFB}" destId="{3928130C-8559-477D-93BC-5F3987CD8092}" srcOrd="0" destOrd="0" parTransId="{671F9852-8AB8-4F84-9FF0-408E520C83F3}" sibTransId="{32F8AC0E-B7AC-4024-BD8D-EAB25BAF2942}"/>
    <dgm:cxn modelId="{AC6D9011-77A7-4DA4-A575-F11993E0814B}" type="presOf" srcId="{65C3885C-6B35-4DDA-8E93-E0BC15B08E8F}" destId="{2914CF77-9A1B-45AB-AB62-19C06C92C868}" srcOrd="0" destOrd="0" presId="urn:microsoft.com/office/officeart/2005/8/layout/vList6"/>
    <dgm:cxn modelId="{F575C820-53BA-441B-9EB5-61370E816F3C}" type="presOf" srcId="{3928130C-8559-477D-93BC-5F3987CD8092}" destId="{94390170-CBA7-4366-9711-39C4E53E1766}" srcOrd="0" destOrd="0" presId="urn:microsoft.com/office/officeart/2005/8/layout/vList6"/>
    <dgm:cxn modelId="{4F352D2A-B242-444A-A9EB-BF32932FF5A5}" srcId="{65C3885C-6B35-4DDA-8E93-E0BC15B08E8F}" destId="{201F56BE-F3E2-415B-A11F-C73D567BD7D3}" srcOrd="0" destOrd="0" parTransId="{60BDB223-E05F-4D95-BD33-46AB48D1990D}" sibTransId="{202B6EE3-4F36-49A7-8466-682206E6CAA8}"/>
    <dgm:cxn modelId="{3C2C6182-9309-40FE-90EC-34208A9BC7D3}" type="presOf" srcId="{63229E71-A2D3-4129-948A-B92960CC9D94}" destId="{089E6245-141A-4402-98F7-7D9ACE026FE0}" srcOrd="0" destOrd="0" presId="urn:microsoft.com/office/officeart/2005/8/layout/vList6"/>
    <dgm:cxn modelId="{DA4FA49C-9AC9-44DB-8753-D0F234B2DDA9}" type="presOf" srcId="{4B0C32F5-0AF1-431D-ADE2-26417E4DBD74}" destId="{94390170-CBA7-4366-9711-39C4E53E1766}" srcOrd="0" destOrd="1" presId="urn:microsoft.com/office/officeart/2005/8/layout/vList6"/>
    <dgm:cxn modelId="{A146B09D-446F-454E-BFC2-91181F07B206}" type="presOf" srcId="{EE2EDA7C-1D1F-4C16-B4E1-40665CE34BFB}" destId="{3335562C-5F4A-4356-A0F6-FD3C8A3B7C08}" srcOrd="0" destOrd="0" presId="urn:microsoft.com/office/officeart/2005/8/layout/vList6"/>
    <dgm:cxn modelId="{EDD0F3A4-9992-42CC-A8FA-F62FA3079FCA}" srcId="{EE2EDA7C-1D1F-4C16-B4E1-40665CE34BFB}" destId="{4B0C32F5-0AF1-431D-ADE2-26417E4DBD74}" srcOrd="1" destOrd="0" parTransId="{05DC78C4-3CA3-43C6-AE93-C16B8F26D5B4}" sibTransId="{3071755B-0037-42D3-B92B-3FF171BE8A49}"/>
    <dgm:cxn modelId="{EAB470A8-BFB5-40C3-9EAB-FF05369BCE65}" type="presOf" srcId="{201F56BE-F3E2-415B-A11F-C73D567BD7D3}" destId="{4B029F8B-5794-4534-8522-E183C6F8F8E6}" srcOrd="0" destOrd="0" presId="urn:microsoft.com/office/officeart/2005/8/layout/vList6"/>
    <dgm:cxn modelId="{9DCAC1BF-F3BE-4764-BE21-E463ACC2AD4E}" type="presOf" srcId="{02791BAF-B93D-4F12-B3B3-0825685070BD}" destId="{4B029F8B-5794-4534-8522-E183C6F8F8E6}" srcOrd="0" destOrd="1" presId="urn:microsoft.com/office/officeart/2005/8/layout/vList6"/>
    <dgm:cxn modelId="{02CCAEEB-5AC8-4D95-B00A-9477E6E41EE2}" srcId="{63229E71-A2D3-4129-948A-B92960CC9D94}" destId="{65C3885C-6B35-4DDA-8E93-E0BC15B08E8F}" srcOrd="1" destOrd="0" parTransId="{5A524111-5418-4ED6-8150-33296F662BB3}" sibTransId="{B5404235-97AA-4758-B98C-454D38AF2363}"/>
    <dgm:cxn modelId="{ED3052FA-D9E6-4322-BEFA-ADB9249EA13B}" srcId="{63229E71-A2D3-4129-948A-B92960CC9D94}" destId="{EE2EDA7C-1D1F-4C16-B4E1-40665CE34BFB}" srcOrd="0" destOrd="0" parTransId="{DF9A53EE-4807-44FB-AF0A-174B1C88D1B2}" sibTransId="{528E4481-8E41-4B42-ABD1-1F5B013CF3B2}"/>
    <dgm:cxn modelId="{6B6480BC-105D-492B-AC8A-3B3616EBF6F1}" type="presParOf" srcId="{089E6245-141A-4402-98F7-7D9ACE026FE0}" destId="{A4979E36-D5A5-4DEA-BE29-1594EE00AF41}" srcOrd="0" destOrd="0" presId="urn:microsoft.com/office/officeart/2005/8/layout/vList6"/>
    <dgm:cxn modelId="{C8535A86-5C5F-4B12-93DB-2917C2DA051B}" type="presParOf" srcId="{A4979E36-D5A5-4DEA-BE29-1594EE00AF41}" destId="{3335562C-5F4A-4356-A0F6-FD3C8A3B7C08}" srcOrd="0" destOrd="0" presId="urn:microsoft.com/office/officeart/2005/8/layout/vList6"/>
    <dgm:cxn modelId="{62E19DC1-13EF-4877-9B50-BBD43CDE0B15}" type="presParOf" srcId="{A4979E36-D5A5-4DEA-BE29-1594EE00AF41}" destId="{94390170-CBA7-4366-9711-39C4E53E1766}" srcOrd="1" destOrd="0" presId="urn:microsoft.com/office/officeart/2005/8/layout/vList6"/>
    <dgm:cxn modelId="{AFE7F37E-D761-498A-8EFC-F3429736A400}" type="presParOf" srcId="{089E6245-141A-4402-98F7-7D9ACE026FE0}" destId="{87CDE952-A109-4BD5-858F-5AA815C8D21C}" srcOrd="1" destOrd="0" presId="urn:microsoft.com/office/officeart/2005/8/layout/vList6"/>
    <dgm:cxn modelId="{3375DF3D-49F1-4AFE-8572-FFE0CC1B7418}" type="presParOf" srcId="{089E6245-141A-4402-98F7-7D9ACE026FE0}" destId="{CDA10B06-2BB6-4C4D-9CA1-CA4823C072C4}" srcOrd="2" destOrd="0" presId="urn:microsoft.com/office/officeart/2005/8/layout/vList6"/>
    <dgm:cxn modelId="{C7217D53-D125-4E8F-A387-2409568FA568}" type="presParOf" srcId="{CDA10B06-2BB6-4C4D-9CA1-CA4823C072C4}" destId="{2914CF77-9A1B-45AB-AB62-19C06C92C868}" srcOrd="0" destOrd="0" presId="urn:microsoft.com/office/officeart/2005/8/layout/vList6"/>
    <dgm:cxn modelId="{33F1A023-1F46-43DA-BEDF-9CF8050C9746}" type="presParOf" srcId="{CDA10B06-2BB6-4C4D-9CA1-CA4823C072C4}" destId="{4B029F8B-5794-4534-8522-E183C6F8F8E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8F0185-40A5-4A4D-BFCA-14991DFE7650}" type="doc">
      <dgm:prSet loTypeId="urn:microsoft.com/office/officeart/2011/layout/HexagonRadial" loCatId="cycle" qsTypeId="urn:microsoft.com/office/officeart/2005/8/quickstyle/simple4" qsCatId="simple" csTypeId="urn:microsoft.com/office/officeart/2005/8/colors/colorful3" csCatId="colorful" phldr="1"/>
      <dgm:spPr/>
      <dgm:t>
        <a:bodyPr/>
        <a:lstStyle/>
        <a:p>
          <a:endParaRPr lang="ru-RU"/>
        </a:p>
      </dgm:t>
    </dgm:pt>
    <dgm:pt modelId="{DCF5CDDB-424C-4366-8253-19C2A1245F19}">
      <dgm:prSet phldrT="[Текст]" custT="1"/>
      <dgm:spPr/>
      <dgm:t>
        <a:bodyPr/>
        <a:lstStyle/>
        <a:p>
          <a:r>
            <a:rPr lang="ru-RU" sz="3600" b="1" dirty="0">
              <a:solidFill>
                <a:srgbClr val="FFFF00"/>
              </a:solidFill>
            </a:rPr>
            <a:t>Бизнес-модель</a:t>
          </a:r>
          <a:endParaRPr lang="en-US" sz="3600" b="1" dirty="0">
            <a:solidFill>
              <a:srgbClr val="FFFF00"/>
            </a:solidFill>
          </a:endParaRPr>
        </a:p>
      </dgm:t>
    </dgm:pt>
    <dgm:pt modelId="{9E1CBD23-E2C6-4711-B247-EB2C0F4C23D0}" type="parTrans" cxnId="{B69F9AF3-4C2B-44B9-B6C9-EA1BC55DAB4B}">
      <dgm:prSet/>
      <dgm:spPr/>
      <dgm:t>
        <a:bodyPr/>
        <a:lstStyle/>
        <a:p>
          <a:endParaRPr lang="ru-RU" sz="3600" b="1"/>
        </a:p>
      </dgm:t>
    </dgm:pt>
    <dgm:pt modelId="{7B384412-1B2E-469D-A0B2-FCEB3BC465AC}" type="sibTrans" cxnId="{B69F9AF3-4C2B-44B9-B6C9-EA1BC55DAB4B}">
      <dgm:prSet/>
      <dgm:spPr/>
      <dgm:t>
        <a:bodyPr/>
        <a:lstStyle/>
        <a:p>
          <a:endParaRPr lang="ru-RU" sz="3600" b="1"/>
        </a:p>
      </dgm:t>
    </dgm:pt>
    <dgm:pt modelId="{6C3FD913-EC56-495A-BC7F-ABB21C16D0B4}">
      <dgm:prSet phldrT="[Текст]" custT="1"/>
      <dgm:spPr/>
      <dgm:t>
        <a:bodyPr/>
        <a:lstStyle/>
        <a:p>
          <a:r>
            <a:rPr lang="ru-RU" sz="3600" b="1" dirty="0"/>
            <a:t>Стратегии</a:t>
          </a:r>
        </a:p>
      </dgm:t>
    </dgm:pt>
    <dgm:pt modelId="{4C0F6291-D64B-40E2-80C2-C0C02E316638}" type="parTrans" cxnId="{3DA4C5B3-B604-4745-9318-A22F0CBC0891}">
      <dgm:prSet/>
      <dgm:spPr/>
      <dgm:t>
        <a:bodyPr/>
        <a:lstStyle/>
        <a:p>
          <a:endParaRPr lang="ru-RU" sz="3600" b="1"/>
        </a:p>
      </dgm:t>
    </dgm:pt>
    <dgm:pt modelId="{2592F025-D0EE-4EB0-ABD2-95ABB790FBE3}" type="sibTrans" cxnId="{3DA4C5B3-B604-4745-9318-A22F0CBC0891}">
      <dgm:prSet/>
      <dgm:spPr/>
      <dgm:t>
        <a:bodyPr/>
        <a:lstStyle/>
        <a:p>
          <a:endParaRPr lang="ru-RU" sz="3600" b="1"/>
        </a:p>
      </dgm:t>
    </dgm:pt>
    <dgm:pt modelId="{FCD79010-7897-4AD9-A278-827285F7754E}">
      <dgm:prSet phldrT="[Текст]" custT="1"/>
      <dgm:spPr/>
      <dgm:t>
        <a:bodyPr/>
        <a:lstStyle/>
        <a:p>
          <a:r>
            <a:rPr lang="ru-RU" sz="3600" b="1" dirty="0"/>
            <a:t>Продукты</a:t>
          </a:r>
        </a:p>
      </dgm:t>
    </dgm:pt>
    <dgm:pt modelId="{EEEA37D2-D84D-4484-9361-218A8D79B2F6}" type="parTrans" cxnId="{B36D38E3-7BD8-4FD9-9405-B8CE4A6FA6C6}">
      <dgm:prSet/>
      <dgm:spPr/>
      <dgm:t>
        <a:bodyPr/>
        <a:lstStyle/>
        <a:p>
          <a:endParaRPr lang="ru-RU" sz="3600" b="1"/>
        </a:p>
      </dgm:t>
    </dgm:pt>
    <dgm:pt modelId="{77AD20A9-37EB-406B-A96F-DE80B7BDA986}" type="sibTrans" cxnId="{B36D38E3-7BD8-4FD9-9405-B8CE4A6FA6C6}">
      <dgm:prSet/>
      <dgm:spPr/>
      <dgm:t>
        <a:bodyPr/>
        <a:lstStyle/>
        <a:p>
          <a:endParaRPr lang="ru-RU" sz="3600" b="1"/>
        </a:p>
      </dgm:t>
    </dgm:pt>
    <dgm:pt modelId="{D44B0E9C-3A3B-41C1-A3AC-09BE39625D45}">
      <dgm:prSet phldrT="[Текст]" custT="1"/>
      <dgm:spPr>
        <a:effectLst/>
      </dgm:spPr>
      <dgm:t>
        <a:bodyPr/>
        <a:lstStyle/>
        <a:p>
          <a:r>
            <a:rPr lang="ru-RU" sz="3600" b="1" dirty="0"/>
            <a:t>Маркетинг</a:t>
          </a:r>
        </a:p>
      </dgm:t>
    </dgm:pt>
    <dgm:pt modelId="{5828703B-D7F3-451D-97A4-C1ECDA924062}" type="parTrans" cxnId="{C88AD0D1-28F7-4977-BC0A-322D360F8713}">
      <dgm:prSet/>
      <dgm:spPr/>
      <dgm:t>
        <a:bodyPr/>
        <a:lstStyle/>
        <a:p>
          <a:endParaRPr lang="ru-RU" sz="3600" b="1"/>
        </a:p>
      </dgm:t>
    </dgm:pt>
    <dgm:pt modelId="{27D5A195-F6D3-42F3-83DE-7AD567F3A9CF}" type="sibTrans" cxnId="{C88AD0D1-28F7-4977-BC0A-322D360F8713}">
      <dgm:prSet/>
      <dgm:spPr/>
      <dgm:t>
        <a:bodyPr/>
        <a:lstStyle/>
        <a:p>
          <a:endParaRPr lang="ru-RU" sz="3600" b="1"/>
        </a:p>
      </dgm:t>
    </dgm:pt>
    <dgm:pt modelId="{0B36C8E9-9BFF-476A-9AE6-7116962F41CD}">
      <dgm:prSet phldrT="[Текст]" custT="1"/>
      <dgm:spPr/>
      <dgm:t>
        <a:bodyPr/>
        <a:lstStyle/>
        <a:p>
          <a:r>
            <a:rPr lang="ru-RU" sz="3600" b="1" dirty="0"/>
            <a:t>Процессы</a:t>
          </a:r>
        </a:p>
      </dgm:t>
    </dgm:pt>
    <dgm:pt modelId="{1BD5222E-275A-4704-BD06-23FFC3B0E371}" type="parTrans" cxnId="{E576059C-7C6B-47EA-921D-1A5B8CCE5D8E}">
      <dgm:prSet/>
      <dgm:spPr/>
      <dgm:t>
        <a:bodyPr/>
        <a:lstStyle/>
        <a:p>
          <a:endParaRPr lang="ru-RU" sz="3600" b="1"/>
        </a:p>
      </dgm:t>
    </dgm:pt>
    <dgm:pt modelId="{71C30E46-F402-41EA-A395-B2818EEA8ADD}" type="sibTrans" cxnId="{E576059C-7C6B-47EA-921D-1A5B8CCE5D8E}">
      <dgm:prSet/>
      <dgm:spPr/>
      <dgm:t>
        <a:bodyPr/>
        <a:lstStyle/>
        <a:p>
          <a:endParaRPr lang="ru-RU" sz="3600" b="1"/>
        </a:p>
      </dgm:t>
    </dgm:pt>
    <dgm:pt modelId="{7EE0969B-E2E8-41A0-A010-5B4321C8BDB6}">
      <dgm:prSet phldrT="[Текст]" custT="1"/>
      <dgm:spPr/>
      <dgm:t>
        <a:bodyPr/>
        <a:lstStyle/>
        <a:p>
          <a:r>
            <a:rPr lang="ru-RU" sz="3600" b="1" dirty="0"/>
            <a:t>Технологии</a:t>
          </a:r>
        </a:p>
      </dgm:t>
    </dgm:pt>
    <dgm:pt modelId="{6AE38960-D7F9-4357-99A3-3A83A287DFDA}" type="parTrans" cxnId="{A83A2EB5-C795-4D4D-93E1-F9D72F88A691}">
      <dgm:prSet/>
      <dgm:spPr/>
      <dgm:t>
        <a:bodyPr/>
        <a:lstStyle/>
        <a:p>
          <a:endParaRPr lang="ru-RU" sz="3600" b="1"/>
        </a:p>
      </dgm:t>
    </dgm:pt>
    <dgm:pt modelId="{D288E67B-93B2-4751-9E83-48867032D34F}" type="sibTrans" cxnId="{A83A2EB5-C795-4D4D-93E1-F9D72F88A691}">
      <dgm:prSet/>
      <dgm:spPr/>
      <dgm:t>
        <a:bodyPr/>
        <a:lstStyle/>
        <a:p>
          <a:endParaRPr lang="ru-RU" sz="3600" b="1"/>
        </a:p>
      </dgm:t>
    </dgm:pt>
    <dgm:pt modelId="{15EE0E9C-9A11-4B89-8079-D27C5E699241}">
      <dgm:prSet phldrT="[Текст]" custT="1"/>
      <dgm:spPr>
        <a:effectLst/>
      </dgm:spPr>
      <dgm:t>
        <a:bodyPr lIns="0" rIns="0"/>
        <a:lstStyle/>
        <a:p>
          <a:r>
            <a:rPr lang="ru-RU" sz="3600" b="1" dirty="0"/>
            <a:t>Организация</a:t>
          </a:r>
        </a:p>
      </dgm:t>
    </dgm:pt>
    <dgm:pt modelId="{324BAB82-675F-4B1F-9D32-68980C624C9D}" type="parTrans" cxnId="{F739343C-D8A7-4CDB-9D9C-8B35C8AC9D1D}">
      <dgm:prSet/>
      <dgm:spPr/>
      <dgm:t>
        <a:bodyPr/>
        <a:lstStyle/>
        <a:p>
          <a:endParaRPr lang="ru-RU" sz="3600" b="1"/>
        </a:p>
      </dgm:t>
    </dgm:pt>
    <dgm:pt modelId="{F6DA7A11-1934-427A-BF07-7B06005DDFC7}" type="sibTrans" cxnId="{F739343C-D8A7-4CDB-9D9C-8B35C8AC9D1D}">
      <dgm:prSet/>
      <dgm:spPr/>
      <dgm:t>
        <a:bodyPr/>
        <a:lstStyle/>
        <a:p>
          <a:endParaRPr lang="ru-RU" sz="3600" b="1"/>
        </a:p>
      </dgm:t>
    </dgm:pt>
    <dgm:pt modelId="{A13556AD-808A-4564-8C43-572AC7F4BB08}" type="pres">
      <dgm:prSet presAssocID="{328F0185-40A5-4A4D-BFCA-14991DFE7650}" presName="Name0" presStyleCnt="0">
        <dgm:presLayoutVars>
          <dgm:chMax val="1"/>
          <dgm:chPref val="1"/>
          <dgm:dir/>
          <dgm:animOne val="branch"/>
          <dgm:animLvl val="lvl"/>
        </dgm:presLayoutVars>
      </dgm:prSet>
      <dgm:spPr/>
    </dgm:pt>
    <dgm:pt modelId="{2A73C7BB-C9B3-4D52-BA8D-F5A1F788E2EA}" type="pres">
      <dgm:prSet presAssocID="{DCF5CDDB-424C-4366-8253-19C2A1245F19}" presName="Parent" presStyleLbl="node0" presStyleIdx="0" presStyleCnt="1" custScaleX="160195" custScaleY="95083">
        <dgm:presLayoutVars>
          <dgm:chMax val="6"/>
          <dgm:chPref val="6"/>
        </dgm:presLayoutVars>
      </dgm:prSet>
      <dgm:spPr/>
    </dgm:pt>
    <dgm:pt modelId="{DB7EDC0E-83D5-47D0-9757-2122AE2F7829}" type="pres">
      <dgm:prSet presAssocID="{6C3FD913-EC56-495A-BC7F-ABB21C16D0B4}" presName="Accent1" presStyleCnt="0"/>
      <dgm:spPr/>
    </dgm:pt>
    <dgm:pt modelId="{8E6F6D16-2974-4409-9CB5-5D018072217F}" type="pres">
      <dgm:prSet presAssocID="{6C3FD913-EC56-495A-BC7F-ABB21C16D0B4}" presName="Accent" presStyleLbl="bgShp" presStyleIdx="0" presStyleCnt="6"/>
      <dgm:spPr/>
    </dgm:pt>
    <dgm:pt modelId="{04061D79-6203-45AB-BC6D-B7C112908507}" type="pres">
      <dgm:prSet presAssocID="{6C3FD913-EC56-495A-BC7F-ABB21C16D0B4}" presName="Child1" presStyleLbl="node1" presStyleIdx="0" presStyleCnt="6" custScaleX="186331" custScaleY="65617" custLinFactNeighborY="7420">
        <dgm:presLayoutVars>
          <dgm:chMax val="0"/>
          <dgm:chPref val="0"/>
          <dgm:bulletEnabled val="1"/>
        </dgm:presLayoutVars>
      </dgm:prSet>
      <dgm:spPr/>
    </dgm:pt>
    <dgm:pt modelId="{6908A052-625C-4C40-8D4D-59B771DD14F1}" type="pres">
      <dgm:prSet presAssocID="{FCD79010-7897-4AD9-A278-827285F7754E}" presName="Accent2" presStyleCnt="0"/>
      <dgm:spPr/>
    </dgm:pt>
    <dgm:pt modelId="{C8E44847-D7B4-473A-A65F-2CD50DA605AD}" type="pres">
      <dgm:prSet presAssocID="{FCD79010-7897-4AD9-A278-827285F7754E}" presName="Accent" presStyleLbl="bgShp" presStyleIdx="1" presStyleCnt="6" custScaleX="86695" custScaleY="64134" custLinFactNeighborX="-89233" custLinFactNeighborY="-60142"/>
      <dgm:spPr/>
    </dgm:pt>
    <dgm:pt modelId="{AF0C5EFB-3F17-4101-91BD-7A9E789CC896}" type="pres">
      <dgm:prSet presAssocID="{FCD79010-7897-4AD9-A278-827285F7754E}" presName="Child2" presStyleLbl="node1" presStyleIdx="1" presStyleCnt="6" custScaleX="186331" custScaleY="65617" custLinFactNeighborX="49300">
        <dgm:presLayoutVars>
          <dgm:chMax val="0"/>
          <dgm:chPref val="0"/>
          <dgm:bulletEnabled val="1"/>
        </dgm:presLayoutVars>
      </dgm:prSet>
      <dgm:spPr/>
    </dgm:pt>
    <dgm:pt modelId="{E8E073DF-9E0E-48A2-AE10-618F0AAAB9E8}" type="pres">
      <dgm:prSet presAssocID="{D44B0E9C-3A3B-41C1-A3AC-09BE39625D45}" presName="Accent3" presStyleCnt="0"/>
      <dgm:spPr/>
    </dgm:pt>
    <dgm:pt modelId="{E5B7827D-C170-4863-8F40-90B8B2BBA835}" type="pres">
      <dgm:prSet presAssocID="{D44B0E9C-3A3B-41C1-A3AC-09BE39625D45}" presName="Accent" presStyleLbl="bgShp" presStyleIdx="2" presStyleCnt="6" custScaleX="107989" custLinFactX="31423" custLinFactNeighborX="100000" custLinFactNeighborY="-94523"/>
      <dgm:spPr/>
    </dgm:pt>
    <dgm:pt modelId="{AE64D722-C930-4BEA-BDEC-69F518AE485A}" type="pres">
      <dgm:prSet presAssocID="{D44B0E9C-3A3B-41C1-A3AC-09BE39625D45}" presName="Child3" presStyleLbl="node1" presStyleIdx="2" presStyleCnt="6" custScaleX="186331" custScaleY="65617" custLinFactNeighborX="49300">
        <dgm:presLayoutVars>
          <dgm:chMax val="0"/>
          <dgm:chPref val="0"/>
          <dgm:bulletEnabled val="1"/>
        </dgm:presLayoutVars>
      </dgm:prSet>
      <dgm:spPr/>
    </dgm:pt>
    <dgm:pt modelId="{0FD87EED-45BE-48A3-85FC-C502B8686FDD}" type="pres">
      <dgm:prSet presAssocID="{0B36C8E9-9BFF-476A-9AE6-7116962F41CD}" presName="Accent4" presStyleCnt="0"/>
      <dgm:spPr/>
    </dgm:pt>
    <dgm:pt modelId="{8014EC2D-F9E5-40DD-8741-A054BBEFEF27}" type="pres">
      <dgm:prSet presAssocID="{0B36C8E9-9BFF-476A-9AE6-7116962F41CD}" presName="Accent" presStyleLbl="bgShp" presStyleIdx="3" presStyleCnt="6" custLinFactX="-11831" custLinFactNeighborX="-100000" custLinFactNeighborY="62845"/>
      <dgm:spPr/>
    </dgm:pt>
    <dgm:pt modelId="{B8F5BAD0-4FC3-4C60-89EB-71F50DA92966}" type="pres">
      <dgm:prSet presAssocID="{0B36C8E9-9BFF-476A-9AE6-7116962F41CD}" presName="Child4" presStyleLbl="node1" presStyleIdx="3" presStyleCnt="6" custScaleX="186331" custScaleY="65617" custLinFactNeighborY="-9498">
        <dgm:presLayoutVars>
          <dgm:chMax val="0"/>
          <dgm:chPref val="0"/>
          <dgm:bulletEnabled val="1"/>
        </dgm:presLayoutVars>
      </dgm:prSet>
      <dgm:spPr/>
    </dgm:pt>
    <dgm:pt modelId="{1F4E13B0-1920-4982-BB76-8E6FFF48E183}" type="pres">
      <dgm:prSet presAssocID="{7EE0969B-E2E8-41A0-A010-5B4321C8BDB6}" presName="Accent5" presStyleCnt="0"/>
      <dgm:spPr/>
    </dgm:pt>
    <dgm:pt modelId="{2D59324C-3705-4336-8665-53AA06BC7198}" type="pres">
      <dgm:prSet presAssocID="{7EE0969B-E2E8-41A0-A010-5B4321C8BDB6}" presName="Accent" presStyleLbl="bgShp" presStyleIdx="4" presStyleCnt="6" custScaleX="179376" custLinFactX="20043" custLinFactNeighborX="100000" custLinFactNeighborY="45372"/>
      <dgm:spPr/>
    </dgm:pt>
    <dgm:pt modelId="{CB8B7457-78C9-4341-A68C-20E7969679A3}" type="pres">
      <dgm:prSet presAssocID="{7EE0969B-E2E8-41A0-A010-5B4321C8BDB6}" presName="Child5" presStyleLbl="node1" presStyleIdx="4" presStyleCnt="6" custScaleX="186331" custScaleY="65617" custLinFactNeighborX="-51718">
        <dgm:presLayoutVars>
          <dgm:chMax val="0"/>
          <dgm:chPref val="0"/>
          <dgm:bulletEnabled val="1"/>
        </dgm:presLayoutVars>
      </dgm:prSet>
      <dgm:spPr/>
    </dgm:pt>
    <dgm:pt modelId="{9E958F6A-08C2-46BF-9302-711AD28C6A50}" type="pres">
      <dgm:prSet presAssocID="{15EE0E9C-9A11-4B89-8079-D27C5E699241}" presName="Accent6" presStyleCnt="0"/>
      <dgm:spPr/>
    </dgm:pt>
    <dgm:pt modelId="{923E1993-FDD2-4999-84B2-CC52A85C6293}" type="pres">
      <dgm:prSet presAssocID="{15EE0E9C-9A11-4B89-8079-D27C5E699241}" presName="Accent" presStyleLbl="bgShp" presStyleIdx="5" presStyleCnt="6" custScaleX="125835" custLinFactX="-36119" custLinFactNeighborX="-100000" custLinFactNeighborY="70105"/>
      <dgm:spPr/>
    </dgm:pt>
    <dgm:pt modelId="{B53C1344-D285-465A-B8F4-C53364DAE44F}" type="pres">
      <dgm:prSet presAssocID="{15EE0E9C-9A11-4B89-8079-D27C5E699241}" presName="Child6" presStyleLbl="node1" presStyleIdx="5" presStyleCnt="6" custScaleX="186331" custScaleY="65617" custLinFactNeighborX="-51718">
        <dgm:presLayoutVars>
          <dgm:chMax val="0"/>
          <dgm:chPref val="0"/>
          <dgm:bulletEnabled val="1"/>
        </dgm:presLayoutVars>
      </dgm:prSet>
      <dgm:spPr/>
    </dgm:pt>
  </dgm:ptLst>
  <dgm:cxnLst>
    <dgm:cxn modelId="{44687A0F-DEC2-4312-A23A-176FE354C616}" type="presOf" srcId="{7EE0969B-E2E8-41A0-A010-5B4321C8BDB6}" destId="{CB8B7457-78C9-4341-A68C-20E7969679A3}" srcOrd="0" destOrd="0" presId="urn:microsoft.com/office/officeart/2011/layout/HexagonRadial"/>
    <dgm:cxn modelId="{272FA227-871F-45D0-A963-BCE143E5AFC3}" type="presOf" srcId="{0B36C8E9-9BFF-476A-9AE6-7116962F41CD}" destId="{B8F5BAD0-4FC3-4C60-89EB-71F50DA92966}" srcOrd="0" destOrd="0" presId="urn:microsoft.com/office/officeart/2011/layout/HexagonRadial"/>
    <dgm:cxn modelId="{F739343C-D8A7-4CDB-9D9C-8B35C8AC9D1D}" srcId="{DCF5CDDB-424C-4366-8253-19C2A1245F19}" destId="{15EE0E9C-9A11-4B89-8079-D27C5E699241}" srcOrd="5" destOrd="0" parTransId="{324BAB82-675F-4B1F-9D32-68980C624C9D}" sibTransId="{F6DA7A11-1934-427A-BF07-7B06005DDFC7}"/>
    <dgm:cxn modelId="{0BE14A5E-AB20-4ACA-872E-5B0C0C97DCC2}" type="presOf" srcId="{15EE0E9C-9A11-4B89-8079-D27C5E699241}" destId="{B53C1344-D285-465A-B8F4-C53364DAE44F}" srcOrd="0" destOrd="0" presId="urn:microsoft.com/office/officeart/2011/layout/HexagonRadial"/>
    <dgm:cxn modelId="{E018914B-B61D-4F82-B7CC-CC981573207E}" type="presOf" srcId="{D44B0E9C-3A3B-41C1-A3AC-09BE39625D45}" destId="{AE64D722-C930-4BEA-BDEC-69F518AE485A}" srcOrd="0" destOrd="0" presId="urn:microsoft.com/office/officeart/2011/layout/HexagonRadial"/>
    <dgm:cxn modelId="{FB906A59-37F4-4485-98EE-E9B91BB717CF}" type="presOf" srcId="{6C3FD913-EC56-495A-BC7F-ABB21C16D0B4}" destId="{04061D79-6203-45AB-BC6D-B7C112908507}" srcOrd="0" destOrd="0" presId="urn:microsoft.com/office/officeart/2011/layout/HexagonRadial"/>
    <dgm:cxn modelId="{8261D296-2E25-48FF-A57D-8B30497998BB}" type="presOf" srcId="{328F0185-40A5-4A4D-BFCA-14991DFE7650}" destId="{A13556AD-808A-4564-8C43-572AC7F4BB08}" srcOrd="0" destOrd="0" presId="urn:microsoft.com/office/officeart/2011/layout/HexagonRadial"/>
    <dgm:cxn modelId="{E576059C-7C6B-47EA-921D-1A5B8CCE5D8E}" srcId="{DCF5CDDB-424C-4366-8253-19C2A1245F19}" destId="{0B36C8E9-9BFF-476A-9AE6-7116962F41CD}" srcOrd="3" destOrd="0" parTransId="{1BD5222E-275A-4704-BD06-23FFC3B0E371}" sibTransId="{71C30E46-F402-41EA-A395-B2818EEA8ADD}"/>
    <dgm:cxn modelId="{3DA4C5B3-B604-4745-9318-A22F0CBC0891}" srcId="{DCF5CDDB-424C-4366-8253-19C2A1245F19}" destId="{6C3FD913-EC56-495A-BC7F-ABB21C16D0B4}" srcOrd="0" destOrd="0" parTransId="{4C0F6291-D64B-40E2-80C2-C0C02E316638}" sibTransId="{2592F025-D0EE-4EB0-ABD2-95ABB790FBE3}"/>
    <dgm:cxn modelId="{A83A2EB5-C795-4D4D-93E1-F9D72F88A691}" srcId="{DCF5CDDB-424C-4366-8253-19C2A1245F19}" destId="{7EE0969B-E2E8-41A0-A010-5B4321C8BDB6}" srcOrd="4" destOrd="0" parTransId="{6AE38960-D7F9-4357-99A3-3A83A287DFDA}" sibTransId="{D288E67B-93B2-4751-9E83-48867032D34F}"/>
    <dgm:cxn modelId="{09933DC7-1177-46F6-924A-C238CDE171FD}" type="presOf" srcId="{FCD79010-7897-4AD9-A278-827285F7754E}" destId="{AF0C5EFB-3F17-4101-91BD-7A9E789CC896}" srcOrd="0" destOrd="0" presId="urn:microsoft.com/office/officeart/2011/layout/HexagonRadial"/>
    <dgm:cxn modelId="{C88AD0D1-28F7-4977-BC0A-322D360F8713}" srcId="{DCF5CDDB-424C-4366-8253-19C2A1245F19}" destId="{D44B0E9C-3A3B-41C1-A3AC-09BE39625D45}" srcOrd="2" destOrd="0" parTransId="{5828703B-D7F3-451D-97A4-C1ECDA924062}" sibTransId="{27D5A195-F6D3-42F3-83DE-7AD567F3A9CF}"/>
    <dgm:cxn modelId="{B36D38E3-7BD8-4FD9-9405-B8CE4A6FA6C6}" srcId="{DCF5CDDB-424C-4366-8253-19C2A1245F19}" destId="{FCD79010-7897-4AD9-A278-827285F7754E}" srcOrd="1" destOrd="0" parTransId="{EEEA37D2-D84D-4484-9361-218A8D79B2F6}" sibTransId="{77AD20A9-37EB-406B-A96F-DE80B7BDA986}"/>
    <dgm:cxn modelId="{B69F9AF3-4C2B-44B9-B6C9-EA1BC55DAB4B}" srcId="{328F0185-40A5-4A4D-BFCA-14991DFE7650}" destId="{DCF5CDDB-424C-4366-8253-19C2A1245F19}" srcOrd="0" destOrd="0" parTransId="{9E1CBD23-E2C6-4711-B247-EB2C0F4C23D0}" sibTransId="{7B384412-1B2E-469D-A0B2-FCEB3BC465AC}"/>
    <dgm:cxn modelId="{04B678FA-49F0-466F-9878-40B6C87B9441}" type="presOf" srcId="{DCF5CDDB-424C-4366-8253-19C2A1245F19}" destId="{2A73C7BB-C9B3-4D52-BA8D-F5A1F788E2EA}" srcOrd="0" destOrd="0" presId="urn:microsoft.com/office/officeart/2011/layout/HexagonRadial"/>
    <dgm:cxn modelId="{7CD2CDB1-07D6-41A6-AD5D-368C18A15C74}" type="presParOf" srcId="{A13556AD-808A-4564-8C43-572AC7F4BB08}" destId="{2A73C7BB-C9B3-4D52-BA8D-F5A1F788E2EA}" srcOrd="0" destOrd="0" presId="urn:microsoft.com/office/officeart/2011/layout/HexagonRadial"/>
    <dgm:cxn modelId="{F3EEA335-0BED-4D2B-B2A3-DA2C9B55C14D}" type="presParOf" srcId="{A13556AD-808A-4564-8C43-572AC7F4BB08}" destId="{DB7EDC0E-83D5-47D0-9757-2122AE2F7829}" srcOrd="1" destOrd="0" presId="urn:microsoft.com/office/officeart/2011/layout/HexagonRadial"/>
    <dgm:cxn modelId="{5260BB2D-13FC-401D-9A2F-3EAA2046D780}" type="presParOf" srcId="{DB7EDC0E-83D5-47D0-9757-2122AE2F7829}" destId="{8E6F6D16-2974-4409-9CB5-5D018072217F}" srcOrd="0" destOrd="0" presId="urn:microsoft.com/office/officeart/2011/layout/HexagonRadial"/>
    <dgm:cxn modelId="{6444281A-4A31-49F6-B525-83BD619C66F8}" type="presParOf" srcId="{A13556AD-808A-4564-8C43-572AC7F4BB08}" destId="{04061D79-6203-45AB-BC6D-B7C112908507}" srcOrd="2" destOrd="0" presId="urn:microsoft.com/office/officeart/2011/layout/HexagonRadial"/>
    <dgm:cxn modelId="{E946D741-30CC-4ADB-87BB-6EF2E4E915CD}" type="presParOf" srcId="{A13556AD-808A-4564-8C43-572AC7F4BB08}" destId="{6908A052-625C-4C40-8D4D-59B771DD14F1}" srcOrd="3" destOrd="0" presId="urn:microsoft.com/office/officeart/2011/layout/HexagonRadial"/>
    <dgm:cxn modelId="{B413DFAB-427F-4937-98B9-F942994045FD}" type="presParOf" srcId="{6908A052-625C-4C40-8D4D-59B771DD14F1}" destId="{C8E44847-D7B4-473A-A65F-2CD50DA605AD}" srcOrd="0" destOrd="0" presId="urn:microsoft.com/office/officeart/2011/layout/HexagonRadial"/>
    <dgm:cxn modelId="{7319BCB6-A1A2-4FC0-B7FC-00D69E020755}" type="presParOf" srcId="{A13556AD-808A-4564-8C43-572AC7F4BB08}" destId="{AF0C5EFB-3F17-4101-91BD-7A9E789CC896}" srcOrd="4" destOrd="0" presId="urn:microsoft.com/office/officeart/2011/layout/HexagonRadial"/>
    <dgm:cxn modelId="{9EE222C8-E272-4D9A-AC6C-6FF65E6FD9A6}" type="presParOf" srcId="{A13556AD-808A-4564-8C43-572AC7F4BB08}" destId="{E8E073DF-9E0E-48A2-AE10-618F0AAAB9E8}" srcOrd="5" destOrd="0" presId="urn:microsoft.com/office/officeart/2011/layout/HexagonRadial"/>
    <dgm:cxn modelId="{1FC25C56-45D0-4165-9B31-28CD63B778A2}" type="presParOf" srcId="{E8E073DF-9E0E-48A2-AE10-618F0AAAB9E8}" destId="{E5B7827D-C170-4863-8F40-90B8B2BBA835}" srcOrd="0" destOrd="0" presId="urn:microsoft.com/office/officeart/2011/layout/HexagonRadial"/>
    <dgm:cxn modelId="{9F7F4ABA-C564-4651-91B3-3F0D3D3FE03E}" type="presParOf" srcId="{A13556AD-808A-4564-8C43-572AC7F4BB08}" destId="{AE64D722-C930-4BEA-BDEC-69F518AE485A}" srcOrd="6" destOrd="0" presId="urn:microsoft.com/office/officeart/2011/layout/HexagonRadial"/>
    <dgm:cxn modelId="{49EE47FD-3F42-48DE-B78F-06AC7E8B4076}" type="presParOf" srcId="{A13556AD-808A-4564-8C43-572AC7F4BB08}" destId="{0FD87EED-45BE-48A3-85FC-C502B8686FDD}" srcOrd="7" destOrd="0" presId="urn:microsoft.com/office/officeart/2011/layout/HexagonRadial"/>
    <dgm:cxn modelId="{B3E703BF-2BC9-4EC0-BE48-23D92D9C57E9}" type="presParOf" srcId="{0FD87EED-45BE-48A3-85FC-C502B8686FDD}" destId="{8014EC2D-F9E5-40DD-8741-A054BBEFEF27}" srcOrd="0" destOrd="0" presId="urn:microsoft.com/office/officeart/2011/layout/HexagonRadial"/>
    <dgm:cxn modelId="{C60FD4AA-592A-4750-B68D-59DC9125AC79}" type="presParOf" srcId="{A13556AD-808A-4564-8C43-572AC7F4BB08}" destId="{B8F5BAD0-4FC3-4C60-89EB-71F50DA92966}" srcOrd="8" destOrd="0" presId="urn:microsoft.com/office/officeart/2011/layout/HexagonRadial"/>
    <dgm:cxn modelId="{5AD2E576-6A84-43E5-8A5F-987015815D73}" type="presParOf" srcId="{A13556AD-808A-4564-8C43-572AC7F4BB08}" destId="{1F4E13B0-1920-4982-BB76-8E6FFF48E183}" srcOrd="9" destOrd="0" presId="urn:microsoft.com/office/officeart/2011/layout/HexagonRadial"/>
    <dgm:cxn modelId="{9E5E69B7-1298-4191-A847-122D03558361}" type="presParOf" srcId="{1F4E13B0-1920-4982-BB76-8E6FFF48E183}" destId="{2D59324C-3705-4336-8665-53AA06BC7198}" srcOrd="0" destOrd="0" presId="urn:microsoft.com/office/officeart/2011/layout/HexagonRadial"/>
    <dgm:cxn modelId="{177CD625-9E38-4018-AA8C-C4A0697B3F29}" type="presParOf" srcId="{A13556AD-808A-4564-8C43-572AC7F4BB08}" destId="{CB8B7457-78C9-4341-A68C-20E7969679A3}" srcOrd="10" destOrd="0" presId="urn:microsoft.com/office/officeart/2011/layout/HexagonRadial"/>
    <dgm:cxn modelId="{E4B3CD58-725C-4BEC-98DC-75FC64BBF5C5}" type="presParOf" srcId="{A13556AD-808A-4564-8C43-572AC7F4BB08}" destId="{9E958F6A-08C2-46BF-9302-711AD28C6A50}" srcOrd="11" destOrd="0" presId="urn:microsoft.com/office/officeart/2011/layout/HexagonRadial"/>
    <dgm:cxn modelId="{3389F17D-37CD-4511-BD59-499C8FBFDB1B}" type="presParOf" srcId="{9E958F6A-08C2-46BF-9302-711AD28C6A50}" destId="{923E1993-FDD2-4999-84B2-CC52A85C6293}" srcOrd="0" destOrd="0" presId="urn:microsoft.com/office/officeart/2011/layout/HexagonRadial"/>
    <dgm:cxn modelId="{811BE379-2A22-4D5A-9737-935A407F43A6}" type="presParOf" srcId="{A13556AD-808A-4564-8C43-572AC7F4BB08}" destId="{B53C1344-D285-465A-B8F4-C53364DAE44F}" srcOrd="12" destOrd="0" presId="urn:microsoft.com/office/officeart/2011/layout/HexagonRadial"/>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229E71-A2D3-4129-948A-B92960CC9D94}"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ru-RU"/>
        </a:p>
      </dgm:t>
    </dgm:pt>
    <dgm:pt modelId="{EE2EDA7C-1D1F-4C16-B4E1-40665CE34BFB}">
      <dgm:prSet phldrT="[Текст]"/>
      <dgm:spPr/>
      <dgm:t>
        <a:bodyPr>
          <a:scene3d>
            <a:camera prst="isometricOffAxis1Right"/>
            <a:lightRig rig="threePt" dir="t"/>
          </a:scene3d>
        </a:bodyPr>
        <a:lstStyle/>
        <a:p>
          <a:r>
            <a:rPr lang="ru-RU" b="1" dirty="0"/>
            <a:t>Игры</a:t>
          </a:r>
        </a:p>
      </dgm:t>
    </dgm:pt>
    <dgm:pt modelId="{DF9A53EE-4807-44FB-AF0A-174B1C88D1B2}" type="parTrans" cxnId="{ED3052FA-D9E6-4322-BEFA-ADB9249EA13B}">
      <dgm:prSet/>
      <dgm:spPr/>
      <dgm:t>
        <a:bodyPr/>
        <a:lstStyle/>
        <a:p>
          <a:endParaRPr lang="ru-RU"/>
        </a:p>
      </dgm:t>
    </dgm:pt>
    <dgm:pt modelId="{528E4481-8E41-4B42-ABD1-1F5B013CF3B2}" type="sibTrans" cxnId="{ED3052FA-D9E6-4322-BEFA-ADB9249EA13B}">
      <dgm:prSet/>
      <dgm:spPr/>
      <dgm:t>
        <a:bodyPr/>
        <a:lstStyle/>
        <a:p>
          <a:endParaRPr lang="ru-RU"/>
        </a:p>
      </dgm:t>
    </dgm:pt>
    <dgm:pt modelId="{3928130C-8559-477D-93BC-5F3987CD8092}">
      <dgm:prSet phldrT="[Текст]"/>
      <dgm:spPr/>
      <dgm:t>
        <a:bodyPr/>
        <a:lstStyle/>
        <a:p>
          <a:r>
            <a:rPr lang="ru-RU" dirty="0"/>
            <a:t>Создай мега-инновацию и бизнес-дизайн</a:t>
          </a:r>
        </a:p>
      </dgm:t>
    </dgm:pt>
    <dgm:pt modelId="{671F9852-8AB8-4F84-9FF0-408E520C83F3}" type="parTrans" cxnId="{C7321010-B3E3-43F3-826B-739E44DEC078}">
      <dgm:prSet/>
      <dgm:spPr/>
      <dgm:t>
        <a:bodyPr/>
        <a:lstStyle/>
        <a:p>
          <a:endParaRPr lang="ru-RU"/>
        </a:p>
      </dgm:t>
    </dgm:pt>
    <dgm:pt modelId="{32F8AC0E-B7AC-4024-BD8D-EAB25BAF2942}" type="sibTrans" cxnId="{C7321010-B3E3-43F3-826B-739E44DEC078}">
      <dgm:prSet/>
      <dgm:spPr/>
      <dgm:t>
        <a:bodyPr/>
        <a:lstStyle/>
        <a:p>
          <a:endParaRPr lang="ru-RU"/>
        </a:p>
      </dgm:t>
    </dgm:pt>
    <dgm:pt modelId="{4B0C32F5-0AF1-431D-ADE2-26417E4DBD74}">
      <dgm:prSet phldrT="[Текст]"/>
      <dgm:spPr/>
      <dgm:t>
        <a:bodyPr/>
        <a:lstStyle/>
        <a:p>
          <a:r>
            <a:rPr lang="ru-RU" dirty="0"/>
            <a:t>Расти, блистай и радуйся в состязаниях</a:t>
          </a:r>
        </a:p>
      </dgm:t>
    </dgm:pt>
    <dgm:pt modelId="{05DC78C4-3CA3-43C6-AE93-C16B8F26D5B4}" type="parTrans" cxnId="{EDD0F3A4-9992-42CC-A8FA-F62FA3079FCA}">
      <dgm:prSet/>
      <dgm:spPr/>
      <dgm:t>
        <a:bodyPr/>
        <a:lstStyle/>
        <a:p>
          <a:endParaRPr lang="ru-RU"/>
        </a:p>
      </dgm:t>
    </dgm:pt>
    <dgm:pt modelId="{3071755B-0037-42D3-B92B-3FF171BE8A49}" type="sibTrans" cxnId="{EDD0F3A4-9992-42CC-A8FA-F62FA3079FCA}">
      <dgm:prSet/>
      <dgm:spPr/>
      <dgm:t>
        <a:bodyPr/>
        <a:lstStyle/>
        <a:p>
          <a:endParaRPr lang="ru-RU"/>
        </a:p>
      </dgm:t>
    </dgm:pt>
    <dgm:pt modelId="{65C3885C-6B35-4DDA-8E93-E0BC15B08E8F}">
      <dgm:prSet phldrT="[Текст]"/>
      <dgm:spPr/>
      <dgm:t>
        <a:bodyPr>
          <a:scene3d>
            <a:camera prst="isometricOffAxis1Right"/>
            <a:lightRig rig="threePt" dir="t"/>
          </a:scene3d>
        </a:bodyPr>
        <a:lstStyle/>
        <a:p>
          <a:r>
            <a:rPr lang="ru-RU" b="1" dirty="0"/>
            <a:t>Эко</a:t>
          </a:r>
          <a:br>
            <a:rPr lang="ru-RU" b="1" dirty="0"/>
          </a:br>
          <a:r>
            <a:rPr lang="ru-RU" b="1" dirty="0"/>
            <a:t>система</a:t>
          </a:r>
        </a:p>
      </dgm:t>
    </dgm:pt>
    <dgm:pt modelId="{5A524111-5418-4ED6-8150-33296F662BB3}" type="parTrans" cxnId="{02CCAEEB-5AC8-4D95-B00A-9477E6E41EE2}">
      <dgm:prSet/>
      <dgm:spPr/>
      <dgm:t>
        <a:bodyPr/>
        <a:lstStyle/>
        <a:p>
          <a:endParaRPr lang="ru-RU"/>
        </a:p>
      </dgm:t>
    </dgm:pt>
    <dgm:pt modelId="{B5404235-97AA-4758-B98C-454D38AF2363}" type="sibTrans" cxnId="{02CCAEEB-5AC8-4D95-B00A-9477E6E41EE2}">
      <dgm:prSet/>
      <dgm:spPr/>
      <dgm:t>
        <a:bodyPr/>
        <a:lstStyle/>
        <a:p>
          <a:endParaRPr lang="ru-RU"/>
        </a:p>
      </dgm:t>
    </dgm:pt>
    <dgm:pt modelId="{201F56BE-F3E2-415B-A11F-C73D567BD7D3}">
      <dgm:prSet phldrT="[Текст]"/>
      <dgm:spPr/>
      <dgm:t>
        <a:bodyPr/>
        <a:lstStyle/>
        <a:p>
          <a:r>
            <a:rPr lang="ru-RU" dirty="0"/>
            <a:t>Обучение и поддержка супер-</a:t>
          </a:r>
          <a:r>
            <a:rPr lang="ru-RU" dirty="0" err="1"/>
            <a:t>инноваторов</a:t>
          </a:r>
          <a:endParaRPr lang="ru-RU" dirty="0"/>
        </a:p>
      </dgm:t>
    </dgm:pt>
    <dgm:pt modelId="{60BDB223-E05F-4D95-BD33-46AB48D1990D}" type="parTrans" cxnId="{4F352D2A-B242-444A-A9EB-BF32932FF5A5}">
      <dgm:prSet/>
      <dgm:spPr/>
      <dgm:t>
        <a:bodyPr/>
        <a:lstStyle/>
        <a:p>
          <a:endParaRPr lang="ru-RU"/>
        </a:p>
      </dgm:t>
    </dgm:pt>
    <dgm:pt modelId="{202B6EE3-4F36-49A7-8466-682206E6CAA8}" type="sibTrans" cxnId="{4F352D2A-B242-444A-A9EB-BF32932FF5A5}">
      <dgm:prSet/>
      <dgm:spPr/>
      <dgm:t>
        <a:bodyPr/>
        <a:lstStyle/>
        <a:p>
          <a:endParaRPr lang="ru-RU"/>
        </a:p>
      </dgm:t>
    </dgm:pt>
    <dgm:pt modelId="{02791BAF-B93D-4F12-B3B3-0825685070BD}">
      <dgm:prSet phldrT="[Текст]"/>
      <dgm:spPr/>
      <dgm:t>
        <a:bodyPr/>
        <a:lstStyle/>
        <a:p>
          <a:r>
            <a:rPr lang="ru-RU" dirty="0"/>
            <a:t>Международные партнерства и проекты</a:t>
          </a:r>
        </a:p>
      </dgm:t>
    </dgm:pt>
    <dgm:pt modelId="{0BD8F729-E97B-415E-85B4-40F7089757E3}" type="parTrans" cxnId="{FEBDCB0A-D6E3-4B62-AAA7-9339BDA2BF34}">
      <dgm:prSet/>
      <dgm:spPr/>
      <dgm:t>
        <a:bodyPr/>
        <a:lstStyle/>
        <a:p>
          <a:endParaRPr lang="ru-RU"/>
        </a:p>
      </dgm:t>
    </dgm:pt>
    <dgm:pt modelId="{B598F6A8-2DF5-49F7-A6F8-76BF96622CE1}" type="sibTrans" cxnId="{FEBDCB0A-D6E3-4B62-AAA7-9339BDA2BF34}">
      <dgm:prSet/>
      <dgm:spPr/>
      <dgm:t>
        <a:bodyPr/>
        <a:lstStyle/>
        <a:p>
          <a:endParaRPr lang="ru-RU"/>
        </a:p>
      </dgm:t>
    </dgm:pt>
    <dgm:pt modelId="{089E6245-141A-4402-98F7-7D9ACE026FE0}" type="pres">
      <dgm:prSet presAssocID="{63229E71-A2D3-4129-948A-B92960CC9D94}" presName="Name0" presStyleCnt="0">
        <dgm:presLayoutVars>
          <dgm:dir/>
          <dgm:animLvl val="lvl"/>
          <dgm:resizeHandles/>
        </dgm:presLayoutVars>
      </dgm:prSet>
      <dgm:spPr/>
    </dgm:pt>
    <dgm:pt modelId="{A4979E36-D5A5-4DEA-BE29-1594EE00AF41}" type="pres">
      <dgm:prSet presAssocID="{EE2EDA7C-1D1F-4C16-B4E1-40665CE34BFB}" presName="linNode" presStyleCnt="0"/>
      <dgm:spPr/>
    </dgm:pt>
    <dgm:pt modelId="{3335562C-5F4A-4356-A0F6-FD3C8A3B7C08}" type="pres">
      <dgm:prSet presAssocID="{EE2EDA7C-1D1F-4C16-B4E1-40665CE34BFB}" presName="parentShp" presStyleLbl="node1" presStyleIdx="0" presStyleCnt="2" custScaleX="52274" custLinFactNeighborX="-180">
        <dgm:presLayoutVars>
          <dgm:bulletEnabled val="1"/>
        </dgm:presLayoutVars>
      </dgm:prSet>
      <dgm:spPr/>
    </dgm:pt>
    <dgm:pt modelId="{94390170-CBA7-4366-9711-39C4E53E1766}" type="pres">
      <dgm:prSet presAssocID="{EE2EDA7C-1D1F-4C16-B4E1-40665CE34BFB}" presName="childShp" presStyleLbl="bgAccFollowNode1" presStyleIdx="0" presStyleCnt="2" custScaleX="128327">
        <dgm:presLayoutVars>
          <dgm:bulletEnabled val="1"/>
        </dgm:presLayoutVars>
      </dgm:prSet>
      <dgm:spPr/>
    </dgm:pt>
    <dgm:pt modelId="{87CDE952-A109-4BD5-858F-5AA815C8D21C}" type="pres">
      <dgm:prSet presAssocID="{528E4481-8E41-4B42-ABD1-1F5B013CF3B2}" presName="spacing" presStyleCnt="0"/>
      <dgm:spPr/>
    </dgm:pt>
    <dgm:pt modelId="{CDA10B06-2BB6-4C4D-9CA1-CA4823C072C4}" type="pres">
      <dgm:prSet presAssocID="{65C3885C-6B35-4DDA-8E93-E0BC15B08E8F}" presName="linNode" presStyleCnt="0"/>
      <dgm:spPr/>
    </dgm:pt>
    <dgm:pt modelId="{2914CF77-9A1B-45AB-AB62-19C06C92C868}" type="pres">
      <dgm:prSet presAssocID="{65C3885C-6B35-4DDA-8E93-E0BC15B08E8F}" presName="parentShp" presStyleLbl="node1" presStyleIdx="1" presStyleCnt="2" custScaleX="52274" custLinFactNeighborX="-180">
        <dgm:presLayoutVars>
          <dgm:bulletEnabled val="1"/>
        </dgm:presLayoutVars>
      </dgm:prSet>
      <dgm:spPr/>
    </dgm:pt>
    <dgm:pt modelId="{4B029F8B-5794-4534-8522-E183C6F8F8E6}" type="pres">
      <dgm:prSet presAssocID="{65C3885C-6B35-4DDA-8E93-E0BC15B08E8F}" presName="childShp" presStyleLbl="bgAccFollowNode1" presStyleIdx="1" presStyleCnt="2" custScaleX="128327">
        <dgm:presLayoutVars>
          <dgm:bulletEnabled val="1"/>
        </dgm:presLayoutVars>
      </dgm:prSet>
      <dgm:spPr/>
    </dgm:pt>
  </dgm:ptLst>
  <dgm:cxnLst>
    <dgm:cxn modelId="{FEBDCB0A-D6E3-4B62-AAA7-9339BDA2BF34}" srcId="{65C3885C-6B35-4DDA-8E93-E0BC15B08E8F}" destId="{02791BAF-B93D-4F12-B3B3-0825685070BD}" srcOrd="1" destOrd="0" parTransId="{0BD8F729-E97B-415E-85B4-40F7089757E3}" sibTransId="{B598F6A8-2DF5-49F7-A6F8-76BF96622CE1}"/>
    <dgm:cxn modelId="{C7321010-B3E3-43F3-826B-739E44DEC078}" srcId="{EE2EDA7C-1D1F-4C16-B4E1-40665CE34BFB}" destId="{3928130C-8559-477D-93BC-5F3987CD8092}" srcOrd="0" destOrd="0" parTransId="{671F9852-8AB8-4F84-9FF0-408E520C83F3}" sibTransId="{32F8AC0E-B7AC-4024-BD8D-EAB25BAF2942}"/>
    <dgm:cxn modelId="{AC6D9011-77A7-4DA4-A575-F11993E0814B}" type="presOf" srcId="{65C3885C-6B35-4DDA-8E93-E0BC15B08E8F}" destId="{2914CF77-9A1B-45AB-AB62-19C06C92C868}" srcOrd="0" destOrd="0" presId="urn:microsoft.com/office/officeart/2005/8/layout/vList6"/>
    <dgm:cxn modelId="{F575C820-53BA-441B-9EB5-61370E816F3C}" type="presOf" srcId="{3928130C-8559-477D-93BC-5F3987CD8092}" destId="{94390170-CBA7-4366-9711-39C4E53E1766}" srcOrd="0" destOrd="0" presId="urn:microsoft.com/office/officeart/2005/8/layout/vList6"/>
    <dgm:cxn modelId="{4F352D2A-B242-444A-A9EB-BF32932FF5A5}" srcId="{65C3885C-6B35-4DDA-8E93-E0BC15B08E8F}" destId="{201F56BE-F3E2-415B-A11F-C73D567BD7D3}" srcOrd="0" destOrd="0" parTransId="{60BDB223-E05F-4D95-BD33-46AB48D1990D}" sibTransId="{202B6EE3-4F36-49A7-8466-682206E6CAA8}"/>
    <dgm:cxn modelId="{3C2C6182-9309-40FE-90EC-34208A9BC7D3}" type="presOf" srcId="{63229E71-A2D3-4129-948A-B92960CC9D94}" destId="{089E6245-141A-4402-98F7-7D9ACE026FE0}" srcOrd="0" destOrd="0" presId="urn:microsoft.com/office/officeart/2005/8/layout/vList6"/>
    <dgm:cxn modelId="{DA4FA49C-9AC9-44DB-8753-D0F234B2DDA9}" type="presOf" srcId="{4B0C32F5-0AF1-431D-ADE2-26417E4DBD74}" destId="{94390170-CBA7-4366-9711-39C4E53E1766}" srcOrd="0" destOrd="1" presId="urn:microsoft.com/office/officeart/2005/8/layout/vList6"/>
    <dgm:cxn modelId="{A146B09D-446F-454E-BFC2-91181F07B206}" type="presOf" srcId="{EE2EDA7C-1D1F-4C16-B4E1-40665CE34BFB}" destId="{3335562C-5F4A-4356-A0F6-FD3C8A3B7C08}" srcOrd="0" destOrd="0" presId="urn:microsoft.com/office/officeart/2005/8/layout/vList6"/>
    <dgm:cxn modelId="{EDD0F3A4-9992-42CC-A8FA-F62FA3079FCA}" srcId="{EE2EDA7C-1D1F-4C16-B4E1-40665CE34BFB}" destId="{4B0C32F5-0AF1-431D-ADE2-26417E4DBD74}" srcOrd="1" destOrd="0" parTransId="{05DC78C4-3CA3-43C6-AE93-C16B8F26D5B4}" sibTransId="{3071755B-0037-42D3-B92B-3FF171BE8A49}"/>
    <dgm:cxn modelId="{EAB470A8-BFB5-40C3-9EAB-FF05369BCE65}" type="presOf" srcId="{201F56BE-F3E2-415B-A11F-C73D567BD7D3}" destId="{4B029F8B-5794-4534-8522-E183C6F8F8E6}" srcOrd="0" destOrd="0" presId="urn:microsoft.com/office/officeart/2005/8/layout/vList6"/>
    <dgm:cxn modelId="{9DCAC1BF-F3BE-4764-BE21-E463ACC2AD4E}" type="presOf" srcId="{02791BAF-B93D-4F12-B3B3-0825685070BD}" destId="{4B029F8B-5794-4534-8522-E183C6F8F8E6}" srcOrd="0" destOrd="1" presId="urn:microsoft.com/office/officeart/2005/8/layout/vList6"/>
    <dgm:cxn modelId="{02CCAEEB-5AC8-4D95-B00A-9477E6E41EE2}" srcId="{63229E71-A2D3-4129-948A-B92960CC9D94}" destId="{65C3885C-6B35-4DDA-8E93-E0BC15B08E8F}" srcOrd="1" destOrd="0" parTransId="{5A524111-5418-4ED6-8150-33296F662BB3}" sibTransId="{B5404235-97AA-4758-B98C-454D38AF2363}"/>
    <dgm:cxn modelId="{ED3052FA-D9E6-4322-BEFA-ADB9249EA13B}" srcId="{63229E71-A2D3-4129-948A-B92960CC9D94}" destId="{EE2EDA7C-1D1F-4C16-B4E1-40665CE34BFB}" srcOrd="0" destOrd="0" parTransId="{DF9A53EE-4807-44FB-AF0A-174B1C88D1B2}" sibTransId="{528E4481-8E41-4B42-ABD1-1F5B013CF3B2}"/>
    <dgm:cxn modelId="{6B6480BC-105D-492B-AC8A-3B3616EBF6F1}" type="presParOf" srcId="{089E6245-141A-4402-98F7-7D9ACE026FE0}" destId="{A4979E36-D5A5-4DEA-BE29-1594EE00AF41}" srcOrd="0" destOrd="0" presId="urn:microsoft.com/office/officeart/2005/8/layout/vList6"/>
    <dgm:cxn modelId="{C8535A86-5C5F-4B12-93DB-2917C2DA051B}" type="presParOf" srcId="{A4979E36-D5A5-4DEA-BE29-1594EE00AF41}" destId="{3335562C-5F4A-4356-A0F6-FD3C8A3B7C08}" srcOrd="0" destOrd="0" presId="urn:microsoft.com/office/officeart/2005/8/layout/vList6"/>
    <dgm:cxn modelId="{62E19DC1-13EF-4877-9B50-BBD43CDE0B15}" type="presParOf" srcId="{A4979E36-D5A5-4DEA-BE29-1594EE00AF41}" destId="{94390170-CBA7-4366-9711-39C4E53E1766}" srcOrd="1" destOrd="0" presId="urn:microsoft.com/office/officeart/2005/8/layout/vList6"/>
    <dgm:cxn modelId="{AFE7F37E-D761-498A-8EFC-F3429736A400}" type="presParOf" srcId="{089E6245-141A-4402-98F7-7D9ACE026FE0}" destId="{87CDE952-A109-4BD5-858F-5AA815C8D21C}" srcOrd="1" destOrd="0" presId="urn:microsoft.com/office/officeart/2005/8/layout/vList6"/>
    <dgm:cxn modelId="{3375DF3D-49F1-4AFE-8572-FFE0CC1B7418}" type="presParOf" srcId="{089E6245-141A-4402-98F7-7D9ACE026FE0}" destId="{CDA10B06-2BB6-4C4D-9CA1-CA4823C072C4}" srcOrd="2" destOrd="0" presId="urn:microsoft.com/office/officeart/2005/8/layout/vList6"/>
    <dgm:cxn modelId="{C7217D53-D125-4E8F-A387-2409568FA568}" type="presParOf" srcId="{CDA10B06-2BB6-4C4D-9CA1-CA4823C072C4}" destId="{2914CF77-9A1B-45AB-AB62-19C06C92C868}" srcOrd="0" destOrd="0" presId="urn:microsoft.com/office/officeart/2005/8/layout/vList6"/>
    <dgm:cxn modelId="{33F1A023-1F46-43DA-BEDF-9CF8050C9746}" type="presParOf" srcId="{CDA10B06-2BB6-4C4D-9CA1-CA4823C072C4}" destId="{4B029F8B-5794-4534-8522-E183C6F8F8E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612F6F-AAFD-488A-9A17-6573A61A8B2C}" type="doc">
      <dgm:prSet loTypeId="urn:microsoft.com/office/officeart/2005/8/layout/hList1" loCatId="list" qsTypeId="urn:microsoft.com/office/officeart/2005/8/quickstyle/simple4" qsCatId="simple" csTypeId="urn:microsoft.com/office/officeart/2005/8/colors/colorful3" csCatId="colorful" phldr="1"/>
      <dgm:spPr/>
      <dgm:t>
        <a:bodyPr/>
        <a:lstStyle/>
        <a:p>
          <a:endParaRPr lang="ru-RU"/>
        </a:p>
      </dgm:t>
    </dgm:pt>
    <dgm:pt modelId="{006AB892-2A0A-4B49-BB86-CD12BE348277}">
      <dgm:prSet phldrT="[Текст]" custT="1"/>
      <dgm:spPr/>
      <dgm:t>
        <a:bodyPr/>
        <a:lstStyle/>
        <a:p>
          <a:pPr>
            <a:lnSpc>
              <a:spcPct val="100000"/>
            </a:lnSpc>
            <a:spcBef>
              <a:spcPts val="1200"/>
            </a:spcBef>
            <a:spcAft>
              <a:spcPts val="1200"/>
            </a:spcAft>
          </a:pPr>
          <a:r>
            <a:rPr lang="ru-RU" sz="3200" b="1" i="1" dirty="0">
              <a:latin typeface="Verdana" panose="020B0604030504040204" pitchFamily="34" charset="0"/>
              <a:ea typeface="Verdana" panose="020B0604030504040204" pitchFamily="34" charset="0"/>
              <a:cs typeface="Verdana" panose="020B0604030504040204" pitchFamily="34" charset="0"/>
            </a:rPr>
            <a:t>Изобретать</a:t>
          </a:r>
        </a:p>
      </dgm:t>
    </dgm:pt>
    <dgm:pt modelId="{DC39C93A-BD0B-4389-B7B5-6DA2069E96E8}" type="parTrans" cxnId="{0C7F711A-B2F0-4F55-B58C-DBB6F0755C8E}">
      <dgm:prSet/>
      <dgm:spPr/>
      <dgm:t>
        <a:bodyPr/>
        <a:lstStyle/>
        <a:p>
          <a:pPr>
            <a:lnSpc>
              <a:spcPct val="100000"/>
            </a:lnSpc>
            <a:spcBef>
              <a:spcPts val="1200"/>
            </a:spcBef>
            <a:spcAft>
              <a:spcPts val="1200"/>
            </a:spcAft>
          </a:pPr>
          <a:endParaRPr lang="ru-RU"/>
        </a:p>
      </dgm:t>
    </dgm:pt>
    <dgm:pt modelId="{7A757C1F-2D90-45AD-A0E9-CD0230479E10}" type="sibTrans" cxnId="{0C7F711A-B2F0-4F55-B58C-DBB6F0755C8E}">
      <dgm:prSet/>
      <dgm:spPr/>
      <dgm:t>
        <a:bodyPr/>
        <a:lstStyle/>
        <a:p>
          <a:pPr>
            <a:lnSpc>
              <a:spcPct val="100000"/>
            </a:lnSpc>
            <a:spcBef>
              <a:spcPts val="1200"/>
            </a:spcBef>
            <a:spcAft>
              <a:spcPts val="1200"/>
            </a:spcAft>
          </a:pPr>
          <a:endParaRPr lang="ru-RU"/>
        </a:p>
      </dgm:t>
    </dgm:pt>
    <dgm:pt modelId="{80F256AA-EACB-46E8-ACC8-189F26784478}">
      <dgm:prSet phldrT="[Текст]"/>
      <dgm:spPr/>
      <dgm:t>
        <a:bodyPr/>
        <a:lstStyle/>
        <a:p>
          <a:pPr>
            <a:lnSpc>
              <a:spcPct val="100000"/>
            </a:lnSpc>
            <a:spcBef>
              <a:spcPts val="1200"/>
            </a:spcBef>
            <a:spcAft>
              <a:spcPts val="1200"/>
            </a:spcAft>
          </a:pPr>
          <a:r>
            <a:rPr lang="ru-RU" dirty="0"/>
            <a:t>Инновационные продукты и услуги</a:t>
          </a:r>
        </a:p>
      </dgm:t>
    </dgm:pt>
    <dgm:pt modelId="{AC22AAC1-6B06-4126-A236-13C718495CA6}" type="parTrans" cxnId="{AFFA8CBD-472B-4EE8-84D2-C3A563756658}">
      <dgm:prSet/>
      <dgm:spPr/>
      <dgm:t>
        <a:bodyPr/>
        <a:lstStyle/>
        <a:p>
          <a:pPr>
            <a:lnSpc>
              <a:spcPct val="100000"/>
            </a:lnSpc>
            <a:spcBef>
              <a:spcPts val="1200"/>
            </a:spcBef>
            <a:spcAft>
              <a:spcPts val="1200"/>
            </a:spcAft>
          </a:pPr>
          <a:endParaRPr lang="ru-RU"/>
        </a:p>
      </dgm:t>
    </dgm:pt>
    <dgm:pt modelId="{29FE13D9-687A-4E84-B572-E517E75A072B}" type="sibTrans" cxnId="{AFFA8CBD-472B-4EE8-84D2-C3A563756658}">
      <dgm:prSet/>
      <dgm:spPr/>
      <dgm:t>
        <a:bodyPr/>
        <a:lstStyle/>
        <a:p>
          <a:pPr>
            <a:lnSpc>
              <a:spcPct val="100000"/>
            </a:lnSpc>
            <a:spcBef>
              <a:spcPts val="1200"/>
            </a:spcBef>
            <a:spcAft>
              <a:spcPts val="1200"/>
            </a:spcAft>
          </a:pPr>
          <a:endParaRPr lang="ru-RU"/>
        </a:p>
      </dgm:t>
    </dgm:pt>
    <dgm:pt modelId="{35889DCF-2355-4BC1-BA54-BC648893C995}">
      <dgm:prSet phldrT="[Текст]"/>
      <dgm:spPr/>
      <dgm:t>
        <a:bodyPr/>
        <a:lstStyle/>
        <a:p>
          <a:pPr>
            <a:lnSpc>
              <a:spcPct val="100000"/>
            </a:lnSpc>
            <a:spcBef>
              <a:spcPts val="1200"/>
            </a:spcBef>
            <a:spcAft>
              <a:spcPts val="1200"/>
            </a:spcAft>
          </a:pPr>
          <a:r>
            <a:rPr lang="ru-RU" dirty="0"/>
            <a:t>Инновационные бизнес-модели</a:t>
          </a:r>
        </a:p>
      </dgm:t>
    </dgm:pt>
    <dgm:pt modelId="{74670BD4-AE08-42F8-98F0-1A706735A10E}" type="parTrans" cxnId="{62ADFC17-5984-4E73-ABCF-976E0DC00C75}">
      <dgm:prSet/>
      <dgm:spPr/>
      <dgm:t>
        <a:bodyPr/>
        <a:lstStyle/>
        <a:p>
          <a:pPr>
            <a:lnSpc>
              <a:spcPct val="100000"/>
            </a:lnSpc>
            <a:spcBef>
              <a:spcPts val="1200"/>
            </a:spcBef>
            <a:spcAft>
              <a:spcPts val="1200"/>
            </a:spcAft>
          </a:pPr>
          <a:endParaRPr lang="ru-RU"/>
        </a:p>
      </dgm:t>
    </dgm:pt>
    <dgm:pt modelId="{48FF1B32-BBBE-4212-A5D6-9FDFAAEAA8B3}" type="sibTrans" cxnId="{62ADFC17-5984-4E73-ABCF-976E0DC00C75}">
      <dgm:prSet/>
      <dgm:spPr/>
      <dgm:t>
        <a:bodyPr/>
        <a:lstStyle/>
        <a:p>
          <a:pPr>
            <a:lnSpc>
              <a:spcPct val="100000"/>
            </a:lnSpc>
            <a:spcBef>
              <a:spcPts val="1200"/>
            </a:spcBef>
            <a:spcAft>
              <a:spcPts val="1200"/>
            </a:spcAft>
          </a:pPr>
          <a:endParaRPr lang="ru-RU"/>
        </a:p>
      </dgm:t>
    </dgm:pt>
    <dgm:pt modelId="{2256444B-01E5-4D0A-8BAC-78F2B2342DF9}">
      <dgm:prSet phldrT="[Текст]" custT="1"/>
      <dgm:spPr/>
      <dgm:t>
        <a:bodyPr/>
        <a:lstStyle/>
        <a:p>
          <a:pPr>
            <a:lnSpc>
              <a:spcPct val="100000"/>
            </a:lnSpc>
            <a:spcBef>
              <a:spcPts val="1200"/>
            </a:spcBef>
            <a:spcAft>
              <a:spcPts val="1200"/>
            </a:spcAft>
          </a:pPr>
          <a:r>
            <a:rPr lang="ru-RU" sz="3200" b="1" i="1" dirty="0">
              <a:latin typeface="Verdana" panose="020B0604030504040204" pitchFamily="34" charset="0"/>
              <a:ea typeface="Verdana" panose="020B0604030504040204" pitchFamily="34" charset="0"/>
              <a:cs typeface="Verdana" panose="020B0604030504040204" pitchFamily="34" charset="0"/>
            </a:rPr>
            <a:t>Побеждать</a:t>
          </a:r>
        </a:p>
      </dgm:t>
    </dgm:pt>
    <dgm:pt modelId="{3E5737EB-C5BF-4EA8-BBB9-87AD201C0461}" type="parTrans" cxnId="{45B538ED-FD4D-46B9-9280-ADE4C5C7F233}">
      <dgm:prSet/>
      <dgm:spPr/>
      <dgm:t>
        <a:bodyPr/>
        <a:lstStyle/>
        <a:p>
          <a:pPr>
            <a:lnSpc>
              <a:spcPct val="100000"/>
            </a:lnSpc>
            <a:spcBef>
              <a:spcPts val="1200"/>
            </a:spcBef>
            <a:spcAft>
              <a:spcPts val="1200"/>
            </a:spcAft>
          </a:pPr>
          <a:endParaRPr lang="ru-RU"/>
        </a:p>
      </dgm:t>
    </dgm:pt>
    <dgm:pt modelId="{13798EF1-8B56-4199-860A-1F1B0F290CEA}" type="sibTrans" cxnId="{45B538ED-FD4D-46B9-9280-ADE4C5C7F233}">
      <dgm:prSet/>
      <dgm:spPr/>
      <dgm:t>
        <a:bodyPr/>
        <a:lstStyle/>
        <a:p>
          <a:pPr>
            <a:lnSpc>
              <a:spcPct val="100000"/>
            </a:lnSpc>
            <a:spcBef>
              <a:spcPts val="1200"/>
            </a:spcBef>
            <a:spcAft>
              <a:spcPts val="1200"/>
            </a:spcAft>
          </a:pPr>
          <a:endParaRPr lang="ru-RU"/>
        </a:p>
      </dgm:t>
    </dgm:pt>
    <dgm:pt modelId="{D5442C3D-62BA-44AF-8287-79A92473C677}">
      <dgm:prSet phldrT="[Текст]"/>
      <dgm:spPr/>
      <dgm:t>
        <a:bodyPr/>
        <a:lstStyle/>
        <a:p>
          <a:pPr>
            <a:lnSpc>
              <a:spcPct val="100000"/>
            </a:lnSpc>
            <a:spcBef>
              <a:spcPts val="1200"/>
            </a:spcBef>
            <a:spcAft>
              <a:spcPts val="1200"/>
            </a:spcAft>
          </a:pPr>
          <a:r>
            <a:rPr lang="ru-RU" dirty="0"/>
            <a:t>Предугадывать атаки врагов</a:t>
          </a:r>
        </a:p>
      </dgm:t>
    </dgm:pt>
    <dgm:pt modelId="{66C22BB0-B2CE-4542-97B1-7978B1440892}" type="parTrans" cxnId="{CF3B8E66-BD0D-47D0-8911-2C8F97F38ED6}">
      <dgm:prSet/>
      <dgm:spPr/>
      <dgm:t>
        <a:bodyPr/>
        <a:lstStyle/>
        <a:p>
          <a:pPr>
            <a:lnSpc>
              <a:spcPct val="100000"/>
            </a:lnSpc>
            <a:spcBef>
              <a:spcPts val="1200"/>
            </a:spcBef>
            <a:spcAft>
              <a:spcPts val="1200"/>
            </a:spcAft>
          </a:pPr>
          <a:endParaRPr lang="ru-RU"/>
        </a:p>
      </dgm:t>
    </dgm:pt>
    <dgm:pt modelId="{47883161-4A7F-46A1-8B06-032F80F609B8}" type="sibTrans" cxnId="{CF3B8E66-BD0D-47D0-8911-2C8F97F38ED6}">
      <dgm:prSet/>
      <dgm:spPr/>
      <dgm:t>
        <a:bodyPr/>
        <a:lstStyle/>
        <a:p>
          <a:pPr>
            <a:lnSpc>
              <a:spcPct val="100000"/>
            </a:lnSpc>
            <a:spcBef>
              <a:spcPts val="1200"/>
            </a:spcBef>
            <a:spcAft>
              <a:spcPts val="1200"/>
            </a:spcAft>
          </a:pPr>
          <a:endParaRPr lang="ru-RU"/>
        </a:p>
      </dgm:t>
    </dgm:pt>
    <dgm:pt modelId="{4C6AEB7E-3F56-4080-B61E-3B252428593D}">
      <dgm:prSet phldrT="[Текст]"/>
      <dgm:spPr/>
      <dgm:t>
        <a:bodyPr/>
        <a:lstStyle/>
        <a:p>
          <a:pPr>
            <a:lnSpc>
              <a:spcPct val="100000"/>
            </a:lnSpc>
            <a:spcBef>
              <a:spcPts val="1200"/>
            </a:spcBef>
            <a:spcAft>
              <a:spcPts val="1200"/>
            </a:spcAft>
          </a:pPr>
          <a:r>
            <a:rPr lang="ru-RU" dirty="0"/>
            <a:t>Творчески решать проблемы</a:t>
          </a:r>
        </a:p>
      </dgm:t>
    </dgm:pt>
    <dgm:pt modelId="{75C439BF-8B37-4576-838E-BE1E0B1F281B}" type="parTrans" cxnId="{EA027D00-3F15-4C91-BB98-549D82513271}">
      <dgm:prSet/>
      <dgm:spPr/>
      <dgm:t>
        <a:bodyPr/>
        <a:lstStyle/>
        <a:p>
          <a:pPr>
            <a:lnSpc>
              <a:spcPct val="100000"/>
            </a:lnSpc>
            <a:spcBef>
              <a:spcPts val="1200"/>
            </a:spcBef>
            <a:spcAft>
              <a:spcPts val="1200"/>
            </a:spcAft>
          </a:pPr>
          <a:endParaRPr lang="ru-RU"/>
        </a:p>
      </dgm:t>
    </dgm:pt>
    <dgm:pt modelId="{0ABC893B-CC9A-4AD9-84D3-A61590EB7AD9}" type="sibTrans" cxnId="{EA027D00-3F15-4C91-BB98-549D82513271}">
      <dgm:prSet/>
      <dgm:spPr/>
      <dgm:t>
        <a:bodyPr/>
        <a:lstStyle/>
        <a:p>
          <a:pPr>
            <a:lnSpc>
              <a:spcPct val="100000"/>
            </a:lnSpc>
            <a:spcBef>
              <a:spcPts val="1200"/>
            </a:spcBef>
            <a:spcAft>
              <a:spcPts val="1200"/>
            </a:spcAft>
          </a:pPr>
          <a:endParaRPr lang="ru-RU"/>
        </a:p>
      </dgm:t>
    </dgm:pt>
    <dgm:pt modelId="{815FF903-4BC9-45EA-A9C9-9D6BDB4A611A}">
      <dgm:prSet phldrT="[Текст]"/>
      <dgm:spPr/>
      <dgm:t>
        <a:bodyPr/>
        <a:lstStyle/>
        <a:p>
          <a:pPr>
            <a:lnSpc>
              <a:spcPct val="100000"/>
            </a:lnSpc>
            <a:spcBef>
              <a:spcPts val="1200"/>
            </a:spcBef>
            <a:spcAft>
              <a:spcPts val="1200"/>
            </a:spcAft>
          </a:pPr>
          <a:r>
            <a:rPr lang="ru-RU" dirty="0"/>
            <a:t>Дифференцированное предложение ценности</a:t>
          </a:r>
        </a:p>
      </dgm:t>
    </dgm:pt>
    <dgm:pt modelId="{E2098DB3-8542-491A-ACFE-F63E15AF3CFA}" type="parTrans" cxnId="{48917D4A-6F94-4A8E-881E-38A9046790E8}">
      <dgm:prSet/>
      <dgm:spPr/>
      <dgm:t>
        <a:bodyPr/>
        <a:lstStyle/>
        <a:p>
          <a:pPr>
            <a:lnSpc>
              <a:spcPct val="100000"/>
            </a:lnSpc>
            <a:spcBef>
              <a:spcPts val="1200"/>
            </a:spcBef>
            <a:spcAft>
              <a:spcPts val="1200"/>
            </a:spcAft>
          </a:pPr>
          <a:endParaRPr lang="ru-RU"/>
        </a:p>
      </dgm:t>
    </dgm:pt>
    <dgm:pt modelId="{A20C814D-2EA7-436C-9CC1-69ECAD2D6E69}" type="sibTrans" cxnId="{48917D4A-6F94-4A8E-881E-38A9046790E8}">
      <dgm:prSet/>
      <dgm:spPr/>
      <dgm:t>
        <a:bodyPr/>
        <a:lstStyle/>
        <a:p>
          <a:pPr>
            <a:lnSpc>
              <a:spcPct val="100000"/>
            </a:lnSpc>
            <a:spcBef>
              <a:spcPts val="1200"/>
            </a:spcBef>
            <a:spcAft>
              <a:spcPts val="1200"/>
            </a:spcAft>
          </a:pPr>
          <a:endParaRPr lang="ru-RU"/>
        </a:p>
      </dgm:t>
    </dgm:pt>
    <dgm:pt modelId="{4BEB4317-F4EF-4A69-AB06-A009AC2A70A6}">
      <dgm:prSet phldrT="[Текст]"/>
      <dgm:spPr/>
      <dgm:t>
        <a:bodyPr/>
        <a:lstStyle/>
        <a:p>
          <a:pPr>
            <a:lnSpc>
              <a:spcPct val="100000"/>
            </a:lnSpc>
            <a:spcBef>
              <a:spcPts val="1200"/>
            </a:spcBef>
            <a:spcAft>
              <a:spcPts val="1200"/>
            </a:spcAft>
          </a:pPr>
          <a:r>
            <a:rPr lang="ru-RU" dirty="0"/>
            <a:t>Предпринимательские стратегии</a:t>
          </a:r>
        </a:p>
      </dgm:t>
    </dgm:pt>
    <dgm:pt modelId="{C7CBD672-83FB-42B6-8621-ECBA2ECF7C1A}" type="parTrans" cxnId="{51A85ED1-EFBE-4CCE-BF02-306EC8271AE4}">
      <dgm:prSet/>
      <dgm:spPr/>
      <dgm:t>
        <a:bodyPr/>
        <a:lstStyle/>
        <a:p>
          <a:pPr>
            <a:lnSpc>
              <a:spcPct val="100000"/>
            </a:lnSpc>
            <a:spcBef>
              <a:spcPts val="1200"/>
            </a:spcBef>
            <a:spcAft>
              <a:spcPts val="1200"/>
            </a:spcAft>
          </a:pPr>
          <a:endParaRPr lang="ru-RU"/>
        </a:p>
      </dgm:t>
    </dgm:pt>
    <dgm:pt modelId="{5F892684-B539-4C3D-8EBF-651FFD694168}" type="sibTrans" cxnId="{51A85ED1-EFBE-4CCE-BF02-306EC8271AE4}">
      <dgm:prSet/>
      <dgm:spPr/>
      <dgm:t>
        <a:bodyPr/>
        <a:lstStyle/>
        <a:p>
          <a:pPr>
            <a:lnSpc>
              <a:spcPct val="100000"/>
            </a:lnSpc>
            <a:spcBef>
              <a:spcPts val="1200"/>
            </a:spcBef>
            <a:spcAft>
              <a:spcPts val="1200"/>
            </a:spcAft>
          </a:pPr>
          <a:endParaRPr lang="ru-RU"/>
        </a:p>
      </dgm:t>
    </dgm:pt>
    <dgm:pt modelId="{7B089A2A-EC6F-4AE0-A3F6-3008B2DA25B7}">
      <dgm:prSet phldrT="[Текст]"/>
      <dgm:spPr/>
      <dgm:t>
        <a:bodyPr/>
        <a:lstStyle/>
        <a:p>
          <a:pPr>
            <a:lnSpc>
              <a:spcPct val="100000"/>
            </a:lnSpc>
            <a:spcBef>
              <a:spcPts val="1200"/>
            </a:spcBef>
            <a:spcAft>
              <a:spcPts val="1200"/>
            </a:spcAft>
          </a:pPr>
          <a:r>
            <a:rPr lang="ru-RU" dirty="0"/>
            <a:t>Превращать проблемы в возможности</a:t>
          </a:r>
        </a:p>
      </dgm:t>
    </dgm:pt>
    <dgm:pt modelId="{EFADEE60-56CF-47C9-A81A-9B0BCA1074C2}" type="parTrans" cxnId="{6563D491-9101-499A-A98B-D7E94AA51D58}">
      <dgm:prSet/>
      <dgm:spPr/>
      <dgm:t>
        <a:bodyPr/>
        <a:lstStyle/>
        <a:p>
          <a:pPr>
            <a:lnSpc>
              <a:spcPct val="100000"/>
            </a:lnSpc>
            <a:spcBef>
              <a:spcPts val="1200"/>
            </a:spcBef>
            <a:spcAft>
              <a:spcPts val="1200"/>
            </a:spcAft>
          </a:pPr>
          <a:endParaRPr lang="ru-RU"/>
        </a:p>
      </dgm:t>
    </dgm:pt>
    <dgm:pt modelId="{B1BE9D08-BE3C-4F24-A12E-848571ED9844}" type="sibTrans" cxnId="{6563D491-9101-499A-A98B-D7E94AA51D58}">
      <dgm:prSet/>
      <dgm:spPr/>
      <dgm:t>
        <a:bodyPr/>
        <a:lstStyle/>
        <a:p>
          <a:pPr>
            <a:lnSpc>
              <a:spcPct val="100000"/>
            </a:lnSpc>
            <a:spcBef>
              <a:spcPts val="1200"/>
            </a:spcBef>
            <a:spcAft>
              <a:spcPts val="1200"/>
            </a:spcAft>
          </a:pPr>
          <a:endParaRPr lang="ru-RU"/>
        </a:p>
      </dgm:t>
    </dgm:pt>
    <dgm:pt modelId="{E521393B-D789-43F8-B037-A5C6717FCF0B}">
      <dgm:prSet phldrT="[Текст]"/>
      <dgm:spPr/>
      <dgm:t>
        <a:bodyPr/>
        <a:lstStyle/>
        <a:p>
          <a:pPr>
            <a:lnSpc>
              <a:spcPct val="100000"/>
            </a:lnSpc>
            <a:spcBef>
              <a:spcPts val="1200"/>
            </a:spcBef>
            <a:spcAft>
              <a:spcPts val="1200"/>
            </a:spcAft>
          </a:pPr>
          <a:r>
            <a:rPr lang="ru-RU" dirty="0"/>
            <a:t>Усиливать стратегии и бизнес-модель</a:t>
          </a:r>
        </a:p>
      </dgm:t>
    </dgm:pt>
    <dgm:pt modelId="{43F8F9D1-AA57-420C-A5DE-5F6EB136940B}" type="parTrans" cxnId="{5FAFBD29-2B9B-495D-808B-E68E1C074AB1}">
      <dgm:prSet/>
      <dgm:spPr/>
      <dgm:t>
        <a:bodyPr/>
        <a:lstStyle/>
        <a:p>
          <a:endParaRPr lang="ru-RU"/>
        </a:p>
      </dgm:t>
    </dgm:pt>
    <dgm:pt modelId="{815AE5C0-B41E-4733-A9C5-88C6942FD515}" type="sibTrans" cxnId="{5FAFBD29-2B9B-495D-808B-E68E1C074AB1}">
      <dgm:prSet/>
      <dgm:spPr/>
      <dgm:t>
        <a:bodyPr/>
        <a:lstStyle/>
        <a:p>
          <a:endParaRPr lang="ru-RU"/>
        </a:p>
      </dgm:t>
    </dgm:pt>
    <dgm:pt modelId="{6BFCD78A-B89A-41EC-B6BF-634AD156557A}" type="pres">
      <dgm:prSet presAssocID="{E6612F6F-AAFD-488A-9A17-6573A61A8B2C}" presName="Name0" presStyleCnt="0">
        <dgm:presLayoutVars>
          <dgm:dir/>
          <dgm:animLvl val="lvl"/>
          <dgm:resizeHandles val="exact"/>
        </dgm:presLayoutVars>
      </dgm:prSet>
      <dgm:spPr/>
    </dgm:pt>
    <dgm:pt modelId="{56A5648E-F8D0-418A-9AA8-A556815370D4}" type="pres">
      <dgm:prSet presAssocID="{006AB892-2A0A-4B49-BB86-CD12BE348277}" presName="composite" presStyleCnt="0"/>
      <dgm:spPr/>
    </dgm:pt>
    <dgm:pt modelId="{482383DA-9755-452C-AE1F-DDB18B38AB0E}" type="pres">
      <dgm:prSet presAssocID="{006AB892-2A0A-4B49-BB86-CD12BE348277}" presName="parTx" presStyleLbl="alignNode1" presStyleIdx="0" presStyleCnt="2">
        <dgm:presLayoutVars>
          <dgm:chMax val="0"/>
          <dgm:chPref val="0"/>
          <dgm:bulletEnabled val="1"/>
        </dgm:presLayoutVars>
      </dgm:prSet>
      <dgm:spPr/>
    </dgm:pt>
    <dgm:pt modelId="{D399B421-FADB-4FA3-8A93-3709C0C05CE0}" type="pres">
      <dgm:prSet presAssocID="{006AB892-2A0A-4B49-BB86-CD12BE348277}" presName="desTx" presStyleLbl="alignAccFollowNode1" presStyleIdx="0" presStyleCnt="2">
        <dgm:presLayoutVars>
          <dgm:bulletEnabled val="1"/>
        </dgm:presLayoutVars>
      </dgm:prSet>
      <dgm:spPr/>
    </dgm:pt>
    <dgm:pt modelId="{684F8A73-D3F7-4476-97EA-3FA6352EE747}" type="pres">
      <dgm:prSet presAssocID="{7A757C1F-2D90-45AD-A0E9-CD0230479E10}" presName="space" presStyleCnt="0"/>
      <dgm:spPr/>
    </dgm:pt>
    <dgm:pt modelId="{54C0653B-0C27-485B-A907-759467C7973A}" type="pres">
      <dgm:prSet presAssocID="{2256444B-01E5-4D0A-8BAC-78F2B2342DF9}" presName="composite" presStyleCnt="0"/>
      <dgm:spPr/>
    </dgm:pt>
    <dgm:pt modelId="{EA454847-CEF1-4354-B0F2-1F8A503E5348}" type="pres">
      <dgm:prSet presAssocID="{2256444B-01E5-4D0A-8BAC-78F2B2342DF9}" presName="parTx" presStyleLbl="alignNode1" presStyleIdx="1" presStyleCnt="2">
        <dgm:presLayoutVars>
          <dgm:chMax val="0"/>
          <dgm:chPref val="0"/>
          <dgm:bulletEnabled val="1"/>
        </dgm:presLayoutVars>
      </dgm:prSet>
      <dgm:spPr/>
    </dgm:pt>
    <dgm:pt modelId="{4664BB60-A1E7-4C7E-ADB1-521FB503CB43}" type="pres">
      <dgm:prSet presAssocID="{2256444B-01E5-4D0A-8BAC-78F2B2342DF9}" presName="desTx" presStyleLbl="alignAccFollowNode1" presStyleIdx="1" presStyleCnt="2" custLinFactNeighborX="-372" custLinFactNeighborY="1755">
        <dgm:presLayoutVars>
          <dgm:bulletEnabled val="1"/>
        </dgm:presLayoutVars>
      </dgm:prSet>
      <dgm:spPr/>
    </dgm:pt>
  </dgm:ptLst>
  <dgm:cxnLst>
    <dgm:cxn modelId="{EA027D00-3F15-4C91-BB98-549D82513271}" srcId="{2256444B-01E5-4D0A-8BAC-78F2B2342DF9}" destId="{4C6AEB7E-3F56-4080-B61E-3B252428593D}" srcOrd="1" destOrd="0" parTransId="{75C439BF-8B37-4576-838E-BE1E0B1F281B}" sibTransId="{0ABC893B-CC9A-4AD9-84D3-A61590EB7AD9}"/>
    <dgm:cxn modelId="{62ADFC17-5984-4E73-ABCF-976E0DC00C75}" srcId="{006AB892-2A0A-4B49-BB86-CD12BE348277}" destId="{35889DCF-2355-4BC1-BA54-BC648893C995}" srcOrd="2" destOrd="0" parTransId="{74670BD4-AE08-42F8-98F0-1A706735A10E}" sibTransId="{48FF1B32-BBBE-4212-A5D6-9FDFAAEAA8B3}"/>
    <dgm:cxn modelId="{0C7F711A-B2F0-4F55-B58C-DBB6F0755C8E}" srcId="{E6612F6F-AAFD-488A-9A17-6573A61A8B2C}" destId="{006AB892-2A0A-4B49-BB86-CD12BE348277}" srcOrd="0" destOrd="0" parTransId="{DC39C93A-BD0B-4389-B7B5-6DA2069E96E8}" sibTransId="{7A757C1F-2D90-45AD-A0E9-CD0230479E10}"/>
    <dgm:cxn modelId="{C6D29726-CC15-44C3-97D0-17E55CFB592F}" type="presOf" srcId="{E6612F6F-AAFD-488A-9A17-6573A61A8B2C}" destId="{6BFCD78A-B89A-41EC-B6BF-634AD156557A}" srcOrd="0" destOrd="0" presId="urn:microsoft.com/office/officeart/2005/8/layout/hList1"/>
    <dgm:cxn modelId="{5FAFBD29-2B9B-495D-808B-E68E1C074AB1}" srcId="{2256444B-01E5-4D0A-8BAC-78F2B2342DF9}" destId="{E521393B-D789-43F8-B037-A5C6717FCF0B}" srcOrd="3" destOrd="0" parTransId="{43F8F9D1-AA57-420C-A5DE-5F6EB136940B}" sibTransId="{815AE5C0-B41E-4733-A9C5-88C6942FD515}"/>
    <dgm:cxn modelId="{1D6F522A-A47E-48F8-B790-FACB88C20AF5}" type="presOf" srcId="{4C6AEB7E-3F56-4080-B61E-3B252428593D}" destId="{4664BB60-A1E7-4C7E-ADB1-521FB503CB43}" srcOrd="0" destOrd="1" presId="urn:microsoft.com/office/officeart/2005/8/layout/hList1"/>
    <dgm:cxn modelId="{286EE363-9670-4D53-ADC6-966F0C023824}" type="presOf" srcId="{2256444B-01E5-4D0A-8BAC-78F2B2342DF9}" destId="{EA454847-CEF1-4354-B0F2-1F8A503E5348}" srcOrd="0" destOrd="0" presId="urn:microsoft.com/office/officeart/2005/8/layout/hList1"/>
    <dgm:cxn modelId="{CF3B8E66-BD0D-47D0-8911-2C8F97F38ED6}" srcId="{2256444B-01E5-4D0A-8BAC-78F2B2342DF9}" destId="{D5442C3D-62BA-44AF-8287-79A92473C677}" srcOrd="0" destOrd="0" parTransId="{66C22BB0-B2CE-4542-97B1-7978B1440892}" sibTransId="{47883161-4A7F-46A1-8B06-032F80F609B8}"/>
    <dgm:cxn modelId="{48917D4A-6F94-4A8E-881E-38A9046790E8}" srcId="{006AB892-2A0A-4B49-BB86-CD12BE348277}" destId="{815FF903-4BC9-45EA-A9C9-9D6BDB4A611A}" srcOrd="1" destOrd="0" parTransId="{E2098DB3-8542-491A-ACFE-F63E15AF3CFA}" sibTransId="{A20C814D-2EA7-436C-9CC1-69ECAD2D6E69}"/>
    <dgm:cxn modelId="{0E7DF44D-5D7C-45FB-ADA4-3FF7343B9874}" type="presOf" srcId="{4BEB4317-F4EF-4A69-AB06-A009AC2A70A6}" destId="{D399B421-FADB-4FA3-8A93-3709C0C05CE0}" srcOrd="0" destOrd="3" presId="urn:microsoft.com/office/officeart/2005/8/layout/hList1"/>
    <dgm:cxn modelId="{0C3FAF50-BBD2-40DF-B945-1FEEA549AF78}" type="presOf" srcId="{006AB892-2A0A-4B49-BB86-CD12BE348277}" destId="{482383DA-9755-452C-AE1F-DDB18B38AB0E}" srcOrd="0" destOrd="0" presId="urn:microsoft.com/office/officeart/2005/8/layout/hList1"/>
    <dgm:cxn modelId="{C91D308A-D158-490A-BFDF-6FD9A1CDAD69}" type="presOf" srcId="{80F256AA-EACB-46E8-ACC8-189F26784478}" destId="{D399B421-FADB-4FA3-8A93-3709C0C05CE0}" srcOrd="0" destOrd="0" presId="urn:microsoft.com/office/officeart/2005/8/layout/hList1"/>
    <dgm:cxn modelId="{A87F558F-3A3A-44E4-89E4-EC6D52996729}" type="presOf" srcId="{7B089A2A-EC6F-4AE0-A3F6-3008B2DA25B7}" destId="{4664BB60-A1E7-4C7E-ADB1-521FB503CB43}" srcOrd="0" destOrd="2" presId="urn:microsoft.com/office/officeart/2005/8/layout/hList1"/>
    <dgm:cxn modelId="{6563D491-9101-499A-A98B-D7E94AA51D58}" srcId="{2256444B-01E5-4D0A-8BAC-78F2B2342DF9}" destId="{7B089A2A-EC6F-4AE0-A3F6-3008B2DA25B7}" srcOrd="2" destOrd="0" parTransId="{EFADEE60-56CF-47C9-A81A-9B0BCA1074C2}" sibTransId="{B1BE9D08-BE3C-4F24-A12E-848571ED9844}"/>
    <dgm:cxn modelId="{F204F9A6-830B-4C86-8074-BB2CE55EFFD7}" type="presOf" srcId="{D5442C3D-62BA-44AF-8287-79A92473C677}" destId="{4664BB60-A1E7-4C7E-ADB1-521FB503CB43}" srcOrd="0" destOrd="0" presId="urn:microsoft.com/office/officeart/2005/8/layout/hList1"/>
    <dgm:cxn modelId="{AFFA8CBD-472B-4EE8-84D2-C3A563756658}" srcId="{006AB892-2A0A-4B49-BB86-CD12BE348277}" destId="{80F256AA-EACB-46E8-ACC8-189F26784478}" srcOrd="0" destOrd="0" parTransId="{AC22AAC1-6B06-4126-A236-13C718495CA6}" sibTransId="{29FE13D9-687A-4E84-B572-E517E75A072B}"/>
    <dgm:cxn modelId="{874928C8-77FA-4EA5-93F8-0D33F37AF6C5}" type="presOf" srcId="{815FF903-4BC9-45EA-A9C9-9D6BDB4A611A}" destId="{D399B421-FADB-4FA3-8A93-3709C0C05CE0}" srcOrd="0" destOrd="1" presId="urn:microsoft.com/office/officeart/2005/8/layout/hList1"/>
    <dgm:cxn modelId="{51A85ED1-EFBE-4CCE-BF02-306EC8271AE4}" srcId="{006AB892-2A0A-4B49-BB86-CD12BE348277}" destId="{4BEB4317-F4EF-4A69-AB06-A009AC2A70A6}" srcOrd="3" destOrd="0" parTransId="{C7CBD672-83FB-42B6-8621-ECBA2ECF7C1A}" sibTransId="{5F892684-B539-4C3D-8EBF-651FFD694168}"/>
    <dgm:cxn modelId="{47BE3CE0-9DBC-4FB0-BEFC-517BF9B5D0B8}" type="presOf" srcId="{35889DCF-2355-4BC1-BA54-BC648893C995}" destId="{D399B421-FADB-4FA3-8A93-3709C0C05CE0}" srcOrd="0" destOrd="2" presId="urn:microsoft.com/office/officeart/2005/8/layout/hList1"/>
    <dgm:cxn modelId="{45B538ED-FD4D-46B9-9280-ADE4C5C7F233}" srcId="{E6612F6F-AAFD-488A-9A17-6573A61A8B2C}" destId="{2256444B-01E5-4D0A-8BAC-78F2B2342DF9}" srcOrd="1" destOrd="0" parTransId="{3E5737EB-C5BF-4EA8-BBB9-87AD201C0461}" sibTransId="{13798EF1-8B56-4199-860A-1F1B0F290CEA}"/>
    <dgm:cxn modelId="{23ABC1ED-AF6A-4971-8855-A4AD1A1DBB24}" type="presOf" srcId="{E521393B-D789-43F8-B037-A5C6717FCF0B}" destId="{4664BB60-A1E7-4C7E-ADB1-521FB503CB43}" srcOrd="0" destOrd="3" presId="urn:microsoft.com/office/officeart/2005/8/layout/hList1"/>
    <dgm:cxn modelId="{4686E3AF-E3D5-4CB4-9E85-EF2E7D565950}" type="presParOf" srcId="{6BFCD78A-B89A-41EC-B6BF-634AD156557A}" destId="{56A5648E-F8D0-418A-9AA8-A556815370D4}" srcOrd="0" destOrd="0" presId="urn:microsoft.com/office/officeart/2005/8/layout/hList1"/>
    <dgm:cxn modelId="{14A92141-D530-40A7-B8BB-BF4BB76B8FE6}" type="presParOf" srcId="{56A5648E-F8D0-418A-9AA8-A556815370D4}" destId="{482383DA-9755-452C-AE1F-DDB18B38AB0E}" srcOrd="0" destOrd="0" presId="urn:microsoft.com/office/officeart/2005/8/layout/hList1"/>
    <dgm:cxn modelId="{393346BD-CDE1-4F3B-BFEF-FCA940D65A4D}" type="presParOf" srcId="{56A5648E-F8D0-418A-9AA8-A556815370D4}" destId="{D399B421-FADB-4FA3-8A93-3709C0C05CE0}" srcOrd="1" destOrd="0" presId="urn:microsoft.com/office/officeart/2005/8/layout/hList1"/>
    <dgm:cxn modelId="{80A8D3DD-3E2C-40F6-BDC9-13B958E196AF}" type="presParOf" srcId="{6BFCD78A-B89A-41EC-B6BF-634AD156557A}" destId="{684F8A73-D3F7-4476-97EA-3FA6352EE747}" srcOrd="1" destOrd="0" presId="urn:microsoft.com/office/officeart/2005/8/layout/hList1"/>
    <dgm:cxn modelId="{7CB16987-0867-4BE5-A338-8BC6F3FB171F}" type="presParOf" srcId="{6BFCD78A-B89A-41EC-B6BF-634AD156557A}" destId="{54C0653B-0C27-485B-A907-759467C7973A}" srcOrd="2" destOrd="0" presId="urn:microsoft.com/office/officeart/2005/8/layout/hList1"/>
    <dgm:cxn modelId="{3B67F890-A764-45BF-8D1D-A1ACD09B06C7}" type="presParOf" srcId="{54C0653B-0C27-485B-A907-759467C7973A}" destId="{EA454847-CEF1-4354-B0F2-1F8A503E5348}" srcOrd="0" destOrd="0" presId="urn:microsoft.com/office/officeart/2005/8/layout/hList1"/>
    <dgm:cxn modelId="{0AFC3EAF-9A99-47E1-BB00-FE1B4236220C}" type="presParOf" srcId="{54C0653B-0C27-485B-A907-759467C7973A}" destId="{4664BB60-A1E7-4C7E-ADB1-521FB503CB4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7286CD-E38B-4523-A67C-7BACABBC7C31}" type="doc">
      <dgm:prSet loTypeId="urn:microsoft.com/office/officeart/2009/3/layout/OpposingIdeas" loCatId="relationship" qsTypeId="urn:microsoft.com/office/officeart/2005/8/quickstyle/simple4" qsCatId="simple" csTypeId="urn:microsoft.com/office/officeart/2005/8/colors/accent1_2" csCatId="accent1" phldr="1"/>
      <dgm:spPr/>
      <dgm:t>
        <a:bodyPr/>
        <a:lstStyle/>
        <a:p>
          <a:endParaRPr lang="ru-RU"/>
        </a:p>
      </dgm:t>
    </dgm:pt>
    <dgm:pt modelId="{DAAB7927-82C5-4FC3-8490-439B3C1B9BBF}">
      <dgm:prSet phldrT="[Текст]" custT="1"/>
      <dgm:spPr>
        <a:solidFill>
          <a:srgbClr val="FFFF00"/>
        </a:solidFill>
      </dgm:spPr>
      <dgm:t>
        <a:bodyPr/>
        <a:lstStyle/>
        <a:p>
          <a:r>
            <a:rPr lang="ru-RU" sz="2800" b="1" dirty="0">
              <a:solidFill>
                <a:schemeClr val="tx1"/>
              </a:solidFill>
              <a:latin typeface="+mn-lt"/>
              <a:ea typeface="Verdana" panose="020B0604030504040204" pitchFamily="34" charset="0"/>
              <a:cs typeface="Verdana" panose="020B0604030504040204" pitchFamily="34" charset="0"/>
            </a:rPr>
            <a:t>ВДОХНОВЕНИЕ</a:t>
          </a:r>
        </a:p>
      </dgm:t>
    </dgm:pt>
    <dgm:pt modelId="{936E90D8-821E-428C-8C66-B6E56C1DD8B3}" type="parTrans" cxnId="{A17AAAE8-A385-43DF-BC22-21D8EA2D9097}">
      <dgm:prSet/>
      <dgm:spPr/>
      <dgm:t>
        <a:bodyPr/>
        <a:lstStyle/>
        <a:p>
          <a:endParaRPr lang="ru-RU"/>
        </a:p>
      </dgm:t>
    </dgm:pt>
    <dgm:pt modelId="{86974460-FA96-4AA9-BDCF-2E656BD75399}" type="sibTrans" cxnId="{A17AAAE8-A385-43DF-BC22-21D8EA2D9097}">
      <dgm:prSet/>
      <dgm:spPr/>
      <dgm:t>
        <a:bodyPr/>
        <a:lstStyle/>
        <a:p>
          <a:endParaRPr lang="ru-RU"/>
        </a:p>
      </dgm:t>
    </dgm:pt>
    <dgm:pt modelId="{18632EE3-80E1-4608-9309-150509CBB42A}">
      <dgm:prSet phldrT="[Текст]"/>
      <dgm:spPr/>
      <dgm:t>
        <a:bodyPr/>
        <a:lstStyle/>
        <a:p>
          <a:pPr algn="ctr"/>
          <a:r>
            <a:rPr lang="ru-RU" dirty="0">
              <a:solidFill>
                <a:schemeClr val="bg1"/>
              </a:solidFill>
            </a:rPr>
            <a:t>Как твой инновационный продукт может изменить мир </a:t>
          </a:r>
        </a:p>
      </dgm:t>
    </dgm:pt>
    <dgm:pt modelId="{1830EC9E-C620-4734-93C7-19FB32466143}" type="parTrans" cxnId="{18B9D0B3-8658-4AC6-89F9-473FB5835D90}">
      <dgm:prSet/>
      <dgm:spPr/>
      <dgm:t>
        <a:bodyPr/>
        <a:lstStyle/>
        <a:p>
          <a:endParaRPr lang="ru-RU"/>
        </a:p>
      </dgm:t>
    </dgm:pt>
    <dgm:pt modelId="{37158BF6-B198-474A-BA62-AC9F762DF023}" type="sibTrans" cxnId="{18B9D0B3-8658-4AC6-89F9-473FB5835D90}">
      <dgm:prSet/>
      <dgm:spPr/>
      <dgm:t>
        <a:bodyPr/>
        <a:lstStyle/>
        <a:p>
          <a:endParaRPr lang="ru-RU"/>
        </a:p>
      </dgm:t>
    </dgm:pt>
    <dgm:pt modelId="{244E703C-5FD5-4EC4-9618-09A4B3A63D55}">
      <dgm:prSet phldrT="[Текст]" custT="1"/>
      <dgm:spPr>
        <a:solidFill>
          <a:schemeClr val="accent1">
            <a:lumMod val="40000"/>
            <a:lumOff val="60000"/>
          </a:schemeClr>
        </a:solidFill>
      </dgm:spPr>
      <dgm:t>
        <a:bodyPr/>
        <a:lstStyle/>
        <a:p>
          <a:r>
            <a:rPr lang="ru-RU" sz="2800" b="1" dirty="0">
              <a:solidFill>
                <a:schemeClr val="tx1"/>
              </a:solidFill>
              <a:latin typeface="+mn-lt"/>
              <a:ea typeface="Verdana" panose="020B0604030504040204" pitchFamily="34" charset="0"/>
              <a:cs typeface="Verdana" panose="020B0604030504040204" pitchFamily="34" charset="0"/>
            </a:rPr>
            <a:t>КОМПАС</a:t>
          </a:r>
        </a:p>
      </dgm:t>
    </dgm:pt>
    <dgm:pt modelId="{8D865115-E530-46A7-97A3-8B8060885938}" type="parTrans" cxnId="{DB732A99-0B02-4F15-B921-C47CF80C61A1}">
      <dgm:prSet/>
      <dgm:spPr/>
      <dgm:t>
        <a:bodyPr/>
        <a:lstStyle/>
        <a:p>
          <a:endParaRPr lang="ru-RU"/>
        </a:p>
      </dgm:t>
    </dgm:pt>
    <dgm:pt modelId="{0BAA56C5-9445-4227-ABD2-9B55454B9611}" type="sibTrans" cxnId="{DB732A99-0B02-4F15-B921-C47CF80C61A1}">
      <dgm:prSet/>
      <dgm:spPr/>
      <dgm:t>
        <a:bodyPr/>
        <a:lstStyle/>
        <a:p>
          <a:endParaRPr lang="ru-RU"/>
        </a:p>
      </dgm:t>
    </dgm:pt>
    <dgm:pt modelId="{4850AA09-06FB-46F2-9321-618F7D2622AD}">
      <dgm:prSet phldrT="[Текст]"/>
      <dgm:spPr/>
      <dgm:t>
        <a:bodyPr anchor="b"/>
        <a:lstStyle/>
        <a:p>
          <a:pPr algn="ctr"/>
          <a:r>
            <a:rPr lang="ru-RU" dirty="0">
              <a:solidFill>
                <a:srgbClr val="66FFFF"/>
              </a:solidFill>
            </a:rPr>
            <a:t>Стратегическая настройка всех созидательных  процессов</a:t>
          </a:r>
        </a:p>
      </dgm:t>
    </dgm:pt>
    <dgm:pt modelId="{4FFCF441-78D4-444A-9FC6-2E599C52E33A}" type="parTrans" cxnId="{7CACEE5D-4B1D-4AB6-8BE2-5C6F9FA00A77}">
      <dgm:prSet/>
      <dgm:spPr/>
      <dgm:t>
        <a:bodyPr/>
        <a:lstStyle/>
        <a:p>
          <a:endParaRPr lang="ru-RU"/>
        </a:p>
      </dgm:t>
    </dgm:pt>
    <dgm:pt modelId="{7D147C56-A046-4FEE-AE06-682A19786CB2}" type="sibTrans" cxnId="{7CACEE5D-4B1D-4AB6-8BE2-5C6F9FA00A77}">
      <dgm:prSet/>
      <dgm:spPr/>
      <dgm:t>
        <a:bodyPr/>
        <a:lstStyle/>
        <a:p>
          <a:endParaRPr lang="ru-RU"/>
        </a:p>
      </dgm:t>
    </dgm:pt>
    <dgm:pt modelId="{DD9042CF-A51E-4A71-96FF-DB13AB4F31B7}" type="pres">
      <dgm:prSet presAssocID="{EE7286CD-E38B-4523-A67C-7BACABBC7C31}" presName="Name0" presStyleCnt="0">
        <dgm:presLayoutVars>
          <dgm:chMax val="2"/>
          <dgm:dir/>
          <dgm:animOne val="branch"/>
          <dgm:animLvl val="lvl"/>
          <dgm:resizeHandles val="exact"/>
        </dgm:presLayoutVars>
      </dgm:prSet>
      <dgm:spPr/>
    </dgm:pt>
    <dgm:pt modelId="{D77211F5-3808-42FB-BE21-24132118F4F7}" type="pres">
      <dgm:prSet presAssocID="{EE7286CD-E38B-4523-A67C-7BACABBC7C31}" presName="Background" presStyleLbl="node1" presStyleIdx="0" presStyleCnt="1" custScaleX="112035" custScaleY="97403"/>
      <dgm:spPr>
        <a:solidFill>
          <a:srgbClr val="336699"/>
        </a:solidFill>
      </dgm:spPr>
    </dgm:pt>
    <dgm:pt modelId="{FBBDC584-0CA9-4C03-AF06-8080A6690593}" type="pres">
      <dgm:prSet presAssocID="{EE7286CD-E38B-4523-A67C-7BACABBC7C31}" presName="Divider" presStyleLbl="callout" presStyleIdx="0" presStyleCnt="1" custLinFactX="2700000" custLinFactNeighborX="2756228"/>
      <dgm:spPr/>
    </dgm:pt>
    <dgm:pt modelId="{138E6A26-D8D0-477D-9E35-B8F26562C0CE}" type="pres">
      <dgm:prSet presAssocID="{EE7286CD-E38B-4523-A67C-7BACABBC7C31}" presName="ChildText1" presStyleLbl="revTx" presStyleIdx="0" presStyleCnt="0" custScaleX="145604" custLinFactNeighborX="-6715" custLinFactNeighborY="-1020">
        <dgm:presLayoutVars>
          <dgm:chMax val="0"/>
          <dgm:chPref val="0"/>
          <dgm:bulletEnabled val="1"/>
        </dgm:presLayoutVars>
      </dgm:prSet>
      <dgm:spPr/>
    </dgm:pt>
    <dgm:pt modelId="{5DA0EDE5-6F9D-4942-A9EE-811133866090}" type="pres">
      <dgm:prSet presAssocID="{EE7286CD-E38B-4523-A67C-7BACABBC7C31}" presName="ChildText2" presStyleLbl="revTx" presStyleIdx="0" presStyleCnt="0" custScaleX="136440" custLinFactNeighborX="8849" custLinFactNeighborY="1020">
        <dgm:presLayoutVars>
          <dgm:chMax val="0"/>
          <dgm:chPref val="0"/>
          <dgm:bulletEnabled val="1"/>
        </dgm:presLayoutVars>
      </dgm:prSet>
      <dgm:spPr/>
    </dgm:pt>
    <dgm:pt modelId="{DCB9C472-5612-4B2F-8C06-F402B86EA048}" type="pres">
      <dgm:prSet presAssocID="{EE7286CD-E38B-4523-A67C-7BACABBC7C31}" presName="ParentText1" presStyleLbl="revTx" presStyleIdx="0" presStyleCnt="0">
        <dgm:presLayoutVars>
          <dgm:chMax val="1"/>
          <dgm:chPref val="1"/>
        </dgm:presLayoutVars>
      </dgm:prSet>
      <dgm:spPr/>
    </dgm:pt>
    <dgm:pt modelId="{3623CF19-CBA7-4345-96E1-32E4EEC610F9}" type="pres">
      <dgm:prSet presAssocID="{EE7286CD-E38B-4523-A67C-7BACABBC7C31}" presName="ParentShape1" presStyleLbl="alignImgPlace1" presStyleIdx="0" presStyleCnt="2" custScaleX="179980" custLinFactNeighborX="-53253">
        <dgm:presLayoutVars/>
      </dgm:prSet>
      <dgm:spPr/>
    </dgm:pt>
    <dgm:pt modelId="{2F5E45A8-6798-4DD5-AE01-DC79EF2C8B3A}" type="pres">
      <dgm:prSet presAssocID="{EE7286CD-E38B-4523-A67C-7BACABBC7C31}" presName="ParentText2" presStyleLbl="revTx" presStyleIdx="0" presStyleCnt="0">
        <dgm:presLayoutVars>
          <dgm:chMax val="1"/>
          <dgm:chPref val="1"/>
        </dgm:presLayoutVars>
      </dgm:prSet>
      <dgm:spPr/>
    </dgm:pt>
    <dgm:pt modelId="{4F321B71-B6B2-4271-B268-6BCD2B9B7EE2}" type="pres">
      <dgm:prSet presAssocID="{EE7286CD-E38B-4523-A67C-7BACABBC7C31}" presName="ParentShape2" presStyleLbl="alignImgPlace1" presStyleIdx="1" presStyleCnt="2" custScaleX="179980" custLinFactNeighborX="53253">
        <dgm:presLayoutVars/>
      </dgm:prSet>
      <dgm:spPr/>
    </dgm:pt>
  </dgm:ptLst>
  <dgm:cxnLst>
    <dgm:cxn modelId="{FBD18A08-B0F6-4D85-81A2-88EE22509BF1}" type="presOf" srcId="{DAAB7927-82C5-4FC3-8490-439B3C1B9BBF}" destId="{3623CF19-CBA7-4345-96E1-32E4EEC610F9}" srcOrd="1" destOrd="0" presId="urn:microsoft.com/office/officeart/2009/3/layout/OpposingIdeas"/>
    <dgm:cxn modelId="{B99D5213-D2D3-4137-8C27-21B4374C7B00}" type="presOf" srcId="{EE7286CD-E38B-4523-A67C-7BACABBC7C31}" destId="{DD9042CF-A51E-4A71-96FF-DB13AB4F31B7}" srcOrd="0" destOrd="0" presId="urn:microsoft.com/office/officeart/2009/3/layout/OpposingIdeas"/>
    <dgm:cxn modelId="{EB4AA05D-99A4-4977-9E43-1B1FD81E2A62}" type="presOf" srcId="{18632EE3-80E1-4608-9309-150509CBB42A}" destId="{138E6A26-D8D0-477D-9E35-B8F26562C0CE}" srcOrd="0" destOrd="0" presId="urn:microsoft.com/office/officeart/2009/3/layout/OpposingIdeas"/>
    <dgm:cxn modelId="{7CACEE5D-4B1D-4AB6-8BE2-5C6F9FA00A77}" srcId="{244E703C-5FD5-4EC4-9618-09A4B3A63D55}" destId="{4850AA09-06FB-46F2-9321-618F7D2622AD}" srcOrd="0" destOrd="0" parTransId="{4FFCF441-78D4-444A-9FC6-2E599C52E33A}" sibTransId="{7D147C56-A046-4FEE-AE06-682A19786CB2}"/>
    <dgm:cxn modelId="{B7651283-E264-4EBA-BCBB-3BCB4B4154CA}" type="presOf" srcId="{244E703C-5FD5-4EC4-9618-09A4B3A63D55}" destId="{2F5E45A8-6798-4DD5-AE01-DC79EF2C8B3A}" srcOrd="0" destOrd="0" presId="urn:microsoft.com/office/officeart/2009/3/layout/OpposingIdeas"/>
    <dgm:cxn modelId="{DB732A99-0B02-4F15-B921-C47CF80C61A1}" srcId="{EE7286CD-E38B-4523-A67C-7BACABBC7C31}" destId="{244E703C-5FD5-4EC4-9618-09A4B3A63D55}" srcOrd="1" destOrd="0" parTransId="{8D865115-E530-46A7-97A3-8B8060885938}" sibTransId="{0BAA56C5-9445-4227-ABD2-9B55454B9611}"/>
    <dgm:cxn modelId="{37DA069F-DAA5-4B0E-A6CC-320034D15AF2}" type="presOf" srcId="{4850AA09-06FB-46F2-9321-618F7D2622AD}" destId="{5DA0EDE5-6F9D-4942-A9EE-811133866090}" srcOrd="0" destOrd="0" presId="urn:microsoft.com/office/officeart/2009/3/layout/OpposingIdeas"/>
    <dgm:cxn modelId="{18B9D0B3-8658-4AC6-89F9-473FB5835D90}" srcId="{DAAB7927-82C5-4FC3-8490-439B3C1B9BBF}" destId="{18632EE3-80E1-4608-9309-150509CBB42A}" srcOrd="0" destOrd="0" parTransId="{1830EC9E-C620-4734-93C7-19FB32466143}" sibTransId="{37158BF6-B198-474A-BA62-AC9F762DF023}"/>
    <dgm:cxn modelId="{730438CF-56EC-4917-B51A-1FFFC44CAEF1}" type="presOf" srcId="{DAAB7927-82C5-4FC3-8490-439B3C1B9BBF}" destId="{DCB9C472-5612-4B2F-8C06-F402B86EA048}" srcOrd="0" destOrd="0" presId="urn:microsoft.com/office/officeart/2009/3/layout/OpposingIdeas"/>
    <dgm:cxn modelId="{69660ED6-2799-458E-98B0-60E8393AE72B}" type="presOf" srcId="{244E703C-5FD5-4EC4-9618-09A4B3A63D55}" destId="{4F321B71-B6B2-4271-B268-6BCD2B9B7EE2}" srcOrd="1" destOrd="0" presId="urn:microsoft.com/office/officeart/2009/3/layout/OpposingIdeas"/>
    <dgm:cxn modelId="{A17AAAE8-A385-43DF-BC22-21D8EA2D9097}" srcId="{EE7286CD-E38B-4523-A67C-7BACABBC7C31}" destId="{DAAB7927-82C5-4FC3-8490-439B3C1B9BBF}" srcOrd="0" destOrd="0" parTransId="{936E90D8-821E-428C-8C66-B6E56C1DD8B3}" sibTransId="{86974460-FA96-4AA9-BDCF-2E656BD75399}"/>
    <dgm:cxn modelId="{C54FEC56-954F-4E4F-8022-CF2627456FCC}" type="presParOf" srcId="{DD9042CF-A51E-4A71-96FF-DB13AB4F31B7}" destId="{D77211F5-3808-42FB-BE21-24132118F4F7}" srcOrd="0" destOrd="0" presId="urn:microsoft.com/office/officeart/2009/3/layout/OpposingIdeas"/>
    <dgm:cxn modelId="{97C19BB8-A80A-4DF1-A129-CD4B2BACA335}" type="presParOf" srcId="{DD9042CF-A51E-4A71-96FF-DB13AB4F31B7}" destId="{FBBDC584-0CA9-4C03-AF06-8080A6690593}" srcOrd="1" destOrd="0" presId="urn:microsoft.com/office/officeart/2009/3/layout/OpposingIdeas"/>
    <dgm:cxn modelId="{576C8844-781C-4ACF-A797-3E7FF9E26A5D}" type="presParOf" srcId="{DD9042CF-A51E-4A71-96FF-DB13AB4F31B7}" destId="{138E6A26-D8D0-477D-9E35-B8F26562C0CE}" srcOrd="2" destOrd="0" presId="urn:microsoft.com/office/officeart/2009/3/layout/OpposingIdeas"/>
    <dgm:cxn modelId="{50D61BB8-9442-4B26-9F28-9C24C22BA004}" type="presParOf" srcId="{DD9042CF-A51E-4A71-96FF-DB13AB4F31B7}" destId="{5DA0EDE5-6F9D-4942-A9EE-811133866090}" srcOrd="3" destOrd="0" presId="urn:microsoft.com/office/officeart/2009/3/layout/OpposingIdeas"/>
    <dgm:cxn modelId="{E037C277-2987-446E-96CF-A25F6BFB6D34}" type="presParOf" srcId="{DD9042CF-A51E-4A71-96FF-DB13AB4F31B7}" destId="{DCB9C472-5612-4B2F-8C06-F402B86EA048}" srcOrd="4" destOrd="0" presId="urn:microsoft.com/office/officeart/2009/3/layout/OpposingIdeas"/>
    <dgm:cxn modelId="{B1A093CF-FB77-41B6-86EC-3553CAA50E14}" type="presParOf" srcId="{DD9042CF-A51E-4A71-96FF-DB13AB4F31B7}" destId="{3623CF19-CBA7-4345-96E1-32E4EEC610F9}" srcOrd="5" destOrd="0" presId="urn:microsoft.com/office/officeart/2009/3/layout/OpposingIdeas"/>
    <dgm:cxn modelId="{1EF7881E-A5DB-499A-BCB5-0A85AA1A8B41}" type="presParOf" srcId="{DD9042CF-A51E-4A71-96FF-DB13AB4F31B7}" destId="{2F5E45A8-6798-4DD5-AE01-DC79EF2C8B3A}" srcOrd="6" destOrd="0" presId="urn:microsoft.com/office/officeart/2009/3/layout/OpposingIdeas"/>
    <dgm:cxn modelId="{FB0747D1-D560-4E32-8788-213390D75DF5}" type="presParOf" srcId="{DD9042CF-A51E-4A71-96FF-DB13AB4F31B7}" destId="{4F321B71-B6B2-4271-B268-6BCD2B9B7EE2}" srcOrd="7" destOrd="0" presId="urn:microsoft.com/office/officeart/2009/3/layout/OpposingIdea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63B451-E00A-43BD-A1B8-6427B2458601}" type="doc">
      <dgm:prSet loTypeId="urn:microsoft.com/office/officeart/2005/8/layout/lProcess2" loCatId="list" qsTypeId="urn:microsoft.com/office/officeart/2005/8/quickstyle/simple1" qsCatId="simple" csTypeId="urn:microsoft.com/office/officeart/2005/8/colors/colorful3" csCatId="colorful" phldr="1"/>
      <dgm:spPr>
        <a:scene3d>
          <a:camera prst="orthographicFront">
            <a:rot lat="0" lon="0" rev="0"/>
          </a:camera>
          <a:lightRig rig="contrasting" dir="t">
            <a:rot lat="0" lon="0" rev="1500000"/>
          </a:lightRig>
        </a:scene3d>
      </dgm:spPr>
      <dgm:t>
        <a:bodyPr/>
        <a:lstStyle/>
        <a:p>
          <a:endParaRPr lang="ru-RU"/>
        </a:p>
      </dgm:t>
    </dgm:pt>
    <dgm:pt modelId="{38A75B0C-E286-4774-B53D-FCBC72FC4F44}">
      <dgm:prSet phldrT="[Текст]"/>
      <dgm:spPr>
        <a:solidFill>
          <a:srgbClr val="006600"/>
        </a:solidFill>
        <a:ln>
          <a:noFill/>
        </a:ln>
        <a:effectLst>
          <a:outerShdw blurRad="107950" dist="12700" dir="5400000" algn="ctr">
            <a:srgbClr val="000000"/>
          </a:outerShdw>
        </a:effectLst>
        <a:sp3d contourW="44450" prstMaterial="matte">
          <a:bevelT w="63500" h="63500" prst="artDeco"/>
          <a:contourClr>
            <a:srgbClr val="FFFFFF"/>
          </a:contourClr>
        </a:sp3d>
      </dgm:spPr>
      <dgm:t>
        <a:bodyPr/>
        <a:lstStyle/>
        <a:p>
          <a:r>
            <a:rPr lang="ru-RU" b="1" dirty="0">
              <a:solidFill>
                <a:schemeClr val="bg1"/>
              </a:solidFill>
            </a:rPr>
            <a:t>Видение</a:t>
          </a:r>
        </a:p>
      </dgm:t>
    </dgm:pt>
    <dgm:pt modelId="{5F030851-2A41-4791-8A38-C5524EDFA037}" type="parTrans" cxnId="{B9D311DB-4FBF-49FB-8DD6-62AA38DC035B}">
      <dgm:prSet/>
      <dgm:spPr/>
      <dgm:t>
        <a:bodyPr/>
        <a:lstStyle/>
        <a:p>
          <a:endParaRPr lang="ru-RU"/>
        </a:p>
      </dgm:t>
    </dgm:pt>
    <dgm:pt modelId="{02896B23-C21E-4047-BC5C-38EF523A6193}" type="sibTrans" cxnId="{B9D311DB-4FBF-49FB-8DD6-62AA38DC035B}">
      <dgm:prSet/>
      <dgm:spPr/>
      <dgm:t>
        <a:bodyPr/>
        <a:lstStyle/>
        <a:p>
          <a:endParaRPr lang="ru-RU"/>
        </a:p>
      </dgm:t>
    </dgm:pt>
    <dgm:pt modelId="{6A2CFDB3-26DF-426D-9533-1A3AB4B721B6}">
      <dgm:prSet phldrT="[Текст]" custT="1"/>
      <dgm:spPr>
        <a:solidFill>
          <a:schemeClr val="accent6">
            <a:lumMod val="20000"/>
            <a:lumOff val="80000"/>
          </a:schemeClr>
        </a:solidFill>
        <a:ln>
          <a:noFill/>
        </a:ln>
        <a:effectLst>
          <a:outerShdw blurRad="149987" dist="250190" dir="8460000" algn="ctr">
            <a:srgbClr val="000000">
              <a:alpha val="28000"/>
            </a:srgbClr>
          </a:outerShdw>
        </a:effectLst>
        <a:sp3d prstMaterial="metal">
          <a:bevelT w="88900" h="88900"/>
        </a:sp3d>
      </dgm:spPr>
      <dgm:t>
        <a:bodyPr/>
        <a:lstStyle/>
        <a:p>
          <a:r>
            <a:rPr lang="ru-RU" sz="4400" b="0" i="0" dirty="0">
              <a:solidFill>
                <a:schemeClr val="tx1"/>
              </a:solidFill>
            </a:rPr>
            <a:t>Планета любящих творцов</a:t>
          </a:r>
        </a:p>
      </dgm:t>
    </dgm:pt>
    <dgm:pt modelId="{6357B868-B5D3-4F45-B466-EB210495EE64}" type="parTrans" cxnId="{210DD83B-A2F7-472B-A8D7-C82EBB27D39B}">
      <dgm:prSet/>
      <dgm:spPr/>
      <dgm:t>
        <a:bodyPr/>
        <a:lstStyle/>
        <a:p>
          <a:endParaRPr lang="ru-RU"/>
        </a:p>
      </dgm:t>
    </dgm:pt>
    <dgm:pt modelId="{C909FB36-CB87-4A03-9659-F50F9CC1907F}" type="sibTrans" cxnId="{210DD83B-A2F7-472B-A8D7-C82EBB27D39B}">
      <dgm:prSet/>
      <dgm:spPr/>
      <dgm:t>
        <a:bodyPr/>
        <a:lstStyle/>
        <a:p>
          <a:endParaRPr lang="ru-RU"/>
        </a:p>
      </dgm:t>
    </dgm:pt>
    <dgm:pt modelId="{9B3A7839-4962-4ECC-8FD4-3B70BA59CA63}">
      <dgm:prSet phldrT="[Текст]"/>
      <dgm:spPr>
        <a:solidFill>
          <a:srgbClr val="006600"/>
        </a:solidFill>
        <a:ln>
          <a:noFill/>
        </a:ln>
        <a:effectLst>
          <a:outerShdw blurRad="107950" dist="12700" dir="5400000" algn="ctr">
            <a:srgbClr val="000000"/>
          </a:outerShdw>
        </a:effectLst>
        <a:sp3d contourW="44450" prstMaterial="matte">
          <a:bevelT w="63500" h="63500" prst="artDeco"/>
          <a:contourClr>
            <a:srgbClr val="FFFFFF"/>
          </a:contourClr>
        </a:sp3d>
      </dgm:spPr>
      <dgm:t>
        <a:bodyPr/>
        <a:lstStyle/>
        <a:p>
          <a:r>
            <a:rPr lang="ru-RU" b="1" dirty="0">
              <a:solidFill>
                <a:srgbClr val="66FFFF"/>
              </a:solidFill>
            </a:rPr>
            <a:t>Мантра</a:t>
          </a:r>
        </a:p>
      </dgm:t>
    </dgm:pt>
    <dgm:pt modelId="{FF91345F-0318-45A8-B258-174454C064FA}" type="parTrans" cxnId="{36387149-CC88-4098-849A-54FE72D32F2C}">
      <dgm:prSet/>
      <dgm:spPr/>
      <dgm:t>
        <a:bodyPr/>
        <a:lstStyle/>
        <a:p>
          <a:endParaRPr lang="ru-RU"/>
        </a:p>
      </dgm:t>
    </dgm:pt>
    <dgm:pt modelId="{2403FF0A-183E-4A77-9956-0365418874A9}" type="sibTrans" cxnId="{36387149-CC88-4098-849A-54FE72D32F2C}">
      <dgm:prSet/>
      <dgm:spPr/>
      <dgm:t>
        <a:bodyPr/>
        <a:lstStyle/>
        <a:p>
          <a:endParaRPr lang="ru-RU"/>
        </a:p>
      </dgm:t>
    </dgm:pt>
    <dgm:pt modelId="{7A7B9EF7-F223-43C7-AC99-B15744F69A4F}">
      <dgm:prSet phldrT="[Текст]" custT="1"/>
      <dgm:spPr>
        <a:solidFill>
          <a:schemeClr val="accent5">
            <a:lumMod val="20000"/>
            <a:lumOff val="80000"/>
          </a:schemeClr>
        </a:solidFill>
        <a:ln>
          <a:noFill/>
        </a:ln>
        <a:effectLst>
          <a:outerShdw blurRad="149987" dist="250190" dir="8460000" algn="ctr">
            <a:srgbClr val="000000">
              <a:alpha val="28000"/>
            </a:srgbClr>
          </a:outerShdw>
        </a:effectLst>
        <a:sp3d prstMaterial="metal">
          <a:bevelT w="88900" h="88900"/>
        </a:sp3d>
      </dgm:spPr>
      <dgm:t>
        <a:bodyPr/>
        <a:lstStyle/>
        <a:p>
          <a:r>
            <a:rPr lang="ru-RU" sz="4400" b="0" i="1" dirty="0">
              <a:solidFill>
                <a:schemeClr val="tx1"/>
              </a:solidFill>
            </a:rPr>
            <a:t>Учись</a:t>
          </a:r>
          <a:endParaRPr lang="en-US" sz="4400" b="0" i="1" dirty="0">
            <a:solidFill>
              <a:schemeClr val="tx1"/>
            </a:solidFill>
          </a:endParaRPr>
        </a:p>
        <a:p>
          <a:r>
            <a:rPr lang="ru-RU" sz="4400" b="0" i="1" dirty="0">
              <a:solidFill>
                <a:schemeClr val="tx1"/>
              </a:solidFill>
            </a:rPr>
            <a:t>Созидай</a:t>
          </a:r>
          <a:endParaRPr lang="en-US" sz="4400" b="0" i="1" dirty="0">
            <a:solidFill>
              <a:schemeClr val="tx1"/>
            </a:solidFill>
          </a:endParaRPr>
        </a:p>
        <a:p>
          <a:r>
            <a:rPr lang="ru-RU" sz="4400" b="0" i="1" dirty="0">
              <a:solidFill>
                <a:schemeClr val="tx1"/>
              </a:solidFill>
            </a:rPr>
            <a:t>Блистай</a:t>
          </a:r>
        </a:p>
      </dgm:t>
    </dgm:pt>
    <dgm:pt modelId="{828DF1EF-13A8-4248-8343-8F3E9EB6CC5A}" type="parTrans" cxnId="{D79D2818-E1BF-4B65-AE21-227CF3ABEDA8}">
      <dgm:prSet/>
      <dgm:spPr/>
      <dgm:t>
        <a:bodyPr/>
        <a:lstStyle/>
        <a:p>
          <a:endParaRPr lang="ru-RU"/>
        </a:p>
      </dgm:t>
    </dgm:pt>
    <dgm:pt modelId="{6B81C087-2D03-41A4-BFAF-B539B89495AE}" type="sibTrans" cxnId="{D79D2818-E1BF-4B65-AE21-227CF3ABEDA8}">
      <dgm:prSet/>
      <dgm:spPr/>
      <dgm:t>
        <a:bodyPr/>
        <a:lstStyle/>
        <a:p>
          <a:endParaRPr lang="ru-RU"/>
        </a:p>
      </dgm:t>
    </dgm:pt>
    <dgm:pt modelId="{9279C6F6-A0FA-4863-A437-AB4E3A318043}">
      <dgm:prSet phldrT="[Текст]"/>
      <dgm:spPr>
        <a:solidFill>
          <a:srgbClr val="006600"/>
        </a:solidFill>
        <a:ln>
          <a:noFill/>
        </a:ln>
        <a:effectLst>
          <a:outerShdw blurRad="107950" dist="12700" dir="5400000" algn="ctr">
            <a:srgbClr val="000000"/>
          </a:outerShdw>
        </a:effectLst>
        <a:sp3d contourW="44450" prstMaterial="matte">
          <a:bevelT w="63500" h="63500" prst="artDeco"/>
          <a:contourClr>
            <a:srgbClr val="FFFFFF"/>
          </a:contourClr>
        </a:sp3d>
      </dgm:spPr>
      <dgm:t>
        <a:bodyPr/>
        <a:lstStyle/>
        <a:p>
          <a:r>
            <a:rPr lang="ru-RU" b="1" dirty="0">
              <a:solidFill>
                <a:srgbClr val="FFFF00"/>
              </a:solidFill>
            </a:rPr>
            <a:t>Слоган</a:t>
          </a:r>
        </a:p>
      </dgm:t>
    </dgm:pt>
    <dgm:pt modelId="{7F63B607-387A-4BB3-9146-82D1827A50E9}" type="parTrans" cxnId="{AB8F8D54-D942-46DD-861A-09885929CEA8}">
      <dgm:prSet/>
      <dgm:spPr/>
      <dgm:t>
        <a:bodyPr/>
        <a:lstStyle/>
        <a:p>
          <a:endParaRPr lang="ru-RU"/>
        </a:p>
      </dgm:t>
    </dgm:pt>
    <dgm:pt modelId="{FDDBC691-1D07-47B5-893E-6653ED1D0E3F}" type="sibTrans" cxnId="{AB8F8D54-D942-46DD-861A-09885929CEA8}">
      <dgm:prSet/>
      <dgm:spPr/>
      <dgm:t>
        <a:bodyPr/>
        <a:lstStyle/>
        <a:p>
          <a:endParaRPr lang="ru-RU"/>
        </a:p>
      </dgm:t>
    </dgm:pt>
    <dgm:pt modelId="{8F505CF1-4C57-4E2E-99E8-4908AA6B35DB}">
      <dgm:prSet phldrT="[Текст]" custT="1"/>
      <dgm:spPr>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sz="4400" b="0" i="1" dirty="0">
              <a:solidFill>
                <a:schemeClr val="tx1"/>
              </a:solidFill>
            </a:rPr>
            <a:t>Расти быстро, блистай всемирно</a:t>
          </a:r>
        </a:p>
      </dgm:t>
    </dgm:pt>
    <dgm:pt modelId="{D900C7CA-311D-468B-8E65-AF04187DD0B9}" type="parTrans" cxnId="{42A7C57C-1BE5-43D8-99A0-A4AE3F33693E}">
      <dgm:prSet/>
      <dgm:spPr/>
      <dgm:t>
        <a:bodyPr/>
        <a:lstStyle/>
        <a:p>
          <a:endParaRPr lang="ru-RU"/>
        </a:p>
      </dgm:t>
    </dgm:pt>
    <dgm:pt modelId="{3F27DE39-1C19-4900-943F-8174F263A54B}" type="sibTrans" cxnId="{42A7C57C-1BE5-43D8-99A0-A4AE3F33693E}">
      <dgm:prSet/>
      <dgm:spPr/>
      <dgm:t>
        <a:bodyPr/>
        <a:lstStyle/>
        <a:p>
          <a:endParaRPr lang="ru-RU"/>
        </a:p>
      </dgm:t>
    </dgm:pt>
    <dgm:pt modelId="{0257CB21-6499-4955-B5A7-15371D2B4020}" type="pres">
      <dgm:prSet presAssocID="{3463B451-E00A-43BD-A1B8-6427B2458601}" presName="theList" presStyleCnt="0">
        <dgm:presLayoutVars>
          <dgm:dir/>
          <dgm:animLvl val="lvl"/>
          <dgm:resizeHandles val="exact"/>
        </dgm:presLayoutVars>
      </dgm:prSet>
      <dgm:spPr/>
    </dgm:pt>
    <dgm:pt modelId="{C57FCAC4-460F-49D3-9C05-662A131CA8A8}" type="pres">
      <dgm:prSet presAssocID="{38A75B0C-E286-4774-B53D-FCBC72FC4F44}" presName="compNod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646747B6-794F-4A34-B80F-D70DC65318BB}" type="pres">
      <dgm:prSet presAssocID="{38A75B0C-E286-4774-B53D-FCBC72FC4F44}" presName="aNode" presStyleLbl="bgShp" presStyleIdx="0" presStyleCnt="3"/>
      <dgm:spPr/>
    </dgm:pt>
    <dgm:pt modelId="{CFA1D1DA-BD15-4C70-B6CF-9DA6F1FC71E0}" type="pres">
      <dgm:prSet presAssocID="{38A75B0C-E286-4774-B53D-FCBC72FC4F44}" presName="textNode" presStyleLbl="bgShp" presStyleIdx="0" presStyleCnt="3"/>
      <dgm:spPr/>
    </dgm:pt>
    <dgm:pt modelId="{3CB30517-77F9-4F78-A0DD-94C338C5C10D}" type="pres">
      <dgm:prSet presAssocID="{38A75B0C-E286-4774-B53D-FCBC72FC4F44}" presName="compChildNod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C4E9BEC2-75BE-45B6-A6D5-2DD5765E5AAB}" type="pres">
      <dgm:prSet presAssocID="{38A75B0C-E286-4774-B53D-FCBC72FC4F44}" presName="theInnerList"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E46C606C-D893-4049-B131-7B60A6AA7785}" type="pres">
      <dgm:prSet presAssocID="{6A2CFDB3-26DF-426D-9533-1A3AB4B721B6}" presName="childNode" presStyleLbl="node1" presStyleIdx="0" presStyleCnt="3" custScaleX="121486">
        <dgm:presLayoutVars>
          <dgm:bulletEnabled val="1"/>
        </dgm:presLayoutVars>
      </dgm:prSet>
      <dgm:spPr/>
    </dgm:pt>
    <dgm:pt modelId="{89358E96-0B60-4364-A6D0-51AFE9594A9B}" type="pres">
      <dgm:prSet presAssocID="{38A75B0C-E286-4774-B53D-FCBC72FC4F44}" presName="aSpac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AB5D89BA-0371-40C6-B028-82627449C9BA}" type="pres">
      <dgm:prSet presAssocID="{9B3A7839-4962-4ECC-8FD4-3B70BA59CA63}" presName="compNod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71496DCF-872F-498C-8C7D-585BFB49B7A6}" type="pres">
      <dgm:prSet presAssocID="{9B3A7839-4962-4ECC-8FD4-3B70BA59CA63}" presName="aNode" presStyleLbl="bgShp" presStyleIdx="1" presStyleCnt="3"/>
      <dgm:spPr/>
    </dgm:pt>
    <dgm:pt modelId="{A767CF29-6279-4EE4-B52A-E4BE0456656E}" type="pres">
      <dgm:prSet presAssocID="{9B3A7839-4962-4ECC-8FD4-3B70BA59CA63}" presName="textNode" presStyleLbl="bgShp" presStyleIdx="1" presStyleCnt="3"/>
      <dgm:spPr/>
    </dgm:pt>
    <dgm:pt modelId="{A4672563-60FD-4EC9-A070-58F1003E8196}" type="pres">
      <dgm:prSet presAssocID="{9B3A7839-4962-4ECC-8FD4-3B70BA59CA63}" presName="compChildNod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F9139F45-3856-4D83-8782-EBA8BF7853D5}" type="pres">
      <dgm:prSet presAssocID="{9B3A7839-4962-4ECC-8FD4-3B70BA59CA63}" presName="theInnerList"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BDE2896F-972E-4463-8034-CD6F084AB20B}" type="pres">
      <dgm:prSet presAssocID="{7A7B9EF7-F223-43C7-AC99-B15744F69A4F}" presName="childNode" presStyleLbl="node1" presStyleIdx="1" presStyleCnt="3" custScaleX="121486">
        <dgm:presLayoutVars>
          <dgm:bulletEnabled val="1"/>
        </dgm:presLayoutVars>
      </dgm:prSet>
      <dgm:spPr/>
    </dgm:pt>
    <dgm:pt modelId="{5FB851A0-BDC2-4F3A-9C5A-5AC6A51D1E2E}" type="pres">
      <dgm:prSet presAssocID="{9B3A7839-4962-4ECC-8FD4-3B70BA59CA63}" presName="aSpac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10066DAE-1D11-4B90-97C1-C2C3051237B9}" type="pres">
      <dgm:prSet presAssocID="{9279C6F6-A0FA-4863-A437-AB4E3A318043}" presName="compNod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0A7D2C74-8FCE-4950-9AE3-070080B17E69}" type="pres">
      <dgm:prSet presAssocID="{9279C6F6-A0FA-4863-A437-AB4E3A318043}" presName="aNode" presStyleLbl="bgShp" presStyleIdx="2" presStyleCnt="3"/>
      <dgm:spPr/>
    </dgm:pt>
    <dgm:pt modelId="{2637591C-67D4-4993-AB60-AA3269525A5F}" type="pres">
      <dgm:prSet presAssocID="{9279C6F6-A0FA-4863-A437-AB4E3A318043}" presName="textNode" presStyleLbl="bgShp" presStyleIdx="2" presStyleCnt="3"/>
      <dgm:spPr/>
    </dgm:pt>
    <dgm:pt modelId="{CBE82283-4BAB-4310-B2B7-83D8014402A5}" type="pres">
      <dgm:prSet presAssocID="{9279C6F6-A0FA-4863-A437-AB4E3A318043}" presName="compChildNode"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ED260FE1-5280-449E-B8CC-FFD59A810660}" type="pres">
      <dgm:prSet presAssocID="{9279C6F6-A0FA-4863-A437-AB4E3A318043}" presName="theInnerList" presStyleCnt="0"/>
      <dgm:spPr>
        <a:ln>
          <a:noFill/>
        </a:ln>
        <a:effectLst>
          <a:outerShdw blurRad="107950" dist="12700" dir="5400000" algn="ctr">
            <a:srgbClr val="000000"/>
          </a:outerShdw>
        </a:effectLst>
        <a:sp3d contourW="44450" prstMaterial="matte">
          <a:bevelT w="63500" h="63500" prst="artDeco"/>
          <a:contourClr>
            <a:srgbClr val="FFFFFF"/>
          </a:contourClr>
        </a:sp3d>
      </dgm:spPr>
    </dgm:pt>
    <dgm:pt modelId="{8E310794-252A-4E17-AF1C-038C1476BCA0}" type="pres">
      <dgm:prSet presAssocID="{8F505CF1-4C57-4E2E-99E8-4908AA6B35DB}" presName="childNode" presStyleLbl="node1" presStyleIdx="2" presStyleCnt="3" custScaleX="121486">
        <dgm:presLayoutVars>
          <dgm:bulletEnabled val="1"/>
        </dgm:presLayoutVars>
      </dgm:prSet>
      <dgm:spPr/>
    </dgm:pt>
  </dgm:ptLst>
  <dgm:cxnLst>
    <dgm:cxn modelId="{5A335500-8A7E-4743-BF4D-57D729E82675}" type="presOf" srcId="{9279C6F6-A0FA-4863-A437-AB4E3A318043}" destId="{0A7D2C74-8FCE-4950-9AE3-070080B17E69}" srcOrd="0" destOrd="0" presId="urn:microsoft.com/office/officeart/2005/8/layout/lProcess2"/>
    <dgm:cxn modelId="{BA758D06-D6EB-49A0-8E13-589B3CA6BE78}" type="presOf" srcId="{9B3A7839-4962-4ECC-8FD4-3B70BA59CA63}" destId="{71496DCF-872F-498C-8C7D-585BFB49B7A6}" srcOrd="0" destOrd="0" presId="urn:microsoft.com/office/officeart/2005/8/layout/lProcess2"/>
    <dgm:cxn modelId="{D79D2818-E1BF-4B65-AE21-227CF3ABEDA8}" srcId="{9B3A7839-4962-4ECC-8FD4-3B70BA59CA63}" destId="{7A7B9EF7-F223-43C7-AC99-B15744F69A4F}" srcOrd="0" destOrd="0" parTransId="{828DF1EF-13A8-4248-8343-8F3E9EB6CC5A}" sibTransId="{6B81C087-2D03-41A4-BFAF-B539B89495AE}"/>
    <dgm:cxn modelId="{210DD83B-A2F7-472B-A8D7-C82EBB27D39B}" srcId="{38A75B0C-E286-4774-B53D-FCBC72FC4F44}" destId="{6A2CFDB3-26DF-426D-9533-1A3AB4B721B6}" srcOrd="0" destOrd="0" parTransId="{6357B868-B5D3-4F45-B466-EB210495EE64}" sibTransId="{C909FB36-CB87-4A03-9659-F50F9CC1907F}"/>
    <dgm:cxn modelId="{36387149-CC88-4098-849A-54FE72D32F2C}" srcId="{3463B451-E00A-43BD-A1B8-6427B2458601}" destId="{9B3A7839-4962-4ECC-8FD4-3B70BA59CA63}" srcOrd="1" destOrd="0" parTransId="{FF91345F-0318-45A8-B258-174454C064FA}" sibTransId="{2403FF0A-183E-4A77-9956-0365418874A9}"/>
    <dgm:cxn modelId="{7E00C46A-C661-4A93-BDE4-5E14B68822B4}" type="presOf" srcId="{6A2CFDB3-26DF-426D-9533-1A3AB4B721B6}" destId="{E46C606C-D893-4049-B131-7B60A6AA7785}" srcOrd="0" destOrd="0" presId="urn:microsoft.com/office/officeart/2005/8/layout/lProcess2"/>
    <dgm:cxn modelId="{21E15674-A043-43AF-92BB-48403900B0F5}" type="presOf" srcId="{7A7B9EF7-F223-43C7-AC99-B15744F69A4F}" destId="{BDE2896F-972E-4463-8034-CD6F084AB20B}" srcOrd="0" destOrd="0" presId="urn:microsoft.com/office/officeart/2005/8/layout/lProcess2"/>
    <dgm:cxn modelId="{AB8F8D54-D942-46DD-861A-09885929CEA8}" srcId="{3463B451-E00A-43BD-A1B8-6427B2458601}" destId="{9279C6F6-A0FA-4863-A437-AB4E3A318043}" srcOrd="2" destOrd="0" parTransId="{7F63B607-387A-4BB3-9146-82D1827A50E9}" sibTransId="{FDDBC691-1D07-47B5-893E-6653ED1D0E3F}"/>
    <dgm:cxn modelId="{6E53785A-41C3-4EED-A830-7A4F3762115B}" type="presOf" srcId="{9B3A7839-4962-4ECC-8FD4-3B70BA59CA63}" destId="{A767CF29-6279-4EE4-B52A-E4BE0456656E}" srcOrd="1" destOrd="0" presId="urn:microsoft.com/office/officeart/2005/8/layout/lProcess2"/>
    <dgm:cxn modelId="{42A7C57C-1BE5-43D8-99A0-A4AE3F33693E}" srcId="{9279C6F6-A0FA-4863-A437-AB4E3A318043}" destId="{8F505CF1-4C57-4E2E-99E8-4908AA6B35DB}" srcOrd="0" destOrd="0" parTransId="{D900C7CA-311D-468B-8E65-AF04187DD0B9}" sibTransId="{3F27DE39-1C19-4900-943F-8174F263A54B}"/>
    <dgm:cxn modelId="{464F70AE-CA97-4DBC-B923-9A7055B9D681}" type="presOf" srcId="{38A75B0C-E286-4774-B53D-FCBC72FC4F44}" destId="{CFA1D1DA-BD15-4C70-B6CF-9DA6F1FC71E0}" srcOrd="1" destOrd="0" presId="urn:microsoft.com/office/officeart/2005/8/layout/lProcess2"/>
    <dgm:cxn modelId="{B67E9CB0-F0DC-4E21-BBE6-CDDFF04C4C26}" type="presOf" srcId="{8F505CF1-4C57-4E2E-99E8-4908AA6B35DB}" destId="{8E310794-252A-4E17-AF1C-038C1476BCA0}" srcOrd="0" destOrd="0" presId="urn:microsoft.com/office/officeart/2005/8/layout/lProcess2"/>
    <dgm:cxn modelId="{504852B1-3B10-42F3-9E51-3C5F3DC22DE4}" type="presOf" srcId="{38A75B0C-E286-4774-B53D-FCBC72FC4F44}" destId="{646747B6-794F-4A34-B80F-D70DC65318BB}" srcOrd="0" destOrd="0" presId="urn:microsoft.com/office/officeart/2005/8/layout/lProcess2"/>
    <dgm:cxn modelId="{B9D311DB-4FBF-49FB-8DD6-62AA38DC035B}" srcId="{3463B451-E00A-43BD-A1B8-6427B2458601}" destId="{38A75B0C-E286-4774-B53D-FCBC72FC4F44}" srcOrd="0" destOrd="0" parTransId="{5F030851-2A41-4791-8A38-C5524EDFA037}" sibTransId="{02896B23-C21E-4047-BC5C-38EF523A6193}"/>
    <dgm:cxn modelId="{5462BDE3-5BB4-4EC6-8449-C6384578E9EE}" type="presOf" srcId="{3463B451-E00A-43BD-A1B8-6427B2458601}" destId="{0257CB21-6499-4955-B5A7-15371D2B4020}" srcOrd="0" destOrd="0" presId="urn:microsoft.com/office/officeart/2005/8/layout/lProcess2"/>
    <dgm:cxn modelId="{18AA12F5-6EE9-4D3E-8A81-F45D5FC02D9A}" type="presOf" srcId="{9279C6F6-A0FA-4863-A437-AB4E3A318043}" destId="{2637591C-67D4-4993-AB60-AA3269525A5F}" srcOrd="1" destOrd="0" presId="urn:microsoft.com/office/officeart/2005/8/layout/lProcess2"/>
    <dgm:cxn modelId="{BFEB4FE9-735B-4134-AE6A-80B8241808C8}" type="presParOf" srcId="{0257CB21-6499-4955-B5A7-15371D2B4020}" destId="{C57FCAC4-460F-49D3-9C05-662A131CA8A8}" srcOrd="0" destOrd="0" presId="urn:microsoft.com/office/officeart/2005/8/layout/lProcess2"/>
    <dgm:cxn modelId="{FE38DDF6-3A7D-4098-A999-9EA0DA08C984}" type="presParOf" srcId="{C57FCAC4-460F-49D3-9C05-662A131CA8A8}" destId="{646747B6-794F-4A34-B80F-D70DC65318BB}" srcOrd="0" destOrd="0" presId="urn:microsoft.com/office/officeart/2005/8/layout/lProcess2"/>
    <dgm:cxn modelId="{DFA146BB-A822-4D81-AD13-689A69449C0B}" type="presParOf" srcId="{C57FCAC4-460F-49D3-9C05-662A131CA8A8}" destId="{CFA1D1DA-BD15-4C70-B6CF-9DA6F1FC71E0}" srcOrd="1" destOrd="0" presId="urn:microsoft.com/office/officeart/2005/8/layout/lProcess2"/>
    <dgm:cxn modelId="{71E98F53-158C-4EA8-8FCD-21AC1BACF6B7}" type="presParOf" srcId="{C57FCAC4-460F-49D3-9C05-662A131CA8A8}" destId="{3CB30517-77F9-4F78-A0DD-94C338C5C10D}" srcOrd="2" destOrd="0" presId="urn:microsoft.com/office/officeart/2005/8/layout/lProcess2"/>
    <dgm:cxn modelId="{E069188A-9C3E-4BC4-8F35-73F3BCB5D3B8}" type="presParOf" srcId="{3CB30517-77F9-4F78-A0DD-94C338C5C10D}" destId="{C4E9BEC2-75BE-45B6-A6D5-2DD5765E5AAB}" srcOrd="0" destOrd="0" presId="urn:microsoft.com/office/officeart/2005/8/layout/lProcess2"/>
    <dgm:cxn modelId="{C64C9E4C-18DC-4E3F-A29F-205173987356}" type="presParOf" srcId="{C4E9BEC2-75BE-45B6-A6D5-2DD5765E5AAB}" destId="{E46C606C-D893-4049-B131-7B60A6AA7785}" srcOrd="0" destOrd="0" presId="urn:microsoft.com/office/officeart/2005/8/layout/lProcess2"/>
    <dgm:cxn modelId="{79EC07D8-6624-4510-A40C-60CC9BA76ABB}" type="presParOf" srcId="{0257CB21-6499-4955-B5A7-15371D2B4020}" destId="{89358E96-0B60-4364-A6D0-51AFE9594A9B}" srcOrd="1" destOrd="0" presId="urn:microsoft.com/office/officeart/2005/8/layout/lProcess2"/>
    <dgm:cxn modelId="{4588E456-77CA-48F5-A04D-E8753B8978E0}" type="presParOf" srcId="{0257CB21-6499-4955-B5A7-15371D2B4020}" destId="{AB5D89BA-0371-40C6-B028-82627449C9BA}" srcOrd="2" destOrd="0" presId="urn:microsoft.com/office/officeart/2005/8/layout/lProcess2"/>
    <dgm:cxn modelId="{A0D795C0-628C-4CDC-B547-AAE54DCB0484}" type="presParOf" srcId="{AB5D89BA-0371-40C6-B028-82627449C9BA}" destId="{71496DCF-872F-498C-8C7D-585BFB49B7A6}" srcOrd="0" destOrd="0" presId="urn:microsoft.com/office/officeart/2005/8/layout/lProcess2"/>
    <dgm:cxn modelId="{D7A8B44B-E65E-4ECA-9098-D2B99589A8EB}" type="presParOf" srcId="{AB5D89BA-0371-40C6-B028-82627449C9BA}" destId="{A767CF29-6279-4EE4-B52A-E4BE0456656E}" srcOrd="1" destOrd="0" presId="urn:microsoft.com/office/officeart/2005/8/layout/lProcess2"/>
    <dgm:cxn modelId="{EDC49CC0-9B58-40D8-8E4B-7CD1C021A762}" type="presParOf" srcId="{AB5D89BA-0371-40C6-B028-82627449C9BA}" destId="{A4672563-60FD-4EC9-A070-58F1003E8196}" srcOrd="2" destOrd="0" presId="urn:microsoft.com/office/officeart/2005/8/layout/lProcess2"/>
    <dgm:cxn modelId="{D0A729A1-0D07-422E-8364-A7E273D32CC5}" type="presParOf" srcId="{A4672563-60FD-4EC9-A070-58F1003E8196}" destId="{F9139F45-3856-4D83-8782-EBA8BF7853D5}" srcOrd="0" destOrd="0" presId="urn:microsoft.com/office/officeart/2005/8/layout/lProcess2"/>
    <dgm:cxn modelId="{E82C4D10-7E03-4786-8A1B-403ACFE08836}" type="presParOf" srcId="{F9139F45-3856-4D83-8782-EBA8BF7853D5}" destId="{BDE2896F-972E-4463-8034-CD6F084AB20B}" srcOrd="0" destOrd="0" presId="urn:microsoft.com/office/officeart/2005/8/layout/lProcess2"/>
    <dgm:cxn modelId="{C84317AF-8C91-4652-AFDC-DC1F49FB68E7}" type="presParOf" srcId="{0257CB21-6499-4955-B5A7-15371D2B4020}" destId="{5FB851A0-BDC2-4F3A-9C5A-5AC6A51D1E2E}" srcOrd="3" destOrd="0" presId="urn:microsoft.com/office/officeart/2005/8/layout/lProcess2"/>
    <dgm:cxn modelId="{8915C8CB-9DC0-4198-973A-CF2D59F6B29E}" type="presParOf" srcId="{0257CB21-6499-4955-B5A7-15371D2B4020}" destId="{10066DAE-1D11-4B90-97C1-C2C3051237B9}" srcOrd="4" destOrd="0" presId="urn:microsoft.com/office/officeart/2005/8/layout/lProcess2"/>
    <dgm:cxn modelId="{1F7A09AD-8682-4162-8036-FE5932281620}" type="presParOf" srcId="{10066DAE-1D11-4B90-97C1-C2C3051237B9}" destId="{0A7D2C74-8FCE-4950-9AE3-070080B17E69}" srcOrd="0" destOrd="0" presId="urn:microsoft.com/office/officeart/2005/8/layout/lProcess2"/>
    <dgm:cxn modelId="{A8F3349B-5483-48E5-BAA2-082F3C796584}" type="presParOf" srcId="{10066DAE-1D11-4B90-97C1-C2C3051237B9}" destId="{2637591C-67D4-4993-AB60-AA3269525A5F}" srcOrd="1" destOrd="0" presId="urn:microsoft.com/office/officeart/2005/8/layout/lProcess2"/>
    <dgm:cxn modelId="{706AC52F-0CB5-466C-9F4F-E3D56CA23885}" type="presParOf" srcId="{10066DAE-1D11-4B90-97C1-C2C3051237B9}" destId="{CBE82283-4BAB-4310-B2B7-83D8014402A5}" srcOrd="2" destOrd="0" presId="urn:microsoft.com/office/officeart/2005/8/layout/lProcess2"/>
    <dgm:cxn modelId="{4E9127CD-D1EA-4D7E-9EFB-BB397164C11D}" type="presParOf" srcId="{CBE82283-4BAB-4310-B2B7-83D8014402A5}" destId="{ED260FE1-5280-449E-B8CC-FFD59A810660}" srcOrd="0" destOrd="0" presId="urn:microsoft.com/office/officeart/2005/8/layout/lProcess2"/>
    <dgm:cxn modelId="{97A1D1B1-7C6C-4545-8903-1A30D413B724}" type="presParOf" srcId="{ED260FE1-5280-449E-B8CC-FFD59A810660}" destId="{8E310794-252A-4E17-AF1C-038C1476BCA0}" srcOrd="0" destOrd="0" presId="urn:microsoft.com/office/officeart/2005/8/layout/lProcess2"/>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4C7DF5-F94B-4F55-A7C4-617424C6899B}" type="doc">
      <dgm:prSet loTypeId="urn:microsoft.com/office/officeart/2005/8/layout/vList5" loCatId="list" qsTypeId="urn:microsoft.com/office/officeart/2005/8/quickstyle/simple4" qsCatId="simple" csTypeId="urn:microsoft.com/office/officeart/2005/8/colors/colorful3" csCatId="colorful" phldr="1"/>
      <dgm:spPr/>
      <dgm:t>
        <a:bodyPr/>
        <a:lstStyle/>
        <a:p>
          <a:endParaRPr lang="ru-RU"/>
        </a:p>
      </dgm:t>
    </dgm:pt>
    <dgm:pt modelId="{3C4859A0-9B91-4341-A103-D879620A5E13}">
      <dgm:prSet phldrT="[Текст]" custT="1"/>
      <dgm:spPr/>
      <dgm:t>
        <a:bodyPr lIns="0" rIns="0">
          <a:scene3d>
            <a:camera prst="isometricOffAxis1Right"/>
            <a:lightRig rig="threePt" dir="t"/>
          </a:scene3d>
        </a:bodyPr>
        <a:lstStyle/>
        <a:p>
          <a:r>
            <a:rPr lang="ru-RU" sz="3600" b="1" i="1" dirty="0"/>
            <a:t>Помогают</a:t>
          </a:r>
        </a:p>
      </dgm:t>
    </dgm:pt>
    <dgm:pt modelId="{AC9C0D21-E197-4C67-B6A2-30B30E91BB7F}" type="parTrans" cxnId="{F491A979-D3F1-4266-8721-9091E520570F}">
      <dgm:prSet/>
      <dgm:spPr/>
      <dgm:t>
        <a:bodyPr/>
        <a:lstStyle/>
        <a:p>
          <a:endParaRPr lang="ru-RU"/>
        </a:p>
      </dgm:t>
    </dgm:pt>
    <dgm:pt modelId="{79580A71-D8A5-4BB1-AA1E-355D04F96D10}" type="sibTrans" cxnId="{F491A979-D3F1-4266-8721-9091E520570F}">
      <dgm:prSet/>
      <dgm:spPr/>
      <dgm:t>
        <a:bodyPr/>
        <a:lstStyle/>
        <a:p>
          <a:endParaRPr lang="ru-RU"/>
        </a:p>
      </dgm:t>
    </dgm:pt>
    <dgm:pt modelId="{D656E04A-2A9B-4DCC-8547-2DA294F7DD5C}">
      <dgm:prSet phldrT="[Текст]"/>
      <dgm:spPr/>
      <dgm:t>
        <a:bodyPr/>
        <a:lstStyle/>
        <a:p>
          <a:pPr>
            <a:lnSpc>
              <a:spcPct val="100000"/>
            </a:lnSpc>
            <a:spcAft>
              <a:spcPts val="600"/>
            </a:spcAft>
            <a:buClr>
              <a:schemeClr val="accent3">
                <a:lumMod val="75000"/>
              </a:schemeClr>
            </a:buClr>
          </a:pPr>
          <a:r>
            <a:rPr lang="ru-RU" b="1" dirty="0"/>
            <a:t>Не сбиваться с пути</a:t>
          </a:r>
        </a:p>
      </dgm:t>
    </dgm:pt>
    <dgm:pt modelId="{62DC01EB-005B-40B0-8E5A-7953EE4726F6}" type="parTrans" cxnId="{B8F84F44-C1F9-4B1E-93C6-89315BBB6DD0}">
      <dgm:prSet/>
      <dgm:spPr/>
      <dgm:t>
        <a:bodyPr/>
        <a:lstStyle/>
        <a:p>
          <a:endParaRPr lang="ru-RU"/>
        </a:p>
      </dgm:t>
    </dgm:pt>
    <dgm:pt modelId="{10B00B6E-1BF3-4424-A426-4FC4A8942C68}" type="sibTrans" cxnId="{B8F84F44-C1F9-4B1E-93C6-89315BBB6DD0}">
      <dgm:prSet/>
      <dgm:spPr/>
      <dgm:t>
        <a:bodyPr/>
        <a:lstStyle/>
        <a:p>
          <a:endParaRPr lang="ru-RU"/>
        </a:p>
      </dgm:t>
    </dgm:pt>
    <dgm:pt modelId="{5369A059-AE51-45B7-9F64-9182DB20021B}">
      <dgm:prSet phldrT="[Текст]"/>
      <dgm:spPr/>
      <dgm:t>
        <a:bodyPr/>
        <a:lstStyle/>
        <a:p>
          <a:pPr>
            <a:lnSpc>
              <a:spcPct val="100000"/>
            </a:lnSpc>
            <a:spcAft>
              <a:spcPts val="600"/>
            </a:spcAft>
            <a:buClr>
              <a:schemeClr val="accent3">
                <a:lumMod val="75000"/>
              </a:schemeClr>
            </a:buClr>
          </a:pPr>
          <a:r>
            <a:rPr lang="ru-RU" b="1" dirty="0"/>
            <a:t>Принимать решения быстрей</a:t>
          </a:r>
        </a:p>
      </dgm:t>
    </dgm:pt>
    <dgm:pt modelId="{97607761-826E-4884-ABF7-E8ED54453E20}" type="parTrans" cxnId="{111B19E7-E713-46E9-A964-971A41EAA193}">
      <dgm:prSet/>
      <dgm:spPr/>
      <dgm:t>
        <a:bodyPr/>
        <a:lstStyle/>
        <a:p>
          <a:endParaRPr lang="ru-RU"/>
        </a:p>
      </dgm:t>
    </dgm:pt>
    <dgm:pt modelId="{78A91B83-FBE3-4238-BE8F-1FF7311F2364}" type="sibTrans" cxnId="{111B19E7-E713-46E9-A964-971A41EAA193}">
      <dgm:prSet/>
      <dgm:spPr/>
      <dgm:t>
        <a:bodyPr/>
        <a:lstStyle/>
        <a:p>
          <a:endParaRPr lang="ru-RU"/>
        </a:p>
      </dgm:t>
    </dgm:pt>
    <dgm:pt modelId="{4ECD3176-427D-43B2-9FD9-59666C822365}">
      <dgm:prSet phldrT="[Текст]" custT="1"/>
      <dgm:spPr/>
      <dgm:t>
        <a:bodyPr lIns="0" rIns="0">
          <a:scene3d>
            <a:camera prst="isometricOffAxis1Right"/>
            <a:lightRig rig="threePt" dir="t"/>
          </a:scene3d>
        </a:bodyPr>
        <a:lstStyle/>
        <a:p>
          <a:r>
            <a:rPr lang="ru-RU" sz="3600" b="1" i="1" dirty="0"/>
            <a:t>Отражают</a:t>
          </a:r>
        </a:p>
      </dgm:t>
    </dgm:pt>
    <dgm:pt modelId="{4F1C23C2-AF45-4690-9694-71231AAE766B}" type="parTrans" cxnId="{7C580C68-8FB2-4A6F-9D2E-BF9E9CD026A5}">
      <dgm:prSet/>
      <dgm:spPr/>
      <dgm:t>
        <a:bodyPr/>
        <a:lstStyle/>
        <a:p>
          <a:endParaRPr lang="ru-RU"/>
        </a:p>
      </dgm:t>
    </dgm:pt>
    <dgm:pt modelId="{27182FF0-D072-4CCC-8178-A70ACE08D293}" type="sibTrans" cxnId="{7C580C68-8FB2-4A6F-9D2E-BF9E9CD026A5}">
      <dgm:prSet/>
      <dgm:spPr/>
      <dgm:t>
        <a:bodyPr/>
        <a:lstStyle/>
        <a:p>
          <a:endParaRPr lang="ru-RU"/>
        </a:p>
      </dgm:t>
    </dgm:pt>
    <dgm:pt modelId="{677C168C-B783-42FE-8800-77F41241DC6A}">
      <dgm:prSet phldrT="[Текст]"/>
      <dgm:spPr/>
      <dgm:t>
        <a:bodyPr/>
        <a:lstStyle/>
        <a:p>
          <a:pPr>
            <a:lnSpc>
              <a:spcPct val="100000"/>
            </a:lnSpc>
            <a:spcAft>
              <a:spcPts val="600"/>
            </a:spcAft>
            <a:buClr>
              <a:schemeClr val="accent4">
                <a:lumMod val="75000"/>
              </a:schemeClr>
            </a:buClr>
          </a:pPr>
          <a:r>
            <a:rPr lang="ru-RU" b="1" dirty="0"/>
            <a:t>Стратегическое устремление</a:t>
          </a:r>
        </a:p>
      </dgm:t>
    </dgm:pt>
    <dgm:pt modelId="{F338BFD8-53AA-42AB-96EA-2DB5C65E13B3}" type="parTrans" cxnId="{5DBF093F-99CD-48E7-AE06-8323A228236C}">
      <dgm:prSet/>
      <dgm:spPr/>
      <dgm:t>
        <a:bodyPr/>
        <a:lstStyle/>
        <a:p>
          <a:endParaRPr lang="ru-RU"/>
        </a:p>
      </dgm:t>
    </dgm:pt>
    <dgm:pt modelId="{77CC9D17-EDF5-496C-8380-D4007E153356}" type="sibTrans" cxnId="{5DBF093F-99CD-48E7-AE06-8323A228236C}">
      <dgm:prSet/>
      <dgm:spPr/>
      <dgm:t>
        <a:bodyPr/>
        <a:lstStyle/>
        <a:p>
          <a:endParaRPr lang="ru-RU"/>
        </a:p>
      </dgm:t>
    </dgm:pt>
    <dgm:pt modelId="{725056F9-0E1C-4E59-8142-DD4E390D81D1}">
      <dgm:prSet phldrT="[Текст]"/>
      <dgm:spPr/>
      <dgm:t>
        <a:bodyPr/>
        <a:lstStyle/>
        <a:p>
          <a:pPr>
            <a:lnSpc>
              <a:spcPct val="100000"/>
            </a:lnSpc>
            <a:spcAft>
              <a:spcPts val="600"/>
            </a:spcAft>
            <a:buClr>
              <a:schemeClr val="accent4">
                <a:lumMod val="75000"/>
              </a:schemeClr>
            </a:buClr>
          </a:pPr>
          <a:r>
            <a:rPr lang="ru-RU" b="1" dirty="0"/>
            <a:t>Стержневые компетенции</a:t>
          </a:r>
        </a:p>
      </dgm:t>
    </dgm:pt>
    <dgm:pt modelId="{3B053A79-CCE4-4CD3-B0AA-1D4B786F2264}" type="parTrans" cxnId="{D7797708-FBD0-44DC-987C-D615072072DA}">
      <dgm:prSet/>
      <dgm:spPr/>
      <dgm:t>
        <a:bodyPr/>
        <a:lstStyle/>
        <a:p>
          <a:endParaRPr lang="ru-RU"/>
        </a:p>
      </dgm:t>
    </dgm:pt>
    <dgm:pt modelId="{88A7C79E-C6BD-44A5-8B1A-C16B00173D88}" type="sibTrans" cxnId="{D7797708-FBD0-44DC-987C-D615072072DA}">
      <dgm:prSet/>
      <dgm:spPr/>
      <dgm:t>
        <a:bodyPr/>
        <a:lstStyle/>
        <a:p>
          <a:endParaRPr lang="ru-RU"/>
        </a:p>
      </dgm:t>
    </dgm:pt>
    <dgm:pt modelId="{C3CB86E0-16F0-4F51-BE70-C31554EA947C}">
      <dgm:prSet phldrT="[Текст]"/>
      <dgm:spPr/>
      <dgm:t>
        <a:bodyPr/>
        <a:lstStyle/>
        <a:p>
          <a:pPr>
            <a:lnSpc>
              <a:spcPct val="100000"/>
            </a:lnSpc>
            <a:spcAft>
              <a:spcPts val="600"/>
            </a:spcAft>
            <a:buClr>
              <a:schemeClr val="accent3">
                <a:lumMod val="75000"/>
              </a:schemeClr>
            </a:buClr>
          </a:pPr>
          <a:r>
            <a:rPr lang="ru-RU" b="1" dirty="0"/>
            <a:t>Продолжать движение вперед</a:t>
          </a:r>
        </a:p>
      </dgm:t>
    </dgm:pt>
    <dgm:pt modelId="{F6FE5303-D490-4B26-894A-09C4474B1163}" type="parTrans" cxnId="{2EB25E90-66FF-4FEB-9BE1-A73E8FFAA18F}">
      <dgm:prSet/>
      <dgm:spPr/>
      <dgm:t>
        <a:bodyPr/>
        <a:lstStyle/>
        <a:p>
          <a:endParaRPr lang="ru-RU"/>
        </a:p>
      </dgm:t>
    </dgm:pt>
    <dgm:pt modelId="{FDD8497D-021E-4CD1-B77F-5A4E04DDA177}" type="sibTrans" cxnId="{2EB25E90-66FF-4FEB-9BE1-A73E8FFAA18F}">
      <dgm:prSet/>
      <dgm:spPr/>
      <dgm:t>
        <a:bodyPr/>
        <a:lstStyle/>
        <a:p>
          <a:endParaRPr lang="ru-RU"/>
        </a:p>
      </dgm:t>
    </dgm:pt>
    <dgm:pt modelId="{E0EE031D-6EB9-4B58-AF75-75C753727320}">
      <dgm:prSet phldrT="[Текст]"/>
      <dgm:spPr/>
      <dgm:t>
        <a:bodyPr/>
        <a:lstStyle/>
        <a:p>
          <a:pPr>
            <a:lnSpc>
              <a:spcPct val="100000"/>
            </a:lnSpc>
            <a:spcAft>
              <a:spcPts val="600"/>
            </a:spcAft>
            <a:buClr>
              <a:schemeClr val="accent4">
                <a:lumMod val="75000"/>
              </a:schemeClr>
            </a:buClr>
          </a:pPr>
          <a:r>
            <a:rPr lang="ru-RU" b="1" dirty="0"/>
            <a:t>Корпоративные ценности</a:t>
          </a:r>
        </a:p>
      </dgm:t>
    </dgm:pt>
    <dgm:pt modelId="{5E2C32DC-B336-4D3D-8A2F-968329D38415}" type="parTrans" cxnId="{289DDAEF-E6D1-4BC8-AE7B-34DBB2284DAA}">
      <dgm:prSet/>
      <dgm:spPr/>
      <dgm:t>
        <a:bodyPr/>
        <a:lstStyle/>
        <a:p>
          <a:endParaRPr lang="ru-RU"/>
        </a:p>
      </dgm:t>
    </dgm:pt>
    <dgm:pt modelId="{364C42C8-52B1-4556-B985-73B7E19B56F1}" type="sibTrans" cxnId="{289DDAEF-E6D1-4BC8-AE7B-34DBB2284DAA}">
      <dgm:prSet/>
      <dgm:spPr/>
      <dgm:t>
        <a:bodyPr/>
        <a:lstStyle/>
        <a:p>
          <a:endParaRPr lang="ru-RU"/>
        </a:p>
      </dgm:t>
    </dgm:pt>
    <dgm:pt modelId="{7BE422C5-8BA8-46A9-B426-3CBDF860D159}" type="pres">
      <dgm:prSet presAssocID="{AC4C7DF5-F94B-4F55-A7C4-617424C6899B}" presName="Name0" presStyleCnt="0">
        <dgm:presLayoutVars>
          <dgm:dir/>
          <dgm:animLvl val="lvl"/>
          <dgm:resizeHandles val="exact"/>
        </dgm:presLayoutVars>
      </dgm:prSet>
      <dgm:spPr/>
    </dgm:pt>
    <dgm:pt modelId="{1799648F-9853-4663-9F65-2793AE5D7255}" type="pres">
      <dgm:prSet presAssocID="{3C4859A0-9B91-4341-A103-D879620A5E13}" presName="linNode" presStyleCnt="0"/>
      <dgm:spPr/>
    </dgm:pt>
    <dgm:pt modelId="{3F1BB53B-6B0B-4D59-BBE9-2E24FEC90A7F}" type="pres">
      <dgm:prSet presAssocID="{3C4859A0-9B91-4341-A103-D879620A5E13}" presName="parentText" presStyleLbl="node1" presStyleIdx="0" presStyleCnt="2" custScaleX="95644">
        <dgm:presLayoutVars>
          <dgm:chMax val="1"/>
          <dgm:bulletEnabled val="1"/>
        </dgm:presLayoutVars>
      </dgm:prSet>
      <dgm:spPr/>
    </dgm:pt>
    <dgm:pt modelId="{B1E3D7E8-7BF3-4285-A375-34FEBC311B54}" type="pres">
      <dgm:prSet presAssocID="{3C4859A0-9B91-4341-A103-D879620A5E13}" presName="descendantText" presStyleLbl="alignAccFollowNode1" presStyleIdx="0" presStyleCnt="2" custScaleX="110706">
        <dgm:presLayoutVars>
          <dgm:bulletEnabled val="1"/>
        </dgm:presLayoutVars>
      </dgm:prSet>
      <dgm:spPr/>
    </dgm:pt>
    <dgm:pt modelId="{01D80A59-4528-4C06-B804-ED907956D22C}" type="pres">
      <dgm:prSet presAssocID="{79580A71-D8A5-4BB1-AA1E-355D04F96D10}" presName="sp" presStyleCnt="0"/>
      <dgm:spPr/>
    </dgm:pt>
    <dgm:pt modelId="{FE24433F-75CD-4EB7-83C9-5FA99064CFF0}" type="pres">
      <dgm:prSet presAssocID="{4ECD3176-427D-43B2-9FD9-59666C822365}" presName="linNode" presStyleCnt="0"/>
      <dgm:spPr/>
    </dgm:pt>
    <dgm:pt modelId="{20BC5700-D76B-401C-A281-653A3D6C3255}" type="pres">
      <dgm:prSet presAssocID="{4ECD3176-427D-43B2-9FD9-59666C822365}" presName="parentText" presStyleLbl="node1" presStyleIdx="1" presStyleCnt="2" custScaleX="95644">
        <dgm:presLayoutVars>
          <dgm:chMax val="1"/>
          <dgm:bulletEnabled val="1"/>
        </dgm:presLayoutVars>
      </dgm:prSet>
      <dgm:spPr/>
    </dgm:pt>
    <dgm:pt modelId="{C1ADF922-A902-496B-A6CB-D5397646DF07}" type="pres">
      <dgm:prSet presAssocID="{4ECD3176-427D-43B2-9FD9-59666C822365}" presName="descendantText" presStyleLbl="alignAccFollowNode1" presStyleIdx="1" presStyleCnt="2" custScaleX="110706">
        <dgm:presLayoutVars>
          <dgm:bulletEnabled val="1"/>
        </dgm:presLayoutVars>
      </dgm:prSet>
      <dgm:spPr/>
    </dgm:pt>
  </dgm:ptLst>
  <dgm:cxnLst>
    <dgm:cxn modelId="{D7797708-FBD0-44DC-987C-D615072072DA}" srcId="{4ECD3176-427D-43B2-9FD9-59666C822365}" destId="{725056F9-0E1C-4E59-8142-DD4E390D81D1}" srcOrd="2" destOrd="0" parTransId="{3B053A79-CCE4-4CD3-B0AA-1D4B786F2264}" sibTransId="{88A7C79E-C6BD-44A5-8B1A-C16B00173D88}"/>
    <dgm:cxn modelId="{C8557512-24D1-49C5-8C24-B0F7C6626D3F}" type="presOf" srcId="{5369A059-AE51-45B7-9F64-9182DB20021B}" destId="{B1E3D7E8-7BF3-4285-A375-34FEBC311B54}" srcOrd="0" destOrd="1" presId="urn:microsoft.com/office/officeart/2005/8/layout/vList5"/>
    <dgm:cxn modelId="{C6585032-61D2-4507-8BDB-A5AC2C78C01F}" type="presOf" srcId="{D656E04A-2A9B-4DCC-8547-2DA294F7DD5C}" destId="{B1E3D7E8-7BF3-4285-A375-34FEBC311B54}" srcOrd="0" destOrd="0" presId="urn:microsoft.com/office/officeart/2005/8/layout/vList5"/>
    <dgm:cxn modelId="{D06C4A39-F2E0-43D5-A725-7F5EF9494FE2}" type="presOf" srcId="{E0EE031D-6EB9-4B58-AF75-75C753727320}" destId="{C1ADF922-A902-496B-A6CB-D5397646DF07}" srcOrd="0" destOrd="1" presId="urn:microsoft.com/office/officeart/2005/8/layout/vList5"/>
    <dgm:cxn modelId="{5DBF093F-99CD-48E7-AE06-8323A228236C}" srcId="{4ECD3176-427D-43B2-9FD9-59666C822365}" destId="{677C168C-B783-42FE-8800-77F41241DC6A}" srcOrd="0" destOrd="0" parTransId="{F338BFD8-53AA-42AB-96EA-2DB5C65E13B3}" sibTransId="{77CC9D17-EDF5-496C-8380-D4007E153356}"/>
    <dgm:cxn modelId="{3262FA40-7226-4D70-AFB2-90EB23D779AF}" type="presOf" srcId="{677C168C-B783-42FE-8800-77F41241DC6A}" destId="{C1ADF922-A902-496B-A6CB-D5397646DF07}" srcOrd="0" destOrd="0" presId="urn:microsoft.com/office/officeart/2005/8/layout/vList5"/>
    <dgm:cxn modelId="{B8F84F44-C1F9-4B1E-93C6-89315BBB6DD0}" srcId="{3C4859A0-9B91-4341-A103-D879620A5E13}" destId="{D656E04A-2A9B-4DCC-8547-2DA294F7DD5C}" srcOrd="0" destOrd="0" parTransId="{62DC01EB-005B-40B0-8E5A-7953EE4726F6}" sibTransId="{10B00B6E-1BF3-4424-A426-4FC4A8942C68}"/>
    <dgm:cxn modelId="{7C580C68-8FB2-4A6F-9D2E-BF9E9CD026A5}" srcId="{AC4C7DF5-F94B-4F55-A7C4-617424C6899B}" destId="{4ECD3176-427D-43B2-9FD9-59666C822365}" srcOrd="1" destOrd="0" parTransId="{4F1C23C2-AF45-4690-9694-71231AAE766B}" sibTransId="{27182FF0-D072-4CCC-8178-A70ACE08D293}"/>
    <dgm:cxn modelId="{F491A979-D3F1-4266-8721-9091E520570F}" srcId="{AC4C7DF5-F94B-4F55-A7C4-617424C6899B}" destId="{3C4859A0-9B91-4341-A103-D879620A5E13}" srcOrd="0" destOrd="0" parTransId="{AC9C0D21-E197-4C67-B6A2-30B30E91BB7F}" sibTransId="{79580A71-D8A5-4BB1-AA1E-355D04F96D10}"/>
    <dgm:cxn modelId="{2EB25E90-66FF-4FEB-9BE1-A73E8FFAA18F}" srcId="{3C4859A0-9B91-4341-A103-D879620A5E13}" destId="{C3CB86E0-16F0-4F51-BE70-C31554EA947C}" srcOrd="2" destOrd="0" parTransId="{F6FE5303-D490-4B26-894A-09C4474B1163}" sibTransId="{FDD8497D-021E-4CD1-B77F-5A4E04DDA177}"/>
    <dgm:cxn modelId="{2655AA99-81FB-4082-8F00-CCE63EE44230}" type="presOf" srcId="{C3CB86E0-16F0-4F51-BE70-C31554EA947C}" destId="{B1E3D7E8-7BF3-4285-A375-34FEBC311B54}" srcOrd="0" destOrd="2" presId="urn:microsoft.com/office/officeart/2005/8/layout/vList5"/>
    <dgm:cxn modelId="{A0B15BA6-FDC6-408E-BFF1-18FFE58DC17E}" type="presOf" srcId="{725056F9-0E1C-4E59-8142-DD4E390D81D1}" destId="{C1ADF922-A902-496B-A6CB-D5397646DF07}" srcOrd="0" destOrd="2" presId="urn:microsoft.com/office/officeart/2005/8/layout/vList5"/>
    <dgm:cxn modelId="{5340BCB7-7D38-469F-9CF7-8C5490B47BAF}" type="presOf" srcId="{AC4C7DF5-F94B-4F55-A7C4-617424C6899B}" destId="{7BE422C5-8BA8-46A9-B426-3CBDF860D159}" srcOrd="0" destOrd="0" presId="urn:microsoft.com/office/officeart/2005/8/layout/vList5"/>
    <dgm:cxn modelId="{3A1A06C6-41D2-4BCE-9F97-602D5E09B530}" type="presOf" srcId="{4ECD3176-427D-43B2-9FD9-59666C822365}" destId="{20BC5700-D76B-401C-A281-653A3D6C3255}" srcOrd="0" destOrd="0" presId="urn:microsoft.com/office/officeart/2005/8/layout/vList5"/>
    <dgm:cxn modelId="{BA4291DC-1C4E-46B2-A05D-00E81A62F37E}" type="presOf" srcId="{3C4859A0-9B91-4341-A103-D879620A5E13}" destId="{3F1BB53B-6B0B-4D59-BBE9-2E24FEC90A7F}" srcOrd="0" destOrd="0" presId="urn:microsoft.com/office/officeart/2005/8/layout/vList5"/>
    <dgm:cxn modelId="{111B19E7-E713-46E9-A964-971A41EAA193}" srcId="{3C4859A0-9B91-4341-A103-D879620A5E13}" destId="{5369A059-AE51-45B7-9F64-9182DB20021B}" srcOrd="1" destOrd="0" parTransId="{97607761-826E-4884-ABF7-E8ED54453E20}" sibTransId="{78A91B83-FBE3-4238-BE8F-1FF7311F2364}"/>
    <dgm:cxn modelId="{289DDAEF-E6D1-4BC8-AE7B-34DBB2284DAA}" srcId="{4ECD3176-427D-43B2-9FD9-59666C822365}" destId="{E0EE031D-6EB9-4B58-AF75-75C753727320}" srcOrd="1" destOrd="0" parTransId="{5E2C32DC-B336-4D3D-8A2F-968329D38415}" sibTransId="{364C42C8-52B1-4556-B985-73B7E19B56F1}"/>
    <dgm:cxn modelId="{79178EA2-92EA-43B4-ACFA-E91DCCED3BCF}" type="presParOf" srcId="{7BE422C5-8BA8-46A9-B426-3CBDF860D159}" destId="{1799648F-9853-4663-9F65-2793AE5D7255}" srcOrd="0" destOrd="0" presId="urn:microsoft.com/office/officeart/2005/8/layout/vList5"/>
    <dgm:cxn modelId="{23CAF94E-0C56-4E6B-9FC4-C4890A27272F}" type="presParOf" srcId="{1799648F-9853-4663-9F65-2793AE5D7255}" destId="{3F1BB53B-6B0B-4D59-BBE9-2E24FEC90A7F}" srcOrd="0" destOrd="0" presId="urn:microsoft.com/office/officeart/2005/8/layout/vList5"/>
    <dgm:cxn modelId="{6E8CD099-E331-4FFC-805C-2823D303BEDC}" type="presParOf" srcId="{1799648F-9853-4663-9F65-2793AE5D7255}" destId="{B1E3D7E8-7BF3-4285-A375-34FEBC311B54}" srcOrd="1" destOrd="0" presId="urn:microsoft.com/office/officeart/2005/8/layout/vList5"/>
    <dgm:cxn modelId="{AF439B3A-1FDB-433D-B8D4-DC2C8D5B39ED}" type="presParOf" srcId="{7BE422C5-8BA8-46A9-B426-3CBDF860D159}" destId="{01D80A59-4528-4C06-B804-ED907956D22C}" srcOrd="1" destOrd="0" presId="urn:microsoft.com/office/officeart/2005/8/layout/vList5"/>
    <dgm:cxn modelId="{02A8BD19-6745-4225-A78D-1BE4C92C455C}" type="presParOf" srcId="{7BE422C5-8BA8-46A9-B426-3CBDF860D159}" destId="{FE24433F-75CD-4EB7-83C9-5FA99064CFF0}" srcOrd="2" destOrd="0" presId="urn:microsoft.com/office/officeart/2005/8/layout/vList5"/>
    <dgm:cxn modelId="{FDDD37F8-6222-43F1-B4B9-958121FE7306}" type="presParOf" srcId="{FE24433F-75CD-4EB7-83C9-5FA99064CFF0}" destId="{20BC5700-D76B-401C-A281-653A3D6C3255}" srcOrd="0" destOrd="0" presId="urn:microsoft.com/office/officeart/2005/8/layout/vList5"/>
    <dgm:cxn modelId="{6B5B9980-AC6C-48AC-A9F4-88A2ACD09DF1}" type="presParOf" srcId="{FE24433F-75CD-4EB7-83C9-5FA99064CFF0}" destId="{C1ADF922-A902-496B-A6CB-D5397646DF07}"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486A7D-D539-4A2C-B7B6-7070B1AA5DD5}" type="doc">
      <dgm:prSet loTypeId="urn:microsoft.com/office/officeart/2009/layout/ReverseList" loCatId="relationship" qsTypeId="urn:microsoft.com/office/officeart/2005/8/quickstyle/simple5" qsCatId="simple" csTypeId="urn:microsoft.com/office/officeart/2005/8/colors/colorful1" csCatId="colorful" phldr="1"/>
      <dgm:spPr/>
      <dgm:t>
        <a:bodyPr/>
        <a:lstStyle/>
        <a:p>
          <a:endParaRPr lang="ru-RU"/>
        </a:p>
      </dgm:t>
    </dgm:pt>
    <dgm:pt modelId="{E0B2B976-2C5B-4C7E-B8E8-2E6E5451834E}">
      <dgm:prSet phldrT="[Текст]" custT="1"/>
      <dgm:spPr/>
      <dgm:t>
        <a:bodyPr rIns="180000" anchor="ctr"/>
        <a:lstStyle/>
        <a:p>
          <a:pPr algn="r"/>
          <a:r>
            <a:rPr lang="ru-RU" sz="3200" dirty="0"/>
            <a:t>Стратегический дизайн</a:t>
          </a:r>
          <a:endParaRPr lang="en-US" sz="3200" dirty="0"/>
        </a:p>
        <a:p>
          <a:pPr algn="r"/>
          <a:r>
            <a:rPr lang="ru-RU" sz="3200" dirty="0"/>
            <a:t>Бизнес-модель</a:t>
          </a:r>
          <a:endParaRPr lang="en-US" sz="3200" dirty="0"/>
        </a:p>
        <a:p>
          <a:pPr algn="r"/>
          <a:r>
            <a:rPr lang="ru-RU" sz="3200" dirty="0"/>
            <a:t>Системы и процессы</a:t>
          </a:r>
        </a:p>
      </dgm:t>
    </dgm:pt>
    <dgm:pt modelId="{D89EC9C6-A756-423D-BFDF-C287CA7F4C43}" type="parTrans" cxnId="{D41F1CC9-D984-41DA-97A1-376196765EB8}">
      <dgm:prSet/>
      <dgm:spPr/>
      <dgm:t>
        <a:bodyPr/>
        <a:lstStyle/>
        <a:p>
          <a:endParaRPr lang="ru-RU"/>
        </a:p>
      </dgm:t>
    </dgm:pt>
    <dgm:pt modelId="{3E801F39-20A6-48C6-9183-E14FFF430AE2}" type="sibTrans" cxnId="{D41F1CC9-D984-41DA-97A1-376196765EB8}">
      <dgm:prSet/>
      <dgm:spPr/>
      <dgm:t>
        <a:bodyPr/>
        <a:lstStyle/>
        <a:p>
          <a:endParaRPr lang="ru-RU"/>
        </a:p>
      </dgm:t>
    </dgm:pt>
    <dgm:pt modelId="{77D6DB44-6A2D-4536-BB09-14F9E4CB20A3}">
      <dgm:prSet phldrT="[Текст]" custT="1"/>
      <dgm:spPr>
        <a:solidFill>
          <a:schemeClr val="accent6">
            <a:lumMod val="40000"/>
            <a:lumOff val="60000"/>
          </a:schemeClr>
        </a:solidFill>
      </dgm:spPr>
      <dgm:t>
        <a:bodyPr lIns="180000" anchor="ctr"/>
        <a:lstStyle/>
        <a:p>
          <a:r>
            <a:rPr lang="ru-RU" sz="3200" dirty="0"/>
            <a:t>Бренд и имидж</a:t>
          </a:r>
          <a:endParaRPr lang="en-US" sz="3200" dirty="0"/>
        </a:p>
        <a:p>
          <a:r>
            <a:rPr lang="ru-RU" sz="3200" dirty="0"/>
            <a:t>Совместимость</a:t>
          </a:r>
          <a:endParaRPr lang="en-US" sz="3200" dirty="0"/>
        </a:p>
        <a:p>
          <a:r>
            <a:rPr lang="ru-RU" sz="3200" dirty="0"/>
            <a:t>Интеграция</a:t>
          </a:r>
        </a:p>
      </dgm:t>
    </dgm:pt>
    <dgm:pt modelId="{BB636EFD-2948-4183-AE5D-1B3F1C20A879}" type="parTrans" cxnId="{32B47607-6826-46F1-AD48-169C868E116F}">
      <dgm:prSet/>
      <dgm:spPr/>
      <dgm:t>
        <a:bodyPr/>
        <a:lstStyle/>
        <a:p>
          <a:endParaRPr lang="ru-RU"/>
        </a:p>
      </dgm:t>
    </dgm:pt>
    <dgm:pt modelId="{FC76BEF6-843B-43AA-B4F3-2B1AE5E8A2DB}" type="sibTrans" cxnId="{32B47607-6826-46F1-AD48-169C868E116F}">
      <dgm:prSet/>
      <dgm:spPr/>
      <dgm:t>
        <a:bodyPr/>
        <a:lstStyle/>
        <a:p>
          <a:endParaRPr lang="ru-RU"/>
        </a:p>
      </dgm:t>
    </dgm:pt>
    <dgm:pt modelId="{81F9085C-81F6-46FB-A598-D11E2755965B}" type="pres">
      <dgm:prSet presAssocID="{3C486A7D-D539-4A2C-B7B6-7070B1AA5DD5}" presName="Name0" presStyleCnt="0">
        <dgm:presLayoutVars>
          <dgm:chMax val="2"/>
          <dgm:chPref val="2"/>
          <dgm:animLvl val="lvl"/>
        </dgm:presLayoutVars>
      </dgm:prSet>
      <dgm:spPr/>
    </dgm:pt>
    <dgm:pt modelId="{F0C27120-5FB8-425E-9833-D2B7B79393C3}" type="pres">
      <dgm:prSet presAssocID="{3C486A7D-D539-4A2C-B7B6-7070B1AA5DD5}" presName="LeftText" presStyleLbl="revTx" presStyleIdx="0" presStyleCnt="0">
        <dgm:presLayoutVars>
          <dgm:bulletEnabled val="1"/>
        </dgm:presLayoutVars>
      </dgm:prSet>
      <dgm:spPr/>
    </dgm:pt>
    <dgm:pt modelId="{3A1B8D16-C609-42FD-89FF-5ABE28C0B7B4}" type="pres">
      <dgm:prSet presAssocID="{3C486A7D-D539-4A2C-B7B6-7070B1AA5DD5}" presName="LeftNode" presStyleLbl="bgImgPlace1" presStyleIdx="0" presStyleCnt="2" custScaleX="243306" custScaleY="84485" custLinFactNeighborX="-73173">
        <dgm:presLayoutVars>
          <dgm:chMax val="2"/>
          <dgm:chPref val="2"/>
        </dgm:presLayoutVars>
      </dgm:prSet>
      <dgm:spPr/>
    </dgm:pt>
    <dgm:pt modelId="{A805EFFD-53E1-4C1F-8D8C-5E8ACC240496}" type="pres">
      <dgm:prSet presAssocID="{3C486A7D-D539-4A2C-B7B6-7070B1AA5DD5}" presName="RightText" presStyleLbl="revTx" presStyleIdx="0" presStyleCnt="0">
        <dgm:presLayoutVars>
          <dgm:bulletEnabled val="1"/>
        </dgm:presLayoutVars>
      </dgm:prSet>
      <dgm:spPr/>
    </dgm:pt>
    <dgm:pt modelId="{701A0F8A-46F1-439F-9368-B9C892BAA24A}" type="pres">
      <dgm:prSet presAssocID="{3C486A7D-D539-4A2C-B7B6-7070B1AA5DD5}" presName="RightNode" presStyleLbl="bgImgPlace1" presStyleIdx="1" presStyleCnt="2" custScaleX="210632" custScaleY="84904" custLinFactNeighborX="52815">
        <dgm:presLayoutVars>
          <dgm:chMax val="0"/>
          <dgm:chPref val="0"/>
        </dgm:presLayoutVars>
      </dgm:prSet>
      <dgm:spPr/>
    </dgm:pt>
    <dgm:pt modelId="{B10D58DB-7EBA-4E03-80A4-EE824F6428EA}" type="pres">
      <dgm:prSet presAssocID="{3C486A7D-D539-4A2C-B7B6-7070B1AA5DD5}" presName="TopArrow" presStyleLbl="node1" presStyleIdx="0" presStyleCnt="2"/>
      <dgm:spPr/>
    </dgm:pt>
    <dgm:pt modelId="{74965ACF-2FF1-48C9-97DC-E54F386D48A1}" type="pres">
      <dgm:prSet presAssocID="{3C486A7D-D539-4A2C-B7B6-7070B1AA5DD5}" presName="BottomArrow" presStyleLbl="node1" presStyleIdx="1" presStyleCnt="2"/>
      <dgm:spPr/>
    </dgm:pt>
  </dgm:ptLst>
  <dgm:cxnLst>
    <dgm:cxn modelId="{32B47607-6826-46F1-AD48-169C868E116F}" srcId="{3C486A7D-D539-4A2C-B7B6-7070B1AA5DD5}" destId="{77D6DB44-6A2D-4536-BB09-14F9E4CB20A3}" srcOrd="1" destOrd="0" parTransId="{BB636EFD-2948-4183-AE5D-1B3F1C20A879}" sibTransId="{FC76BEF6-843B-43AA-B4F3-2B1AE5E8A2DB}"/>
    <dgm:cxn modelId="{53AAE785-C48D-45C9-9E97-0D039711F099}" type="presOf" srcId="{77D6DB44-6A2D-4536-BB09-14F9E4CB20A3}" destId="{701A0F8A-46F1-439F-9368-B9C892BAA24A}" srcOrd="1" destOrd="0" presId="urn:microsoft.com/office/officeart/2009/layout/ReverseList"/>
    <dgm:cxn modelId="{6111D19D-87A7-4327-A83F-873E59E7CDC6}" type="presOf" srcId="{3C486A7D-D539-4A2C-B7B6-7070B1AA5DD5}" destId="{81F9085C-81F6-46FB-A598-D11E2755965B}" srcOrd="0" destOrd="0" presId="urn:microsoft.com/office/officeart/2009/layout/ReverseList"/>
    <dgm:cxn modelId="{5F89C1A2-C591-4650-B95C-5ACFF700137D}" type="presOf" srcId="{E0B2B976-2C5B-4C7E-B8E8-2E6E5451834E}" destId="{F0C27120-5FB8-425E-9833-D2B7B79393C3}" srcOrd="0" destOrd="0" presId="urn:microsoft.com/office/officeart/2009/layout/ReverseList"/>
    <dgm:cxn modelId="{D41F1CC9-D984-41DA-97A1-376196765EB8}" srcId="{3C486A7D-D539-4A2C-B7B6-7070B1AA5DD5}" destId="{E0B2B976-2C5B-4C7E-B8E8-2E6E5451834E}" srcOrd="0" destOrd="0" parTransId="{D89EC9C6-A756-423D-BFDF-C287CA7F4C43}" sibTransId="{3E801F39-20A6-48C6-9183-E14FFF430AE2}"/>
    <dgm:cxn modelId="{EA271FCC-2D36-4185-97BF-FEA06D177E46}" type="presOf" srcId="{77D6DB44-6A2D-4536-BB09-14F9E4CB20A3}" destId="{A805EFFD-53E1-4C1F-8D8C-5E8ACC240496}" srcOrd="0" destOrd="0" presId="urn:microsoft.com/office/officeart/2009/layout/ReverseList"/>
    <dgm:cxn modelId="{F97B67FD-9155-444E-948F-3BFB76D40885}" type="presOf" srcId="{E0B2B976-2C5B-4C7E-B8E8-2E6E5451834E}" destId="{3A1B8D16-C609-42FD-89FF-5ABE28C0B7B4}" srcOrd="1" destOrd="0" presId="urn:microsoft.com/office/officeart/2009/layout/ReverseList"/>
    <dgm:cxn modelId="{CE7570E9-2455-4E9D-894B-565209866FC3}" type="presParOf" srcId="{81F9085C-81F6-46FB-A598-D11E2755965B}" destId="{F0C27120-5FB8-425E-9833-D2B7B79393C3}" srcOrd="0" destOrd="0" presId="urn:microsoft.com/office/officeart/2009/layout/ReverseList"/>
    <dgm:cxn modelId="{2537F0BD-188A-4969-8524-B15F2DE654CB}" type="presParOf" srcId="{81F9085C-81F6-46FB-A598-D11E2755965B}" destId="{3A1B8D16-C609-42FD-89FF-5ABE28C0B7B4}" srcOrd="1" destOrd="0" presId="urn:microsoft.com/office/officeart/2009/layout/ReverseList"/>
    <dgm:cxn modelId="{ADEFDA19-88D6-4E5E-8EC0-DD55DBC6DB0A}" type="presParOf" srcId="{81F9085C-81F6-46FB-A598-D11E2755965B}" destId="{A805EFFD-53E1-4C1F-8D8C-5E8ACC240496}" srcOrd="2" destOrd="0" presId="urn:microsoft.com/office/officeart/2009/layout/ReverseList"/>
    <dgm:cxn modelId="{0057BCA5-7791-46B8-B322-914DB8E9C471}" type="presParOf" srcId="{81F9085C-81F6-46FB-A598-D11E2755965B}" destId="{701A0F8A-46F1-439F-9368-B9C892BAA24A}" srcOrd="3" destOrd="0" presId="urn:microsoft.com/office/officeart/2009/layout/ReverseList"/>
    <dgm:cxn modelId="{545BCF9A-4EC1-4F99-91A6-0EED0E493707}" type="presParOf" srcId="{81F9085C-81F6-46FB-A598-D11E2755965B}" destId="{B10D58DB-7EBA-4E03-80A4-EE824F6428EA}" srcOrd="4" destOrd="0" presId="urn:microsoft.com/office/officeart/2009/layout/ReverseList"/>
    <dgm:cxn modelId="{9170A793-D66A-412A-81ED-0D32CE2754AD}" type="presParOf" srcId="{81F9085C-81F6-46FB-A598-D11E2755965B}" destId="{74965ACF-2FF1-48C9-97DC-E54F386D48A1}"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FE104E-0B63-4086-8C99-331EDFB3825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A6BB889E-D681-438E-A025-589067C8B5F8}">
      <dgm:prSet phldrT="[Текст]" custT="1"/>
      <dgm:spPr/>
      <dgm:t>
        <a:bodyPr/>
        <a:lstStyle/>
        <a:p>
          <a:r>
            <a:rPr lang="ru-RU" sz="2800" b="1" dirty="0"/>
            <a:t>Инновационное мышление</a:t>
          </a:r>
        </a:p>
      </dgm:t>
    </dgm:pt>
    <dgm:pt modelId="{50B23DF8-B6E8-4C4F-B38F-F37D936227ED}" type="parTrans" cxnId="{44F6B83D-A1B2-4968-A287-B9320F10D803}">
      <dgm:prSet/>
      <dgm:spPr/>
      <dgm:t>
        <a:bodyPr/>
        <a:lstStyle/>
        <a:p>
          <a:endParaRPr lang="ru-RU"/>
        </a:p>
      </dgm:t>
    </dgm:pt>
    <dgm:pt modelId="{AF28E932-ABBB-4B00-B3FF-2E1C165C2958}" type="sibTrans" cxnId="{44F6B83D-A1B2-4968-A287-B9320F10D803}">
      <dgm:prSet/>
      <dgm:spPr/>
      <dgm:t>
        <a:bodyPr/>
        <a:lstStyle/>
        <a:p>
          <a:endParaRPr lang="ru-RU"/>
        </a:p>
      </dgm:t>
    </dgm:pt>
    <dgm:pt modelId="{9284B2CA-F49D-444A-8A5A-2E02590D38D2}">
      <dgm:prSet phldrT="[Текст]" custT="1"/>
      <dgm:spPr/>
      <dgm:t>
        <a:bodyPr/>
        <a:lstStyle/>
        <a:p>
          <a:r>
            <a:rPr lang="ru-RU" sz="2400" dirty="0"/>
            <a:t>Изобретение нового продукта</a:t>
          </a:r>
        </a:p>
      </dgm:t>
    </dgm:pt>
    <dgm:pt modelId="{095D1CA9-E15F-4873-8C8F-4E20FA2B1EA8}" type="parTrans" cxnId="{96FA2176-3507-479C-8B3D-BC02476B80F5}">
      <dgm:prSet/>
      <dgm:spPr/>
      <dgm:t>
        <a:bodyPr/>
        <a:lstStyle/>
        <a:p>
          <a:endParaRPr lang="ru-RU"/>
        </a:p>
      </dgm:t>
    </dgm:pt>
    <dgm:pt modelId="{73A93C89-1E9A-4BA5-AC7E-D01903620665}" type="sibTrans" cxnId="{96FA2176-3507-479C-8B3D-BC02476B80F5}">
      <dgm:prSet/>
      <dgm:spPr/>
      <dgm:t>
        <a:bodyPr/>
        <a:lstStyle/>
        <a:p>
          <a:endParaRPr lang="ru-RU"/>
        </a:p>
      </dgm:t>
    </dgm:pt>
    <dgm:pt modelId="{E2030125-53BD-4EE7-A4E9-CFE7A029F3CF}">
      <dgm:prSet phldrT="[Текст]" custT="1"/>
      <dgm:spPr/>
      <dgm:t>
        <a:bodyPr/>
        <a:lstStyle/>
        <a:p>
          <a:r>
            <a:rPr lang="ru-RU" sz="2400" dirty="0"/>
            <a:t>Творческое решение проблем</a:t>
          </a:r>
        </a:p>
      </dgm:t>
    </dgm:pt>
    <dgm:pt modelId="{138FA2C4-48A7-4F8B-B533-A31E4F7B6E41}" type="parTrans" cxnId="{B2F28424-567C-4601-95E8-C78D917E2DC2}">
      <dgm:prSet/>
      <dgm:spPr/>
      <dgm:t>
        <a:bodyPr/>
        <a:lstStyle/>
        <a:p>
          <a:endParaRPr lang="ru-RU"/>
        </a:p>
      </dgm:t>
    </dgm:pt>
    <dgm:pt modelId="{4937FCCE-0DC6-4269-9A6B-F4320DAB79B1}" type="sibTrans" cxnId="{B2F28424-567C-4601-95E8-C78D917E2DC2}">
      <dgm:prSet/>
      <dgm:spPr/>
      <dgm:t>
        <a:bodyPr/>
        <a:lstStyle/>
        <a:p>
          <a:endParaRPr lang="ru-RU"/>
        </a:p>
      </dgm:t>
    </dgm:pt>
    <dgm:pt modelId="{5A0EBA60-7FDE-4B8B-ADF9-7388E9DA5D5C}">
      <dgm:prSet phldrT="[Текст]" custT="1"/>
      <dgm:spPr/>
      <dgm:t>
        <a:bodyPr/>
        <a:lstStyle/>
        <a:p>
          <a:r>
            <a:rPr lang="ru-RU" sz="2800" b="1" dirty="0"/>
            <a:t>Выращивание успешного </a:t>
          </a:r>
          <a:r>
            <a:rPr lang="ru-RU" sz="2800" b="1" dirty="0" err="1"/>
            <a:t>стартапа</a:t>
          </a:r>
          <a:endParaRPr lang="ru-RU" sz="2800" b="1" dirty="0"/>
        </a:p>
      </dgm:t>
    </dgm:pt>
    <dgm:pt modelId="{D65A77C4-801C-4B72-9342-19C49DD00923}" type="parTrans" cxnId="{2CB35F1E-FE44-41BA-8FFB-FE84828E25BA}">
      <dgm:prSet/>
      <dgm:spPr/>
      <dgm:t>
        <a:bodyPr/>
        <a:lstStyle/>
        <a:p>
          <a:endParaRPr lang="ru-RU"/>
        </a:p>
      </dgm:t>
    </dgm:pt>
    <dgm:pt modelId="{AA4A89E3-8A43-425C-9CF2-CE639E8C7FB7}" type="sibTrans" cxnId="{2CB35F1E-FE44-41BA-8FFB-FE84828E25BA}">
      <dgm:prSet/>
      <dgm:spPr/>
      <dgm:t>
        <a:bodyPr/>
        <a:lstStyle/>
        <a:p>
          <a:endParaRPr lang="ru-RU"/>
        </a:p>
      </dgm:t>
    </dgm:pt>
    <dgm:pt modelId="{790B9D1A-5BFC-42B6-8598-D6678E85361D}">
      <dgm:prSet phldrT="[Текст]" custT="1"/>
      <dgm:spPr/>
      <dgm:t>
        <a:bodyPr/>
        <a:lstStyle/>
        <a:p>
          <a:r>
            <a:rPr lang="ru-RU" sz="2400" dirty="0"/>
            <a:t>Новые бизнес-модели</a:t>
          </a:r>
        </a:p>
      </dgm:t>
    </dgm:pt>
    <dgm:pt modelId="{38C95502-A3B9-41DF-A96E-31BE7793F0DF}" type="parTrans" cxnId="{9FDAAA70-73DC-4A95-A4B0-E2881AD3FCA8}">
      <dgm:prSet/>
      <dgm:spPr/>
      <dgm:t>
        <a:bodyPr/>
        <a:lstStyle/>
        <a:p>
          <a:endParaRPr lang="ru-RU"/>
        </a:p>
      </dgm:t>
    </dgm:pt>
    <dgm:pt modelId="{0D6554AD-3B6D-49D5-8905-FE07DFF7D90A}" type="sibTrans" cxnId="{9FDAAA70-73DC-4A95-A4B0-E2881AD3FCA8}">
      <dgm:prSet/>
      <dgm:spPr/>
      <dgm:t>
        <a:bodyPr/>
        <a:lstStyle/>
        <a:p>
          <a:endParaRPr lang="ru-RU"/>
        </a:p>
      </dgm:t>
    </dgm:pt>
    <dgm:pt modelId="{2D7FEA25-019A-4873-A861-56F7822E26D2}">
      <dgm:prSet phldrT="[Текст]" custT="1"/>
      <dgm:spPr/>
      <dgm:t>
        <a:bodyPr/>
        <a:lstStyle/>
        <a:p>
          <a:r>
            <a:rPr lang="ru-RU" sz="2400" dirty="0"/>
            <a:t>Как побеждать врагов</a:t>
          </a:r>
        </a:p>
      </dgm:t>
    </dgm:pt>
    <dgm:pt modelId="{985427D1-F224-44F7-B5FD-AFE3B35342BF}" type="parTrans" cxnId="{08F15F2C-4F9F-464B-AC46-E59A82BF6B9D}">
      <dgm:prSet/>
      <dgm:spPr/>
      <dgm:t>
        <a:bodyPr/>
        <a:lstStyle/>
        <a:p>
          <a:endParaRPr lang="ru-RU"/>
        </a:p>
      </dgm:t>
    </dgm:pt>
    <dgm:pt modelId="{101FD8F0-6549-4B7C-BE28-C6FBA9736F21}" type="sibTrans" cxnId="{08F15F2C-4F9F-464B-AC46-E59A82BF6B9D}">
      <dgm:prSet/>
      <dgm:spPr/>
      <dgm:t>
        <a:bodyPr/>
        <a:lstStyle/>
        <a:p>
          <a:endParaRPr lang="ru-RU"/>
        </a:p>
      </dgm:t>
    </dgm:pt>
    <dgm:pt modelId="{3276D32C-A414-4631-8164-E673F6C3DD1F}">
      <dgm:prSet phldrT="[Текст]" custT="1"/>
      <dgm:spPr/>
      <dgm:t>
        <a:bodyPr/>
        <a:lstStyle/>
        <a:p>
          <a:r>
            <a:rPr lang="ru-RU" sz="2800" b="1" dirty="0"/>
            <a:t>Мозговая командная работа</a:t>
          </a:r>
        </a:p>
      </dgm:t>
    </dgm:pt>
    <dgm:pt modelId="{FE23C40E-519B-4727-9E70-6EA5422604B2}" type="parTrans" cxnId="{45B845A4-8263-4E04-A2E4-E4BABE4FD736}">
      <dgm:prSet/>
      <dgm:spPr/>
      <dgm:t>
        <a:bodyPr/>
        <a:lstStyle/>
        <a:p>
          <a:endParaRPr lang="ru-RU"/>
        </a:p>
      </dgm:t>
    </dgm:pt>
    <dgm:pt modelId="{9BE6FD26-19AD-4774-B8F2-C29BC55165F0}" type="sibTrans" cxnId="{45B845A4-8263-4E04-A2E4-E4BABE4FD736}">
      <dgm:prSet/>
      <dgm:spPr/>
      <dgm:t>
        <a:bodyPr/>
        <a:lstStyle/>
        <a:p>
          <a:endParaRPr lang="ru-RU"/>
        </a:p>
      </dgm:t>
    </dgm:pt>
    <dgm:pt modelId="{55E417D3-BB54-41A2-ADA9-37B299286A9A}">
      <dgm:prSet phldrT="[Текст]" custT="1"/>
      <dgm:spPr/>
      <dgm:t>
        <a:bodyPr/>
        <a:lstStyle/>
        <a:p>
          <a:r>
            <a:rPr lang="ru-RU" sz="2400" dirty="0"/>
            <a:t>Творческая работа в команде</a:t>
          </a:r>
        </a:p>
      </dgm:t>
    </dgm:pt>
    <dgm:pt modelId="{63BBE0B2-E52B-4D44-84EC-2D1C9099C570}" type="parTrans" cxnId="{A757BA96-268B-4882-A8BF-C36D4087EEF1}">
      <dgm:prSet/>
      <dgm:spPr/>
      <dgm:t>
        <a:bodyPr/>
        <a:lstStyle/>
        <a:p>
          <a:endParaRPr lang="ru-RU"/>
        </a:p>
      </dgm:t>
    </dgm:pt>
    <dgm:pt modelId="{52823434-FD83-4D8E-BE9F-E00997804C35}" type="sibTrans" cxnId="{A757BA96-268B-4882-A8BF-C36D4087EEF1}">
      <dgm:prSet/>
      <dgm:spPr/>
      <dgm:t>
        <a:bodyPr/>
        <a:lstStyle/>
        <a:p>
          <a:endParaRPr lang="ru-RU"/>
        </a:p>
      </dgm:t>
    </dgm:pt>
    <dgm:pt modelId="{DC12750C-9731-40ED-AFD7-3A84DB34C329}">
      <dgm:prSet phldrT="[Текст]" custT="1"/>
      <dgm:spPr/>
      <dgm:t>
        <a:bodyPr/>
        <a:lstStyle/>
        <a:p>
          <a:r>
            <a:rPr lang="ru-RU" sz="2400" dirty="0"/>
            <a:t>Быстрая оценка идей</a:t>
          </a:r>
        </a:p>
      </dgm:t>
    </dgm:pt>
    <dgm:pt modelId="{1FA61C00-EFBB-42BF-9249-F4388B33ED63}" type="parTrans" cxnId="{F4B6D15B-524A-48C8-8CE7-8483849D75C8}">
      <dgm:prSet/>
      <dgm:spPr/>
      <dgm:t>
        <a:bodyPr/>
        <a:lstStyle/>
        <a:p>
          <a:endParaRPr lang="ru-RU"/>
        </a:p>
      </dgm:t>
    </dgm:pt>
    <dgm:pt modelId="{2E0DC1B2-4A61-4E0F-B0F3-A515FB000ADA}" type="sibTrans" cxnId="{F4B6D15B-524A-48C8-8CE7-8483849D75C8}">
      <dgm:prSet/>
      <dgm:spPr/>
      <dgm:t>
        <a:bodyPr/>
        <a:lstStyle/>
        <a:p>
          <a:endParaRPr lang="ru-RU"/>
        </a:p>
      </dgm:t>
    </dgm:pt>
    <dgm:pt modelId="{3D8B8E05-F53F-49BF-A2FE-468508087E97}">
      <dgm:prSet phldrT="[Текст]" custT="1"/>
      <dgm:spPr/>
      <dgm:t>
        <a:bodyPr/>
        <a:lstStyle/>
        <a:p>
          <a:r>
            <a:rPr lang="ru-RU" sz="2400" dirty="0"/>
            <a:t>Инновационные стратегии</a:t>
          </a:r>
        </a:p>
      </dgm:t>
    </dgm:pt>
    <dgm:pt modelId="{C7213871-D07A-451D-83AA-5499BEBD935F}" type="parTrans" cxnId="{9A705058-71FF-4FB3-81C2-21F867AFCA2B}">
      <dgm:prSet/>
      <dgm:spPr/>
      <dgm:t>
        <a:bodyPr/>
        <a:lstStyle/>
        <a:p>
          <a:endParaRPr lang="ru-RU"/>
        </a:p>
      </dgm:t>
    </dgm:pt>
    <dgm:pt modelId="{6A9A604C-B645-4298-8492-5837D47CF404}" type="sibTrans" cxnId="{9A705058-71FF-4FB3-81C2-21F867AFCA2B}">
      <dgm:prSet/>
      <dgm:spPr/>
      <dgm:t>
        <a:bodyPr/>
        <a:lstStyle/>
        <a:p>
          <a:endParaRPr lang="ru-RU"/>
        </a:p>
      </dgm:t>
    </dgm:pt>
    <dgm:pt modelId="{12384BE4-2F87-4B8E-80C6-3C9A9506394B}">
      <dgm:prSet phldrT="[Текст]" custT="1"/>
      <dgm:spPr/>
      <dgm:t>
        <a:bodyPr/>
        <a:lstStyle/>
        <a:p>
          <a:r>
            <a:rPr lang="ru-RU" sz="2400" dirty="0"/>
            <a:t>Создание синергии идей</a:t>
          </a:r>
        </a:p>
      </dgm:t>
    </dgm:pt>
    <dgm:pt modelId="{2D85B667-A387-44B4-90D3-7D7134D7F2FE}" type="parTrans" cxnId="{6A10C14D-5FA7-4331-ADDB-6D000B586C54}">
      <dgm:prSet/>
      <dgm:spPr/>
      <dgm:t>
        <a:bodyPr/>
        <a:lstStyle/>
        <a:p>
          <a:endParaRPr lang="ru-RU"/>
        </a:p>
      </dgm:t>
    </dgm:pt>
    <dgm:pt modelId="{BF8449F3-AFFA-46CC-AFD0-70364C89CC16}" type="sibTrans" cxnId="{6A10C14D-5FA7-4331-ADDB-6D000B586C54}">
      <dgm:prSet/>
      <dgm:spPr/>
      <dgm:t>
        <a:bodyPr/>
        <a:lstStyle/>
        <a:p>
          <a:endParaRPr lang="ru-RU"/>
        </a:p>
      </dgm:t>
    </dgm:pt>
    <dgm:pt modelId="{A79D75C2-701E-49EF-A356-22337F78E1A4}">
      <dgm:prSet phldrT="[Текст]" custT="1"/>
      <dgm:spPr/>
      <dgm:t>
        <a:bodyPr/>
        <a:lstStyle/>
        <a:p>
          <a:r>
            <a:rPr lang="ru-RU" sz="2400" dirty="0"/>
            <a:t>Стратегическая креативность</a:t>
          </a:r>
        </a:p>
      </dgm:t>
    </dgm:pt>
    <dgm:pt modelId="{8F74CEDD-DFE5-4571-9C94-5318FCD85399}" type="parTrans" cxnId="{30801363-BF71-44C8-92E7-53C5F759F0C6}">
      <dgm:prSet/>
      <dgm:spPr/>
      <dgm:t>
        <a:bodyPr/>
        <a:lstStyle/>
        <a:p>
          <a:endParaRPr lang="ru-RU"/>
        </a:p>
      </dgm:t>
    </dgm:pt>
    <dgm:pt modelId="{4C33246A-72E5-49EE-A1A0-6DBCD2A4C483}" type="sibTrans" cxnId="{30801363-BF71-44C8-92E7-53C5F759F0C6}">
      <dgm:prSet/>
      <dgm:spPr/>
      <dgm:t>
        <a:bodyPr/>
        <a:lstStyle/>
        <a:p>
          <a:endParaRPr lang="ru-RU"/>
        </a:p>
      </dgm:t>
    </dgm:pt>
    <dgm:pt modelId="{F7D80FAD-20F4-4C6D-9EA4-9A1A01358937}" type="pres">
      <dgm:prSet presAssocID="{5FFE104E-0B63-4086-8C99-331EDFB3825C}" presName="Name0" presStyleCnt="0">
        <dgm:presLayoutVars>
          <dgm:dir/>
          <dgm:animLvl val="lvl"/>
          <dgm:resizeHandles val="exact"/>
        </dgm:presLayoutVars>
      </dgm:prSet>
      <dgm:spPr/>
    </dgm:pt>
    <dgm:pt modelId="{C2FA7778-768C-4216-A063-454844F6536C}" type="pres">
      <dgm:prSet presAssocID="{A6BB889E-D681-438E-A025-589067C8B5F8}" presName="linNode" presStyleCnt="0"/>
      <dgm:spPr/>
    </dgm:pt>
    <dgm:pt modelId="{2DFB6E24-837F-4D71-8E99-AA3A325EAB4D}" type="pres">
      <dgm:prSet presAssocID="{A6BB889E-D681-438E-A025-589067C8B5F8}" presName="parentText" presStyleLbl="node1" presStyleIdx="0" presStyleCnt="3">
        <dgm:presLayoutVars>
          <dgm:chMax val="1"/>
          <dgm:bulletEnabled val="1"/>
        </dgm:presLayoutVars>
      </dgm:prSet>
      <dgm:spPr/>
    </dgm:pt>
    <dgm:pt modelId="{2A1E0FB4-729D-4A69-A702-D37F1164A5D2}" type="pres">
      <dgm:prSet presAssocID="{A6BB889E-D681-438E-A025-589067C8B5F8}" presName="descendantText" presStyleLbl="alignAccFollowNode1" presStyleIdx="0" presStyleCnt="3">
        <dgm:presLayoutVars>
          <dgm:bulletEnabled val="1"/>
        </dgm:presLayoutVars>
      </dgm:prSet>
      <dgm:spPr/>
    </dgm:pt>
    <dgm:pt modelId="{307BCC06-9E48-43D1-891C-C5B83652EB3C}" type="pres">
      <dgm:prSet presAssocID="{AF28E932-ABBB-4B00-B3FF-2E1C165C2958}" presName="sp" presStyleCnt="0"/>
      <dgm:spPr/>
    </dgm:pt>
    <dgm:pt modelId="{C17CDDA3-2BAD-4EAB-88D9-54AEFC3E6A99}" type="pres">
      <dgm:prSet presAssocID="{5A0EBA60-7FDE-4B8B-ADF9-7388E9DA5D5C}" presName="linNode" presStyleCnt="0"/>
      <dgm:spPr/>
    </dgm:pt>
    <dgm:pt modelId="{4DD0802B-6497-4D61-B48E-94C74CAE18C4}" type="pres">
      <dgm:prSet presAssocID="{5A0EBA60-7FDE-4B8B-ADF9-7388E9DA5D5C}" presName="parentText" presStyleLbl="node1" presStyleIdx="1" presStyleCnt="3">
        <dgm:presLayoutVars>
          <dgm:chMax val="1"/>
          <dgm:bulletEnabled val="1"/>
        </dgm:presLayoutVars>
      </dgm:prSet>
      <dgm:spPr/>
    </dgm:pt>
    <dgm:pt modelId="{BA7763FA-0988-4C5A-BA8A-A3EDCF712961}" type="pres">
      <dgm:prSet presAssocID="{5A0EBA60-7FDE-4B8B-ADF9-7388E9DA5D5C}" presName="descendantText" presStyleLbl="alignAccFollowNode1" presStyleIdx="1" presStyleCnt="3">
        <dgm:presLayoutVars>
          <dgm:bulletEnabled val="1"/>
        </dgm:presLayoutVars>
      </dgm:prSet>
      <dgm:spPr/>
    </dgm:pt>
    <dgm:pt modelId="{B7390684-8E1F-4E67-B730-1A7C91AD3896}" type="pres">
      <dgm:prSet presAssocID="{AA4A89E3-8A43-425C-9CF2-CE639E8C7FB7}" presName="sp" presStyleCnt="0"/>
      <dgm:spPr/>
    </dgm:pt>
    <dgm:pt modelId="{00823637-1F14-4695-A7DA-C7AFFC2D51DC}" type="pres">
      <dgm:prSet presAssocID="{3276D32C-A414-4631-8164-E673F6C3DD1F}" presName="linNode" presStyleCnt="0"/>
      <dgm:spPr/>
    </dgm:pt>
    <dgm:pt modelId="{2C7CDA9A-69BE-4292-9903-7B3688836417}" type="pres">
      <dgm:prSet presAssocID="{3276D32C-A414-4631-8164-E673F6C3DD1F}" presName="parentText" presStyleLbl="node1" presStyleIdx="2" presStyleCnt="3">
        <dgm:presLayoutVars>
          <dgm:chMax val="1"/>
          <dgm:bulletEnabled val="1"/>
        </dgm:presLayoutVars>
      </dgm:prSet>
      <dgm:spPr/>
    </dgm:pt>
    <dgm:pt modelId="{EA6D543D-57A1-4B55-8070-3A23F00B9E65}" type="pres">
      <dgm:prSet presAssocID="{3276D32C-A414-4631-8164-E673F6C3DD1F}" presName="descendantText" presStyleLbl="alignAccFollowNode1" presStyleIdx="2" presStyleCnt="3">
        <dgm:presLayoutVars>
          <dgm:bulletEnabled val="1"/>
        </dgm:presLayoutVars>
      </dgm:prSet>
      <dgm:spPr/>
    </dgm:pt>
  </dgm:ptLst>
  <dgm:cxnLst>
    <dgm:cxn modelId="{B17E0E14-83B6-4B59-94DB-E7B1514CD238}" type="presOf" srcId="{12384BE4-2F87-4B8E-80C6-3C9A9506394B}" destId="{EA6D543D-57A1-4B55-8070-3A23F00B9E65}" srcOrd="0" destOrd="1" presId="urn:microsoft.com/office/officeart/2005/8/layout/vList5"/>
    <dgm:cxn modelId="{2CB35F1E-FE44-41BA-8FFB-FE84828E25BA}" srcId="{5FFE104E-0B63-4086-8C99-331EDFB3825C}" destId="{5A0EBA60-7FDE-4B8B-ADF9-7388E9DA5D5C}" srcOrd="1" destOrd="0" parTransId="{D65A77C4-801C-4B72-9342-19C49DD00923}" sibTransId="{AA4A89E3-8A43-425C-9CF2-CE639E8C7FB7}"/>
    <dgm:cxn modelId="{B2F28424-567C-4601-95E8-C78D917E2DC2}" srcId="{A6BB889E-D681-438E-A025-589067C8B5F8}" destId="{E2030125-53BD-4EE7-A4E9-CFE7A029F3CF}" srcOrd="2" destOrd="0" parTransId="{138FA2C4-48A7-4F8B-B533-A31E4F7B6E41}" sibTransId="{4937FCCE-0DC6-4269-9A6B-F4320DAB79B1}"/>
    <dgm:cxn modelId="{08F15F2C-4F9F-464B-AC46-E59A82BF6B9D}" srcId="{5A0EBA60-7FDE-4B8B-ADF9-7388E9DA5D5C}" destId="{2D7FEA25-019A-4873-A861-56F7822E26D2}" srcOrd="2" destOrd="0" parTransId="{985427D1-F224-44F7-B5FD-AFE3B35342BF}" sibTransId="{101FD8F0-6549-4B7C-BE28-C6FBA9736F21}"/>
    <dgm:cxn modelId="{44F6B83D-A1B2-4968-A287-B9320F10D803}" srcId="{5FFE104E-0B63-4086-8C99-331EDFB3825C}" destId="{A6BB889E-D681-438E-A025-589067C8B5F8}" srcOrd="0" destOrd="0" parTransId="{50B23DF8-B6E8-4C4F-B38F-F37D936227ED}" sibTransId="{AF28E932-ABBB-4B00-B3FF-2E1C165C2958}"/>
    <dgm:cxn modelId="{3A06C43E-D5B1-4297-A909-B8079F1C7771}" type="presOf" srcId="{E2030125-53BD-4EE7-A4E9-CFE7A029F3CF}" destId="{2A1E0FB4-729D-4A69-A702-D37F1164A5D2}" srcOrd="0" destOrd="2" presId="urn:microsoft.com/office/officeart/2005/8/layout/vList5"/>
    <dgm:cxn modelId="{F4B6D15B-524A-48C8-8CE7-8483849D75C8}" srcId="{3276D32C-A414-4631-8164-E673F6C3DD1F}" destId="{DC12750C-9731-40ED-AFD7-3A84DB34C329}" srcOrd="2" destOrd="0" parTransId="{1FA61C00-EFBB-42BF-9249-F4388B33ED63}" sibTransId="{2E0DC1B2-4A61-4E0F-B0F3-A515FB000ADA}"/>
    <dgm:cxn modelId="{C7A52F5C-B2E5-4219-A350-BB6A7FBC5F45}" type="presOf" srcId="{790B9D1A-5BFC-42B6-8598-D6678E85361D}" destId="{BA7763FA-0988-4C5A-BA8A-A3EDCF712961}" srcOrd="0" destOrd="0" presId="urn:microsoft.com/office/officeart/2005/8/layout/vList5"/>
    <dgm:cxn modelId="{BD187561-C89B-4A15-BFAD-A30E1C032912}" type="presOf" srcId="{A79D75C2-701E-49EF-A356-22337F78E1A4}" destId="{2A1E0FB4-729D-4A69-A702-D37F1164A5D2}" srcOrd="0" destOrd="1" presId="urn:microsoft.com/office/officeart/2005/8/layout/vList5"/>
    <dgm:cxn modelId="{30801363-BF71-44C8-92E7-53C5F759F0C6}" srcId="{A6BB889E-D681-438E-A025-589067C8B5F8}" destId="{A79D75C2-701E-49EF-A356-22337F78E1A4}" srcOrd="1" destOrd="0" parTransId="{8F74CEDD-DFE5-4571-9C94-5318FCD85399}" sibTransId="{4C33246A-72E5-49EE-A1A0-6DBCD2A4C483}"/>
    <dgm:cxn modelId="{C302146C-1C33-4D4B-A0CC-352ADC19C9DC}" type="presOf" srcId="{5A0EBA60-7FDE-4B8B-ADF9-7388E9DA5D5C}" destId="{4DD0802B-6497-4D61-B48E-94C74CAE18C4}" srcOrd="0" destOrd="0" presId="urn:microsoft.com/office/officeart/2005/8/layout/vList5"/>
    <dgm:cxn modelId="{6A10C14D-5FA7-4331-ADDB-6D000B586C54}" srcId="{3276D32C-A414-4631-8164-E673F6C3DD1F}" destId="{12384BE4-2F87-4B8E-80C6-3C9A9506394B}" srcOrd="1" destOrd="0" parTransId="{2D85B667-A387-44B4-90D3-7D7134D7F2FE}" sibTransId="{BF8449F3-AFFA-46CC-AFD0-70364C89CC16}"/>
    <dgm:cxn modelId="{A3D23E6F-D5D8-41D6-AE05-0C3A6E785DD7}" type="presOf" srcId="{DC12750C-9731-40ED-AFD7-3A84DB34C329}" destId="{EA6D543D-57A1-4B55-8070-3A23F00B9E65}" srcOrd="0" destOrd="2" presId="urn:microsoft.com/office/officeart/2005/8/layout/vList5"/>
    <dgm:cxn modelId="{9FDAAA70-73DC-4A95-A4B0-E2881AD3FCA8}" srcId="{5A0EBA60-7FDE-4B8B-ADF9-7388E9DA5D5C}" destId="{790B9D1A-5BFC-42B6-8598-D6678E85361D}" srcOrd="0" destOrd="0" parTransId="{38C95502-A3B9-41DF-A96E-31BE7793F0DF}" sibTransId="{0D6554AD-3B6D-49D5-8905-FE07DFF7D90A}"/>
    <dgm:cxn modelId="{96FA2176-3507-479C-8B3D-BC02476B80F5}" srcId="{A6BB889E-D681-438E-A025-589067C8B5F8}" destId="{9284B2CA-F49D-444A-8A5A-2E02590D38D2}" srcOrd="0" destOrd="0" parTransId="{095D1CA9-E15F-4873-8C8F-4E20FA2B1EA8}" sibTransId="{73A93C89-1E9A-4BA5-AC7E-D01903620665}"/>
    <dgm:cxn modelId="{9A705058-71FF-4FB3-81C2-21F867AFCA2B}" srcId="{5A0EBA60-7FDE-4B8B-ADF9-7388E9DA5D5C}" destId="{3D8B8E05-F53F-49BF-A2FE-468508087E97}" srcOrd="1" destOrd="0" parTransId="{C7213871-D07A-451D-83AA-5499BEBD935F}" sibTransId="{6A9A604C-B645-4298-8492-5837D47CF404}"/>
    <dgm:cxn modelId="{02CDFA8C-2ECC-47E0-8892-37D23D833CE1}" type="presOf" srcId="{55E417D3-BB54-41A2-ADA9-37B299286A9A}" destId="{EA6D543D-57A1-4B55-8070-3A23F00B9E65}" srcOrd="0" destOrd="0" presId="urn:microsoft.com/office/officeart/2005/8/layout/vList5"/>
    <dgm:cxn modelId="{A757BA96-268B-4882-A8BF-C36D4087EEF1}" srcId="{3276D32C-A414-4631-8164-E673F6C3DD1F}" destId="{55E417D3-BB54-41A2-ADA9-37B299286A9A}" srcOrd="0" destOrd="0" parTransId="{63BBE0B2-E52B-4D44-84EC-2D1C9099C570}" sibTransId="{52823434-FD83-4D8E-BE9F-E00997804C35}"/>
    <dgm:cxn modelId="{6EB6E796-C215-4E66-B7CF-E5958C0C2DBD}" type="presOf" srcId="{5FFE104E-0B63-4086-8C99-331EDFB3825C}" destId="{F7D80FAD-20F4-4C6D-9EA4-9A1A01358937}" srcOrd="0" destOrd="0" presId="urn:microsoft.com/office/officeart/2005/8/layout/vList5"/>
    <dgm:cxn modelId="{45B845A4-8263-4E04-A2E4-E4BABE4FD736}" srcId="{5FFE104E-0B63-4086-8C99-331EDFB3825C}" destId="{3276D32C-A414-4631-8164-E673F6C3DD1F}" srcOrd="2" destOrd="0" parTransId="{FE23C40E-519B-4727-9E70-6EA5422604B2}" sibTransId="{9BE6FD26-19AD-4774-B8F2-C29BC55165F0}"/>
    <dgm:cxn modelId="{D5849FB6-098C-4493-B681-93B06C817061}" type="presOf" srcId="{9284B2CA-F49D-444A-8A5A-2E02590D38D2}" destId="{2A1E0FB4-729D-4A69-A702-D37F1164A5D2}" srcOrd="0" destOrd="0" presId="urn:microsoft.com/office/officeart/2005/8/layout/vList5"/>
    <dgm:cxn modelId="{45C2C2C5-98D1-427F-812C-FFDA50646D7B}" type="presOf" srcId="{A6BB889E-D681-438E-A025-589067C8B5F8}" destId="{2DFB6E24-837F-4D71-8E99-AA3A325EAB4D}" srcOrd="0" destOrd="0" presId="urn:microsoft.com/office/officeart/2005/8/layout/vList5"/>
    <dgm:cxn modelId="{41FB32C7-41E2-4AF2-B682-9824B683258C}" type="presOf" srcId="{3276D32C-A414-4631-8164-E673F6C3DD1F}" destId="{2C7CDA9A-69BE-4292-9903-7B3688836417}" srcOrd="0" destOrd="0" presId="urn:microsoft.com/office/officeart/2005/8/layout/vList5"/>
    <dgm:cxn modelId="{F804BECB-6DFE-4AD5-9FC0-BF281630A940}" type="presOf" srcId="{2D7FEA25-019A-4873-A861-56F7822E26D2}" destId="{BA7763FA-0988-4C5A-BA8A-A3EDCF712961}" srcOrd="0" destOrd="2" presId="urn:microsoft.com/office/officeart/2005/8/layout/vList5"/>
    <dgm:cxn modelId="{791DBEEF-4AC5-4D9B-A80F-6CB9F6C6E838}" type="presOf" srcId="{3D8B8E05-F53F-49BF-A2FE-468508087E97}" destId="{BA7763FA-0988-4C5A-BA8A-A3EDCF712961}" srcOrd="0" destOrd="1" presId="urn:microsoft.com/office/officeart/2005/8/layout/vList5"/>
    <dgm:cxn modelId="{EB0C4E77-3A7F-4D4F-A270-E2F7AC634FEF}" type="presParOf" srcId="{F7D80FAD-20F4-4C6D-9EA4-9A1A01358937}" destId="{C2FA7778-768C-4216-A063-454844F6536C}" srcOrd="0" destOrd="0" presId="urn:microsoft.com/office/officeart/2005/8/layout/vList5"/>
    <dgm:cxn modelId="{C9955FC3-7089-4CB9-97BB-8958B82F344F}" type="presParOf" srcId="{C2FA7778-768C-4216-A063-454844F6536C}" destId="{2DFB6E24-837F-4D71-8E99-AA3A325EAB4D}" srcOrd="0" destOrd="0" presId="urn:microsoft.com/office/officeart/2005/8/layout/vList5"/>
    <dgm:cxn modelId="{892B8CEC-AA4B-4B1B-8896-28A01803F1E2}" type="presParOf" srcId="{C2FA7778-768C-4216-A063-454844F6536C}" destId="{2A1E0FB4-729D-4A69-A702-D37F1164A5D2}" srcOrd="1" destOrd="0" presId="urn:microsoft.com/office/officeart/2005/8/layout/vList5"/>
    <dgm:cxn modelId="{4D884A41-0630-4CA8-A270-1C83557C1C6F}" type="presParOf" srcId="{F7D80FAD-20F4-4C6D-9EA4-9A1A01358937}" destId="{307BCC06-9E48-43D1-891C-C5B83652EB3C}" srcOrd="1" destOrd="0" presId="urn:microsoft.com/office/officeart/2005/8/layout/vList5"/>
    <dgm:cxn modelId="{548B3A49-74CD-4338-B508-049CC186A388}" type="presParOf" srcId="{F7D80FAD-20F4-4C6D-9EA4-9A1A01358937}" destId="{C17CDDA3-2BAD-4EAB-88D9-54AEFC3E6A99}" srcOrd="2" destOrd="0" presId="urn:microsoft.com/office/officeart/2005/8/layout/vList5"/>
    <dgm:cxn modelId="{651AA451-4404-4E68-9D47-565C2A50BB5E}" type="presParOf" srcId="{C17CDDA3-2BAD-4EAB-88D9-54AEFC3E6A99}" destId="{4DD0802B-6497-4D61-B48E-94C74CAE18C4}" srcOrd="0" destOrd="0" presId="urn:microsoft.com/office/officeart/2005/8/layout/vList5"/>
    <dgm:cxn modelId="{36B619D2-42BA-4C90-A41C-0A9D25B8C5C2}" type="presParOf" srcId="{C17CDDA3-2BAD-4EAB-88D9-54AEFC3E6A99}" destId="{BA7763FA-0988-4C5A-BA8A-A3EDCF712961}" srcOrd="1" destOrd="0" presId="urn:microsoft.com/office/officeart/2005/8/layout/vList5"/>
    <dgm:cxn modelId="{81EE245C-47A1-4DA6-B38F-B3CDFF7A61CC}" type="presParOf" srcId="{F7D80FAD-20F4-4C6D-9EA4-9A1A01358937}" destId="{B7390684-8E1F-4E67-B730-1A7C91AD3896}" srcOrd="3" destOrd="0" presId="urn:microsoft.com/office/officeart/2005/8/layout/vList5"/>
    <dgm:cxn modelId="{EF52D430-7096-431E-99BB-8F891C48A722}" type="presParOf" srcId="{F7D80FAD-20F4-4C6D-9EA4-9A1A01358937}" destId="{00823637-1F14-4695-A7DA-C7AFFC2D51DC}" srcOrd="4" destOrd="0" presId="urn:microsoft.com/office/officeart/2005/8/layout/vList5"/>
    <dgm:cxn modelId="{92AD4BEC-64C4-4880-8A86-0E9E997D00BB}" type="presParOf" srcId="{00823637-1F14-4695-A7DA-C7AFFC2D51DC}" destId="{2C7CDA9A-69BE-4292-9903-7B3688836417}" srcOrd="0" destOrd="0" presId="urn:microsoft.com/office/officeart/2005/8/layout/vList5"/>
    <dgm:cxn modelId="{83C28033-3B7E-48FB-A0E3-DC9D6585EAC6}" type="presParOf" srcId="{00823637-1F14-4695-A7DA-C7AFFC2D51DC}" destId="{EA6D543D-57A1-4B55-8070-3A23F00B9E6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2A898-5EEE-4FD8-A586-FF514C31E47B}">
      <dsp:nvSpPr>
        <dsp:cNvPr id="0" name=""/>
        <dsp:cNvSpPr/>
      </dsp:nvSpPr>
      <dsp:spPr>
        <a:xfrm>
          <a:off x="0" y="-85398"/>
          <a:ext cx="8336280" cy="1358064"/>
        </a:xfrm>
        <a:prstGeom prst="rect">
          <a:avLst/>
        </a:prstGeom>
        <a:gradFill flip="none" rotWithShape="0">
          <a:gsLst>
            <a:gs pos="0">
              <a:schemeClr val="accent1">
                <a:shade val="80000"/>
                <a:hueOff val="0"/>
                <a:satOff val="0"/>
                <a:lumOff val="0"/>
                <a:shade val="30000"/>
                <a:satMod val="115000"/>
              </a:schemeClr>
            </a:gs>
            <a:gs pos="50000">
              <a:schemeClr val="accent1">
                <a:shade val="80000"/>
                <a:hueOff val="0"/>
                <a:satOff val="0"/>
                <a:lumOff val="0"/>
                <a:shade val="67500"/>
                <a:satMod val="115000"/>
              </a:schemeClr>
            </a:gs>
            <a:gs pos="100000">
              <a:schemeClr val="accent1">
                <a:shade val="80000"/>
                <a:hueOff val="0"/>
                <a:satOff val="0"/>
                <a:lumOff val="0"/>
                <a:shade val="100000"/>
                <a:satMod val="115000"/>
              </a:schemeClr>
            </a:gs>
          </a:gsLst>
          <a:lin ang="54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ru-RU" sz="4400" b="1" kern="1200" dirty="0"/>
            <a:t>Интеллектуальные Олимпиады</a:t>
          </a:r>
        </a:p>
      </dsp:txBody>
      <dsp:txXfrm>
        <a:off x="0" y="-85398"/>
        <a:ext cx="8336280" cy="1358064"/>
      </dsp:txXfrm>
    </dsp:sp>
    <dsp:sp modelId="{679DC769-204D-4B32-A09A-99E4D1EAF2B9}">
      <dsp:nvSpPr>
        <dsp:cNvPr id="0" name=""/>
        <dsp:cNvSpPr/>
      </dsp:nvSpPr>
      <dsp:spPr>
        <a:xfrm>
          <a:off x="4070" y="1272665"/>
          <a:ext cx="2776046" cy="285193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u-RU" sz="3200" b="1" kern="1200"/>
            <a:t>Всемирный ускоритель инноваций</a:t>
          </a:r>
          <a:endParaRPr lang="ru-RU" sz="3200" b="1" kern="1200" dirty="0"/>
        </a:p>
      </dsp:txBody>
      <dsp:txXfrm>
        <a:off x="4070" y="1272665"/>
        <a:ext cx="2776046" cy="2851934"/>
      </dsp:txXfrm>
    </dsp:sp>
    <dsp:sp modelId="{3A3AE3D6-BDB5-47CE-8B40-164E4A95DC22}">
      <dsp:nvSpPr>
        <dsp:cNvPr id="0" name=""/>
        <dsp:cNvSpPr/>
      </dsp:nvSpPr>
      <dsp:spPr>
        <a:xfrm>
          <a:off x="2780116" y="1272665"/>
          <a:ext cx="2776046" cy="285193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u-RU" sz="3200" b="1" kern="1200"/>
            <a:t>Вовлекающее всех</a:t>
          </a:r>
          <a:r>
            <a:rPr lang="en-US" sz="3200" b="1" kern="1200"/>
            <a:t> </a:t>
          </a:r>
          <a:br>
            <a:rPr lang="ru-RU" sz="3200" b="1" kern="1200"/>
          </a:br>
          <a:r>
            <a:rPr lang="ru-RU" sz="3200" b="1" kern="1200"/>
            <a:t>шоу созидания</a:t>
          </a:r>
          <a:endParaRPr lang="ru-RU" sz="3200" b="1" kern="1200" dirty="0"/>
        </a:p>
      </dsp:txBody>
      <dsp:txXfrm>
        <a:off x="2780116" y="1272665"/>
        <a:ext cx="2776046" cy="2851934"/>
      </dsp:txXfrm>
    </dsp:sp>
    <dsp:sp modelId="{5686EA27-79FA-4CA1-8819-CA1AD9309C31}">
      <dsp:nvSpPr>
        <dsp:cNvPr id="0" name=""/>
        <dsp:cNvSpPr/>
      </dsp:nvSpPr>
      <dsp:spPr>
        <a:xfrm>
          <a:off x="5556163" y="1272665"/>
          <a:ext cx="2776046" cy="2851934"/>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u-RU" sz="3200" b="1" kern="1200" dirty="0"/>
            <a:t>Самый крупный</a:t>
          </a:r>
          <a:br>
            <a:rPr lang="ru-RU" sz="3200" b="1" kern="1200" dirty="0"/>
          </a:br>
          <a:r>
            <a:rPr lang="ru-RU" sz="3200" b="1" kern="1200" dirty="0"/>
            <a:t>в истории</a:t>
          </a:r>
          <a:br>
            <a:rPr lang="ru-RU" sz="3200" b="1" kern="1200" dirty="0"/>
          </a:br>
          <a:r>
            <a:rPr lang="ru-RU" sz="3200" b="1" kern="1200" dirty="0"/>
            <a:t>стартап</a:t>
          </a:r>
          <a:r>
            <a:rPr lang="en-US" sz="3200" b="1" kern="1200" dirty="0"/>
            <a:t> </a:t>
          </a:r>
          <a:endParaRPr lang="ru-RU" sz="3200" b="1" kern="1200" dirty="0"/>
        </a:p>
      </dsp:txBody>
      <dsp:txXfrm>
        <a:off x="5556163" y="1272665"/>
        <a:ext cx="2776046" cy="2851934"/>
      </dsp:txXfrm>
    </dsp:sp>
    <dsp:sp modelId="{DDA9F147-EACD-406B-B667-475954877A70}">
      <dsp:nvSpPr>
        <dsp:cNvPr id="0" name=""/>
        <dsp:cNvSpPr/>
      </dsp:nvSpPr>
      <dsp:spPr>
        <a:xfrm>
          <a:off x="0" y="3953802"/>
          <a:ext cx="8336280" cy="658476"/>
        </a:xfrm>
        <a:prstGeom prst="rect">
          <a:avLst/>
        </a:prstGeom>
        <a:gradFill flip="none" rotWithShape="1">
          <a:gsLst>
            <a:gs pos="0">
              <a:schemeClr val="accent1">
                <a:shade val="80000"/>
                <a:hueOff val="0"/>
                <a:satOff val="0"/>
                <a:lumOff val="0"/>
                <a:shade val="30000"/>
                <a:satMod val="115000"/>
              </a:schemeClr>
            </a:gs>
            <a:gs pos="50000">
              <a:schemeClr val="accent1">
                <a:shade val="80000"/>
                <a:hueOff val="0"/>
                <a:satOff val="0"/>
                <a:lumOff val="0"/>
                <a:shade val="67500"/>
                <a:satMod val="115000"/>
              </a:schemeClr>
            </a:gs>
            <a:gs pos="100000">
              <a:schemeClr val="accent1">
                <a:shade val="80000"/>
                <a:hueOff val="0"/>
                <a:satOff val="0"/>
                <a:lumOff val="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13E95-D4B0-41C3-9728-3DABE57FD712}">
      <dsp:nvSpPr>
        <dsp:cNvPr id="0" name=""/>
        <dsp:cNvSpPr/>
      </dsp:nvSpPr>
      <dsp:spPr>
        <a:xfrm>
          <a:off x="866921" y="72"/>
          <a:ext cx="2714480" cy="180602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ru-RU" sz="2800" b="1" kern="1200" dirty="0">
              <a:solidFill>
                <a:srgbClr val="66FFFF"/>
              </a:solidFill>
            </a:rPr>
            <a:t>Исходная</a:t>
          </a:r>
          <a:r>
            <a:rPr lang="en-US" sz="2800" b="1" kern="1200" dirty="0"/>
            <a:t> </a:t>
          </a:r>
          <a:br>
            <a:rPr lang="en-US" sz="2800" b="1" kern="1200" dirty="0"/>
          </a:br>
          <a:r>
            <a:rPr lang="ru-RU" sz="2800" b="1" kern="1200" dirty="0"/>
            <a:t>бизнес-модель</a:t>
          </a:r>
        </a:p>
      </dsp:txBody>
      <dsp:txXfrm>
        <a:off x="1264447" y="264559"/>
        <a:ext cx="1919428" cy="1277055"/>
      </dsp:txXfrm>
    </dsp:sp>
    <dsp:sp modelId="{23BE08A9-F1A7-42ED-9468-9080CB210DEE}">
      <dsp:nvSpPr>
        <dsp:cNvPr id="0" name=""/>
        <dsp:cNvSpPr/>
      </dsp:nvSpPr>
      <dsp:spPr>
        <a:xfrm>
          <a:off x="1700413" y="1952751"/>
          <a:ext cx="1047496" cy="1047496"/>
        </a:xfrm>
        <a:prstGeom prst="mathPlus">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1839259" y="2353313"/>
        <a:ext cx="769804" cy="246372"/>
      </dsp:txXfrm>
    </dsp:sp>
    <dsp:sp modelId="{9EDF6D64-A900-4B00-A736-65476BC0E555}">
      <dsp:nvSpPr>
        <dsp:cNvPr id="0" name=""/>
        <dsp:cNvSpPr/>
      </dsp:nvSpPr>
      <dsp:spPr>
        <a:xfrm>
          <a:off x="152402" y="3146898"/>
          <a:ext cx="4143518" cy="1806029"/>
        </a:xfrm>
        <a:prstGeom prst="ellipse">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ru-RU" sz="3200" b="1" kern="1200" dirty="0">
              <a:solidFill>
                <a:schemeClr val="tx1"/>
              </a:solidFill>
            </a:rPr>
            <a:t>Моделирующая игра</a:t>
          </a:r>
        </a:p>
      </dsp:txBody>
      <dsp:txXfrm>
        <a:off x="759206" y="3411385"/>
        <a:ext cx="2929910" cy="1277055"/>
      </dsp:txXfrm>
    </dsp:sp>
    <dsp:sp modelId="{6DF57C81-420C-4515-B3EF-9107B7A50D27}">
      <dsp:nvSpPr>
        <dsp:cNvPr id="0" name=""/>
        <dsp:cNvSpPr/>
      </dsp:nvSpPr>
      <dsp:spPr>
        <a:xfrm>
          <a:off x="4566825" y="2140578"/>
          <a:ext cx="574317" cy="67184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ru-RU" sz="2200" kern="1200"/>
        </a:p>
      </dsp:txBody>
      <dsp:txXfrm>
        <a:off x="4566825" y="2274946"/>
        <a:ext cx="402022" cy="403106"/>
      </dsp:txXfrm>
    </dsp:sp>
    <dsp:sp modelId="{D4F9A296-E532-4DFC-B190-3F79D0F14F99}">
      <dsp:nvSpPr>
        <dsp:cNvPr id="0" name=""/>
        <dsp:cNvSpPr/>
      </dsp:nvSpPr>
      <dsp:spPr>
        <a:xfrm>
          <a:off x="5379538" y="670470"/>
          <a:ext cx="3612058" cy="361205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ru-RU" sz="5000" b="1" kern="1200" dirty="0">
              <a:solidFill>
                <a:srgbClr val="FFFF00"/>
              </a:solidFill>
            </a:rPr>
            <a:t>Мощнее</a:t>
          </a:r>
          <a:r>
            <a:rPr lang="en-US" sz="5000" kern="1200" dirty="0"/>
            <a:t> </a:t>
          </a:r>
          <a:r>
            <a:rPr lang="ru-RU" sz="5000" b="1" kern="1200" dirty="0">
              <a:solidFill>
                <a:schemeClr val="bg1"/>
              </a:solidFill>
            </a:rPr>
            <a:t>бизнес-модель</a:t>
          </a:r>
        </a:p>
      </dsp:txBody>
      <dsp:txXfrm>
        <a:off x="5908512" y="1199444"/>
        <a:ext cx="2554110" cy="25541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8AECC-DDB6-482C-A8D5-804E9ECC06A0}">
      <dsp:nvSpPr>
        <dsp:cNvPr id="0" name=""/>
        <dsp:cNvSpPr/>
      </dsp:nvSpPr>
      <dsp:spPr>
        <a:xfrm>
          <a:off x="0" y="21771"/>
          <a:ext cx="8586651" cy="5366656"/>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B8E63-0936-4365-A9B3-7DC6B0079910}">
      <dsp:nvSpPr>
        <dsp:cNvPr id="0" name=""/>
        <dsp:cNvSpPr/>
      </dsp:nvSpPr>
      <dsp:spPr>
        <a:xfrm>
          <a:off x="5993989" y="1219198"/>
          <a:ext cx="635412" cy="635412"/>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E7B71-ADCE-4736-B812-455BDE7203D8}">
      <dsp:nvSpPr>
        <dsp:cNvPr id="0" name=""/>
        <dsp:cNvSpPr/>
      </dsp:nvSpPr>
      <dsp:spPr>
        <a:xfrm>
          <a:off x="5438029" y="533414"/>
          <a:ext cx="3148621" cy="3960592"/>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r" defTabSz="1600200">
            <a:lnSpc>
              <a:spcPct val="90000"/>
            </a:lnSpc>
            <a:spcBef>
              <a:spcPct val="0"/>
            </a:spcBef>
            <a:spcAft>
              <a:spcPct val="35000"/>
            </a:spcAft>
            <a:buNone/>
          </a:pPr>
          <a:r>
            <a:rPr lang="ru-RU" sz="3600" b="1" kern="1200" dirty="0"/>
            <a:t>Выше цель </a:t>
          </a:r>
        </a:p>
        <a:p>
          <a:pPr marL="0" lvl="0" indent="0" algn="r" defTabSz="1600200">
            <a:lnSpc>
              <a:spcPct val="90000"/>
            </a:lnSpc>
            <a:spcBef>
              <a:spcPct val="0"/>
            </a:spcBef>
            <a:spcAft>
              <a:spcPct val="35000"/>
            </a:spcAft>
            <a:buNone/>
          </a:pPr>
          <a:r>
            <a:rPr lang="ru-RU" sz="3600" b="1" kern="1200" dirty="0"/>
            <a:t>Мощнее реализация</a:t>
          </a:r>
        </a:p>
      </dsp:txBody>
      <dsp:txXfrm>
        <a:off x="5591732" y="687117"/>
        <a:ext cx="2841215" cy="36531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D4CEB-0CCF-4F24-8CE5-2AB77F6F228B}">
      <dsp:nvSpPr>
        <dsp:cNvPr id="0" name=""/>
        <dsp:cNvSpPr/>
      </dsp:nvSpPr>
      <dsp:spPr>
        <a:xfrm>
          <a:off x="1950719" y="53339"/>
          <a:ext cx="2560320" cy="2560320"/>
        </a:xfrm>
        <a:prstGeom prst="ellipse">
          <a:avLst/>
        </a:prstGeom>
        <a:solidFill>
          <a:srgbClr val="3366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ru-RU" sz="3600" b="1" kern="1200" dirty="0">
              <a:solidFill>
                <a:schemeClr val="bg1"/>
              </a:solidFill>
            </a:rPr>
            <a:t>Тренинг</a:t>
          </a:r>
        </a:p>
      </dsp:txBody>
      <dsp:txXfrm>
        <a:off x="2292096" y="501395"/>
        <a:ext cx="1877568" cy="1152144"/>
      </dsp:txXfrm>
    </dsp:sp>
    <dsp:sp modelId="{CEE74E99-59E4-4E41-B3DE-FB85BC91C8FA}">
      <dsp:nvSpPr>
        <dsp:cNvPr id="0" name=""/>
        <dsp:cNvSpPr/>
      </dsp:nvSpPr>
      <dsp:spPr>
        <a:xfrm>
          <a:off x="2874568" y="1653540"/>
          <a:ext cx="2560320" cy="2560320"/>
        </a:xfrm>
        <a:prstGeom prst="ellipse">
          <a:avLst/>
        </a:prstGeom>
        <a:solidFill>
          <a:srgbClr val="006600">
            <a:alpha val="74902"/>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ru-RU" sz="3600" b="1" kern="1200">
              <a:solidFill>
                <a:schemeClr val="bg1"/>
              </a:solidFill>
            </a:rPr>
            <a:t>Бизнес-модель</a:t>
          </a:r>
          <a:endParaRPr lang="ru-RU" sz="3600" b="1" kern="1200" dirty="0">
            <a:solidFill>
              <a:schemeClr val="bg1"/>
            </a:solidFill>
          </a:endParaRPr>
        </a:p>
      </dsp:txBody>
      <dsp:txXfrm>
        <a:off x="3657600" y="2314955"/>
        <a:ext cx="1536192" cy="1408176"/>
      </dsp:txXfrm>
    </dsp:sp>
    <dsp:sp modelId="{19757038-5F9F-4E33-8C4B-FF50F9FD1A0F}">
      <dsp:nvSpPr>
        <dsp:cNvPr id="0" name=""/>
        <dsp:cNvSpPr/>
      </dsp:nvSpPr>
      <dsp:spPr>
        <a:xfrm>
          <a:off x="1026871" y="1653540"/>
          <a:ext cx="2560320" cy="2560320"/>
        </a:xfrm>
        <a:prstGeom prst="ellipse">
          <a:avLst/>
        </a:prstGeom>
        <a:solidFill>
          <a:srgbClr val="660033">
            <a:alpha val="74902"/>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ru-RU" sz="3600" b="1" kern="1200">
              <a:solidFill>
                <a:schemeClr val="bg1"/>
              </a:solidFill>
            </a:rPr>
            <a:t>Оценка</a:t>
          </a:r>
          <a:endParaRPr lang="ru-RU" sz="3600" b="1" kern="1200" dirty="0">
            <a:solidFill>
              <a:schemeClr val="bg1"/>
            </a:solidFill>
          </a:endParaRPr>
        </a:p>
      </dsp:txBody>
      <dsp:txXfrm>
        <a:off x="1267968" y="2314955"/>
        <a:ext cx="1536192" cy="14081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CF921-C8CE-4729-A54F-CC6C348B04AB}">
      <dsp:nvSpPr>
        <dsp:cNvPr id="0" name=""/>
        <dsp:cNvSpPr/>
      </dsp:nvSpPr>
      <dsp:spPr>
        <a:xfrm>
          <a:off x="42" y="25875"/>
          <a:ext cx="4101941" cy="748800"/>
        </a:xfrm>
        <a:prstGeom prst="rect">
          <a:avLst/>
        </a:prstGeom>
        <a:solidFill>
          <a:srgbClr val="00B050"/>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ru-RU" sz="3200" b="1" kern="1200" dirty="0" err="1"/>
            <a:t>Инноваторы</a:t>
          </a:r>
          <a:endParaRPr lang="ru-RU" sz="3200" b="1" kern="1200" dirty="0"/>
        </a:p>
      </dsp:txBody>
      <dsp:txXfrm>
        <a:off x="42" y="25875"/>
        <a:ext cx="4101941" cy="748800"/>
      </dsp:txXfrm>
    </dsp:sp>
    <dsp:sp modelId="{1866EBC3-9D7D-48C4-82BF-7C8AFBC6140B}">
      <dsp:nvSpPr>
        <dsp:cNvPr id="0" name=""/>
        <dsp:cNvSpPr/>
      </dsp:nvSpPr>
      <dsp:spPr>
        <a:xfrm>
          <a:off x="42" y="774674"/>
          <a:ext cx="4101941" cy="349713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ru-RU" sz="2600" kern="1200" dirty="0"/>
            <a:t>Создай вдохновляющее видение и дерзкие цели </a:t>
          </a:r>
        </a:p>
        <a:p>
          <a:pPr marL="228600" lvl="1" indent="-228600" algn="l" defTabSz="1155700">
            <a:lnSpc>
              <a:spcPct val="90000"/>
            </a:lnSpc>
            <a:spcBef>
              <a:spcPct val="0"/>
            </a:spcBef>
            <a:spcAft>
              <a:spcPct val="15000"/>
            </a:spcAft>
            <a:buChar char="•"/>
          </a:pPr>
          <a:r>
            <a:rPr lang="ru-RU" sz="2600" kern="1200" dirty="0"/>
            <a:t>Помоги людям взлететь на новые высоты</a:t>
          </a:r>
        </a:p>
        <a:p>
          <a:pPr marL="228600" lvl="1" indent="-228600" algn="l" defTabSz="1155700">
            <a:lnSpc>
              <a:spcPct val="90000"/>
            </a:lnSpc>
            <a:spcBef>
              <a:spcPct val="0"/>
            </a:spcBef>
            <a:spcAft>
              <a:spcPct val="15000"/>
            </a:spcAft>
            <a:buChar char="•"/>
          </a:pPr>
          <a:r>
            <a:rPr lang="ru-RU" sz="2600" kern="1200" dirty="0"/>
            <a:t>Сделай главную изюминку более видной</a:t>
          </a:r>
        </a:p>
        <a:p>
          <a:pPr marL="228600" lvl="1" indent="-228600" algn="l" defTabSz="1155700">
            <a:lnSpc>
              <a:spcPct val="90000"/>
            </a:lnSpc>
            <a:spcBef>
              <a:spcPct val="0"/>
            </a:spcBef>
            <a:spcAft>
              <a:spcPct val="15000"/>
            </a:spcAft>
            <a:buChar char="•"/>
          </a:pPr>
          <a:r>
            <a:rPr lang="ru-RU" sz="2600" kern="1200" dirty="0"/>
            <a:t>Изуми покупателей и шокируй конкурентов</a:t>
          </a:r>
        </a:p>
      </dsp:txBody>
      <dsp:txXfrm>
        <a:off x="42" y="774674"/>
        <a:ext cx="4101941" cy="3497130"/>
      </dsp:txXfrm>
    </dsp:sp>
    <dsp:sp modelId="{2FC35F78-2B46-42DB-8D0F-F74E8652C2EA}">
      <dsp:nvSpPr>
        <dsp:cNvPr id="0" name=""/>
        <dsp:cNvSpPr/>
      </dsp:nvSpPr>
      <dsp:spPr>
        <a:xfrm>
          <a:off x="4676255" y="25875"/>
          <a:ext cx="4101941" cy="7488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ru-RU" sz="3200" b="1" kern="1200" dirty="0"/>
            <a:t>Противники</a:t>
          </a:r>
        </a:p>
      </dsp:txBody>
      <dsp:txXfrm>
        <a:off x="4676255" y="25875"/>
        <a:ext cx="4101941" cy="748800"/>
      </dsp:txXfrm>
    </dsp:sp>
    <dsp:sp modelId="{4218716A-BD4B-455F-B432-CA441C96DF24}">
      <dsp:nvSpPr>
        <dsp:cNvPr id="0" name=""/>
        <dsp:cNvSpPr/>
      </dsp:nvSpPr>
      <dsp:spPr>
        <a:xfrm>
          <a:off x="4676255" y="774674"/>
          <a:ext cx="4101941" cy="3497130"/>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ru-RU" sz="2600" kern="1200" dirty="0"/>
            <a:t>Разработчики витают в облаках</a:t>
          </a:r>
        </a:p>
        <a:p>
          <a:pPr marL="228600" lvl="1" indent="-228600" algn="l" defTabSz="1155700">
            <a:lnSpc>
              <a:spcPct val="90000"/>
            </a:lnSpc>
            <a:spcBef>
              <a:spcPct val="0"/>
            </a:spcBef>
            <a:spcAft>
              <a:spcPct val="15000"/>
            </a:spcAft>
            <a:buChar char="•"/>
          </a:pPr>
          <a:r>
            <a:rPr lang="ru-RU" sz="2600" kern="1200" dirty="0"/>
            <a:t>Правительство повышает поборы</a:t>
          </a:r>
        </a:p>
        <a:p>
          <a:pPr marL="228600" lvl="1" indent="-228600" algn="l" defTabSz="1155700">
            <a:lnSpc>
              <a:spcPct val="90000"/>
            </a:lnSpc>
            <a:spcBef>
              <a:spcPct val="0"/>
            </a:spcBef>
            <a:spcAft>
              <a:spcPct val="15000"/>
            </a:spcAft>
            <a:buChar char="•"/>
          </a:pPr>
          <a:r>
            <a:rPr lang="ru-RU" sz="2600" kern="1200" dirty="0"/>
            <a:t>Конкуренты создали выдающийся продукт</a:t>
          </a:r>
        </a:p>
        <a:p>
          <a:pPr marL="228600" lvl="1" indent="-228600" algn="l" defTabSz="1155700">
            <a:lnSpc>
              <a:spcPct val="90000"/>
            </a:lnSpc>
            <a:spcBef>
              <a:spcPct val="0"/>
            </a:spcBef>
            <a:spcAft>
              <a:spcPct val="15000"/>
            </a:spcAft>
            <a:buChar char="•"/>
          </a:pPr>
          <a:r>
            <a:rPr lang="ru-RU" sz="2600" kern="1200" dirty="0"/>
            <a:t>Покупатели хотят более высокой ценности</a:t>
          </a:r>
        </a:p>
      </dsp:txBody>
      <dsp:txXfrm>
        <a:off x="4676255" y="774674"/>
        <a:ext cx="4101941" cy="34971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383DA-9755-452C-AE1F-DDB18B38AB0E}">
      <dsp:nvSpPr>
        <dsp:cNvPr id="0" name=""/>
        <dsp:cNvSpPr/>
      </dsp:nvSpPr>
      <dsp:spPr>
        <a:xfrm>
          <a:off x="42" y="38922"/>
          <a:ext cx="4023605" cy="7776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100000"/>
            </a:lnSpc>
            <a:spcBef>
              <a:spcPct val="0"/>
            </a:spcBef>
            <a:spcAft>
              <a:spcPts val="1200"/>
            </a:spcAft>
            <a:buNone/>
          </a:pPr>
          <a:r>
            <a:rPr lang="ru-RU" sz="3200" b="1" i="1" kern="1200" dirty="0">
              <a:latin typeface="Verdana" panose="020B0604030504040204" pitchFamily="34" charset="0"/>
              <a:ea typeface="Verdana" panose="020B0604030504040204" pitchFamily="34" charset="0"/>
              <a:cs typeface="Verdana" panose="020B0604030504040204" pitchFamily="34" charset="0"/>
            </a:rPr>
            <a:t>Изобретать</a:t>
          </a:r>
        </a:p>
      </dsp:txBody>
      <dsp:txXfrm>
        <a:off x="42" y="38922"/>
        <a:ext cx="4023605" cy="777600"/>
      </dsp:txXfrm>
    </dsp:sp>
    <dsp:sp modelId="{D399B421-FADB-4FA3-8A93-3709C0C05CE0}">
      <dsp:nvSpPr>
        <dsp:cNvPr id="0" name=""/>
        <dsp:cNvSpPr/>
      </dsp:nvSpPr>
      <dsp:spPr>
        <a:xfrm>
          <a:off x="42" y="816522"/>
          <a:ext cx="4023605" cy="422455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100000"/>
            </a:lnSpc>
            <a:spcBef>
              <a:spcPct val="0"/>
            </a:spcBef>
            <a:spcAft>
              <a:spcPts val="1200"/>
            </a:spcAft>
            <a:buChar char="•"/>
          </a:pPr>
          <a:r>
            <a:rPr lang="ru-RU" sz="2700" kern="1200" dirty="0"/>
            <a:t>Инновационные продукты и услуги</a:t>
          </a:r>
        </a:p>
        <a:p>
          <a:pPr marL="228600" lvl="1" indent="-228600" algn="l" defTabSz="1200150">
            <a:lnSpc>
              <a:spcPct val="100000"/>
            </a:lnSpc>
            <a:spcBef>
              <a:spcPct val="0"/>
            </a:spcBef>
            <a:spcAft>
              <a:spcPts val="1200"/>
            </a:spcAft>
            <a:buChar char="•"/>
          </a:pPr>
          <a:r>
            <a:rPr lang="ru-RU" sz="2700" kern="1200" dirty="0"/>
            <a:t>Дифференцированное предложение ценности</a:t>
          </a:r>
        </a:p>
        <a:p>
          <a:pPr marL="228600" lvl="1" indent="-228600" algn="l" defTabSz="1200150">
            <a:lnSpc>
              <a:spcPct val="100000"/>
            </a:lnSpc>
            <a:spcBef>
              <a:spcPct val="0"/>
            </a:spcBef>
            <a:spcAft>
              <a:spcPts val="1200"/>
            </a:spcAft>
            <a:buChar char="•"/>
          </a:pPr>
          <a:r>
            <a:rPr lang="ru-RU" sz="2700" kern="1200" dirty="0"/>
            <a:t>Инновационные бизнес-модели</a:t>
          </a:r>
        </a:p>
        <a:p>
          <a:pPr marL="228600" lvl="1" indent="-228600" algn="l" defTabSz="1200150">
            <a:lnSpc>
              <a:spcPct val="100000"/>
            </a:lnSpc>
            <a:spcBef>
              <a:spcPct val="0"/>
            </a:spcBef>
            <a:spcAft>
              <a:spcPts val="1200"/>
            </a:spcAft>
            <a:buChar char="•"/>
          </a:pPr>
          <a:r>
            <a:rPr lang="ru-RU" sz="2700" kern="1200" dirty="0"/>
            <a:t>Предпринимательские стратегии</a:t>
          </a:r>
        </a:p>
      </dsp:txBody>
      <dsp:txXfrm>
        <a:off x="42" y="816522"/>
        <a:ext cx="4023605" cy="4224555"/>
      </dsp:txXfrm>
    </dsp:sp>
    <dsp:sp modelId="{EA454847-CEF1-4354-B0F2-1F8A503E5348}">
      <dsp:nvSpPr>
        <dsp:cNvPr id="0" name=""/>
        <dsp:cNvSpPr/>
      </dsp:nvSpPr>
      <dsp:spPr>
        <a:xfrm>
          <a:off x="4586952" y="38922"/>
          <a:ext cx="4023605" cy="777600"/>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100000"/>
            </a:lnSpc>
            <a:spcBef>
              <a:spcPct val="0"/>
            </a:spcBef>
            <a:spcAft>
              <a:spcPts val="1200"/>
            </a:spcAft>
            <a:buNone/>
          </a:pPr>
          <a:r>
            <a:rPr lang="ru-RU" sz="3200" b="1" i="1" kern="1200" dirty="0">
              <a:latin typeface="Verdana" panose="020B0604030504040204" pitchFamily="34" charset="0"/>
              <a:ea typeface="Verdana" panose="020B0604030504040204" pitchFamily="34" charset="0"/>
              <a:cs typeface="Verdana" panose="020B0604030504040204" pitchFamily="34" charset="0"/>
            </a:rPr>
            <a:t>Побеждать</a:t>
          </a:r>
        </a:p>
      </dsp:txBody>
      <dsp:txXfrm>
        <a:off x="4586952" y="38922"/>
        <a:ext cx="4023605" cy="777600"/>
      </dsp:txXfrm>
    </dsp:sp>
    <dsp:sp modelId="{4664BB60-A1E7-4C7E-ADB1-521FB503CB43}">
      <dsp:nvSpPr>
        <dsp:cNvPr id="0" name=""/>
        <dsp:cNvSpPr/>
      </dsp:nvSpPr>
      <dsp:spPr>
        <a:xfrm>
          <a:off x="4571984" y="855445"/>
          <a:ext cx="4023605" cy="4224555"/>
        </a:xfrm>
        <a:prstGeom prst="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100000"/>
            </a:lnSpc>
            <a:spcBef>
              <a:spcPct val="0"/>
            </a:spcBef>
            <a:spcAft>
              <a:spcPts val="1200"/>
            </a:spcAft>
            <a:buChar char="•"/>
          </a:pPr>
          <a:r>
            <a:rPr lang="ru-RU" sz="2700" kern="1200" dirty="0"/>
            <a:t>Предугадывать атаки врагов</a:t>
          </a:r>
        </a:p>
        <a:p>
          <a:pPr marL="228600" lvl="1" indent="-228600" algn="l" defTabSz="1200150">
            <a:lnSpc>
              <a:spcPct val="100000"/>
            </a:lnSpc>
            <a:spcBef>
              <a:spcPct val="0"/>
            </a:spcBef>
            <a:spcAft>
              <a:spcPts val="1200"/>
            </a:spcAft>
            <a:buChar char="•"/>
          </a:pPr>
          <a:r>
            <a:rPr lang="ru-RU" sz="2700" kern="1200" dirty="0"/>
            <a:t>Творчески решать проблемы</a:t>
          </a:r>
        </a:p>
        <a:p>
          <a:pPr marL="228600" lvl="1" indent="-228600" algn="l" defTabSz="1200150">
            <a:lnSpc>
              <a:spcPct val="100000"/>
            </a:lnSpc>
            <a:spcBef>
              <a:spcPct val="0"/>
            </a:spcBef>
            <a:spcAft>
              <a:spcPts val="1200"/>
            </a:spcAft>
            <a:buChar char="•"/>
          </a:pPr>
          <a:r>
            <a:rPr lang="ru-RU" sz="2700" kern="1200" dirty="0"/>
            <a:t>Превращать проблемы в возможности</a:t>
          </a:r>
        </a:p>
        <a:p>
          <a:pPr marL="228600" lvl="1" indent="-228600" algn="l" defTabSz="1200150">
            <a:lnSpc>
              <a:spcPct val="100000"/>
            </a:lnSpc>
            <a:spcBef>
              <a:spcPct val="0"/>
            </a:spcBef>
            <a:spcAft>
              <a:spcPts val="1200"/>
            </a:spcAft>
            <a:buChar char="•"/>
          </a:pPr>
          <a:r>
            <a:rPr lang="ru-RU" sz="2700" kern="1200" dirty="0"/>
            <a:t>Усиливать стратегии и бизнес-модель</a:t>
          </a:r>
        </a:p>
      </dsp:txBody>
      <dsp:txXfrm>
        <a:off x="4571984" y="855445"/>
        <a:ext cx="4023605" cy="42245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1559A-970D-4C44-B593-6D9BFD2D211A}">
      <dsp:nvSpPr>
        <dsp:cNvPr id="0" name=""/>
        <dsp:cNvSpPr/>
      </dsp:nvSpPr>
      <dsp:spPr>
        <a:xfrm rot="5400000">
          <a:off x="5182445" y="-1895657"/>
          <a:ext cx="1386978" cy="553029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lr>
              <a:schemeClr val="accent1">
                <a:lumMod val="75000"/>
              </a:schemeClr>
            </a:buClr>
            <a:buFont typeface="Arial" panose="020B0604020202020204" pitchFamily="34" charset="0"/>
            <a:buChar char="•"/>
          </a:pPr>
          <a:r>
            <a:rPr lang="ru-RU" sz="2400" kern="1200" dirty="0"/>
            <a:t>Искусство изобретательности</a:t>
          </a:r>
        </a:p>
        <a:p>
          <a:pPr marL="228600" lvl="1" indent="-228600" algn="l" defTabSz="1066800">
            <a:lnSpc>
              <a:spcPct val="90000"/>
            </a:lnSpc>
            <a:spcBef>
              <a:spcPct val="0"/>
            </a:spcBef>
            <a:spcAft>
              <a:spcPct val="15000"/>
            </a:spcAft>
            <a:buClr>
              <a:schemeClr val="accent1">
                <a:lumMod val="75000"/>
              </a:schemeClr>
            </a:buClr>
            <a:buFont typeface="Arial" panose="020B0604020202020204" pitchFamily="34" charset="0"/>
            <a:buChar char="•"/>
          </a:pPr>
          <a:r>
            <a:rPr lang="ru-RU" sz="2400" kern="1200" dirty="0"/>
            <a:t>Системный подход к инновациям</a:t>
          </a:r>
        </a:p>
        <a:p>
          <a:pPr marL="228600" lvl="1" indent="-228600" algn="l" defTabSz="1066800">
            <a:lnSpc>
              <a:spcPct val="90000"/>
            </a:lnSpc>
            <a:spcBef>
              <a:spcPct val="0"/>
            </a:spcBef>
            <a:spcAft>
              <a:spcPct val="15000"/>
            </a:spcAft>
            <a:buClr>
              <a:schemeClr val="accent1">
                <a:lumMod val="75000"/>
              </a:schemeClr>
            </a:buClr>
            <a:buFont typeface="Arial" panose="020B0604020202020204" pitchFamily="34" charset="0"/>
            <a:buChar char="•"/>
          </a:pPr>
          <a:r>
            <a:rPr lang="ru-RU" sz="2400" kern="1200" dirty="0"/>
            <a:t>Творческое решение проблем</a:t>
          </a:r>
        </a:p>
      </dsp:txBody>
      <dsp:txXfrm rot="-5400000">
        <a:off x="3110789" y="243706"/>
        <a:ext cx="5462584" cy="1251564"/>
      </dsp:txXfrm>
    </dsp:sp>
    <dsp:sp modelId="{9B01D256-1F78-48F8-9021-6F49189E76BE}">
      <dsp:nvSpPr>
        <dsp:cNvPr id="0" name=""/>
        <dsp:cNvSpPr/>
      </dsp:nvSpPr>
      <dsp:spPr>
        <a:xfrm>
          <a:off x="0" y="2626"/>
          <a:ext cx="3110788" cy="17337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latin typeface="Arial Narrow" panose="020B0606020202030204" pitchFamily="34" charset="0"/>
            </a:rPr>
            <a:t>Бизнес- творчество</a:t>
          </a:r>
        </a:p>
      </dsp:txBody>
      <dsp:txXfrm>
        <a:off x="84633" y="87259"/>
        <a:ext cx="2941522" cy="1564456"/>
      </dsp:txXfrm>
    </dsp:sp>
    <dsp:sp modelId="{B5ACE7E1-95FC-4700-9788-AB7D177EAD80}">
      <dsp:nvSpPr>
        <dsp:cNvPr id="0" name=""/>
        <dsp:cNvSpPr/>
      </dsp:nvSpPr>
      <dsp:spPr>
        <a:xfrm rot="5400000">
          <a:off x="5182445" y="-75248"/>
          <a:ext cx="1386978" cy="553029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lr>
              <a:schemeClr val="accent1">
                <a:lumMod val="75000"/>
              </a:schemeClr>
            </a:buClr>
            <a:buChar char="•"/>
          </a:pPr>
          <a:r>
            <a:rPr lang="ru-RU" sz="2400" kern="1200" dirty="0"/>
            <a:t>Стратегическое дизайн-мышление</a:t>
          </a:r>
        </a:p>
        <a:p>
          <a:pPr marL="228600" lvl="1" indent="-228600" algn="l" defTabSz="1066800">
            <a:lnSpc>
              <a:spcPct val="90000"/>
            </a:lnSpc>
            <a:spcBef>
              <a:spcPct val="0"/>
            </a:spcBef>
            <a:spcAft>
              <a:spcPct val="15000"/>
            </a:spcAft>
            <a:buClr>
              <a:schemeClr val="accent1">
                <a:lumMod val="75000"/>
              </a:schemeClr>
            </a:buClr>
            <a:buChar char="•"/>
          </a:pPr>
          <a:r>
            <a:rPr lang="ru-RU" sz="2400" kern="1200" dirty="0"/>
            <a:t>Предвидение вызовов</a:t>
          </a:r>
        </a:p>
        <a:p>
          <a:pPr marL="228600" lvl="1" indent="-228600" algn="l" defTabSz="1066800">
            <a:lnSpc>
              <a:spcPct val="90000"/>
            </a:lnSpc>
            <a:spcBef>
              <a:spcPct val="0"/>
            </a:spcBef>
            <a:spcAft>
              <a:spcPct val="15000"/>
            </a:spcAft>
            <a:buClr>
              <a:schemeClr val="accent1">
                <a:lumMod val="75000"/>
              </a:schemeClr>
            </a:buClr>
            <a:buChar char="•"/>
          </a:pPr>
          <a:r>
            <a:rPr lang="ru-RU" sz="2400" kern="1200" dirty="0"/>
            <a:t>Превращение вызовов в возможности</a:t>
          </a:r>
        </a:p>
      </dsp:txBody>
      <dsp:txXfrm rot="-5400000">
        <a:off x="3110789" y="2064115"/>
        <a:ext cx="5462584" cy="1251564"/>
      </dsp:txXfrm>
    </dsp:sp>
    <dsp:sp modelId="{A6EDDC42-A408-4D18-AE83-171719095322}">
      <dsp:nvSpPr>
        <dsp:cNvPr id="0" name=""/>
        <dsp:cNvSpPr/>
      </dsp:nvSpPr>
      <dsp:spPr>
        <a:xfrm>
          <a:off x="0" y="1823035"/>
          <a:ext cx="3110788" cy="17337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latin typeface="Arial Narrow" panose="020B0606020202030204" pitchFamily="34" charset="0"/>
            </a:rPr>
            <a:t>Стратегическое мышление</a:t>
          </a:r>
        </a:p>
      </dsp:txBody>
      <dsp:txXfrm>
        <a:off x="84633" y="1907668"/>
        <a:ext cx="2941522" cy="1564456"/>
      </dsp:txXfrm>
    </dsp:sp>
    <dsp:sp modelId="{1C9C7BD4-6C31-4010-9CC5-D90A3667268A}">
      <dsp:nvSpPr>
        <dsp:cNvPr id="0" name=""/>
        <dsp:cNvSpPr/>
      </dsp:nvSpPr>
      <dsp:spPr>
        <a:xfrm rot="5400000">
          <a:off x="5182445" y="1745160"/>
          <a:ext cx="1386978" cy="553029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lr>
              <a:schemeClr val="accent1">
                <a:lumMod val="75000"/>
              </a:schemeClr>
            </a:buClr>
            <a:buChar char="•"/>
          </a:pPr>
          <a:r>
            <a:rPr lang="ru-RU" sz="2400" kern="1200" dirty="0"/>
            <a:t>Быстрая оценка идей</a:t>
          </a:r>
        </a:p>
        <a:p>
          <a:pPr marL="228600" lvl="1" indent="-228600" algn="l" defTabSz="1066800">
            <a:lnSpc>
              <a:spcPct val="90000"/>
            </a:lnSpc>
            <a:spcBef>
              <a:spcPct val="0"/>
            </a:spcBef>
            <a:spcAft>
              <a:spcPct val="15000"/>
            </a:spcAft>
            <a:buChar char="•"/>
          </a:pPr>
          <a:r>
            <a:rPr lang="ru-RU" sz="2400" kern="1200" dirty="0"/>
            <a:t>Создание синергии идей </a:t>
          </a:r>
        </a:p>
        <a:p>
          <a:pPr marL="228600" lvl="1" indent="-228600" algn="l" defTabSz="1066800">
            <a:lnSpc>
              <a:spcPct val="90000"/>
            </a:lnSpc>
            <a:spcBef>
              <a:spcPct val="0"/>
            </a:spcBef>
            <a:spcAft>
              <a:spcPct val="15000"/>
            </a:spcAft>
            <a:buClr>
              <a:schemeClr val="accent1">
                <a:lumMod val="75000"/>
              </a:schemeClr>
            </a:buClr>
            <a:buChar char="•"/>
          </a:pPr>
          <a:r>
            <a:rPr lang="ru-RU" sz="2400" kern="1200" dirty="0"/>
            <a:t>Презентация стратегических идей</a:t>
          </a:r>
        </a:p>
      </dsp:txBody>
      <dsp:txXfrm rot="-5400000">
        <a:off x="3110789" y="3884524"/>
        <a:ext cx="5462584" cy="1251564"/>
      </dsp:txXfrm>
    </dsp:sp>
    <dsp:sp modelId="{41A1E61D-7685-4171-8F47-F0D77BF52346}">
      <dsp:nvSpPr>
        <dsp:cNvPr id="0" name=""/>
        <dsp:cNvSpPr/>
      </dsp:nvSpPr>
      <dsp:spPr>
        <a:xfrm>
          <a:off x="0" y="3643444"/>
          <a:ext cx="3110788" cy="17337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latin typeface="Arial Narrow" panose="020B0606020202030204" pitchFamily="34" charset="0"/>
            </a:rPr>
            <a:t>Интеллектуальная командная работа</a:t>
          </a:r>
        </a:p>
      </dsp:txBody>
      <dsp:txXfrm>
        <a:off x="84633" y="3728077"/>
        <a:ext cx="2941522" cy="15644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34E33-D979-4DC7-8E51-288DEA79BF74}">
      <dsp:nvSpPr>
        <dsp:cNvPr id="0" name=""/>
        <dsp:cNvSpPr/>
      </dsp:nvSpPr>
      <dsp:spPr>
        <a:xfrm>
          <a:off x="1830" y="0"/>
          <a:ext cx="2847587" cy="457200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ru-RU" sz="3200" b="1" kern="1200"/>
            <a:t>Усилила</a:t>
          </a:r>
          <a:r>
            <a:rPr lang="en-US" sz="3200" b="1" kern="1200"/>
            <a:t> </a:t>
          </a:r>
          <a:r>
            <a:rPr lang="ru-RU" sz="2800" kern="1200"/>
            <a:t>бизнес-модель, стратегии и команду</a:t>
          </a:r>
          <a:endParaRPr lang="ru-RU" sz="2800" kern="1200" dirty="0"/>
        </a:p>
      </dsp:txBody>
      <dsp:txXfrm>
        <a:off x="1830" y="1828800"/>
        <a:ext cx="2847587" cy="1828800"/>
      </dsp:txXfrm>
    </dsp:sp>
    <dsp:sp modelId="{A1A6F0E3-EC0B-4962-A152-70FCE32122D7}">
      <dsp:nvSpPr>
        <dsp:cNvPr id="0" name=""/>
        <dsp:cNvSpPr/>
      </dsp:nvSpPr>
      <dsp:spPr>
        <a:xfrm>
          <a:off x="664386" y="274320"/>
          <a:ext cx="1522476" cy="15224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45FBCF0-E356-4C1E-97A8-36F4EDA618BD}">
      <dsp:nvSpPr>
        <dsp:cNvPr id="0" name=""/>
        <dsp:cNvSpPr/>
      </dsp:nvSpPr>
      <dsp:spPr>
        <a:xfrm>
          <a:off x="2934845" y="0"/>
          <a:ext cx="2847587" cy="457200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ru-RU" sz="3200" b="1" kern="1200" dirty="0"/>
            <a:t>Сэкономила</a:t>
          </a:r>
          <a:br>
            <a:rPr lang="en-US" sz="2800" kern="1200" dirty="0"/>
          </a:br>
          <a:r>
            <a:rPr lang="en-US" sz="2800" kern="1200" dirty="0"/>
            <a:t>2 </a:t>
          </a:r>
          <a:r>
            <a:rPr lang="ru-RU" sz="2800" kern="1200" dirty="0"/>
            <a:t>млн. евро,</a:t>
          </a:r>
          <a:br>
            <a:rPr lang="en-US" sz="2800" kern="1200" dirty="0"/>
          </a:br>
          <a:r>
            <a:rPr lang="ru-RU" sz="2800" kern="1200" dirty="0"/>
            <a:t>избежав ряда ошибок</a:t>
          </a:r>
        </a:p>
      </dsp:txBody>
      <dsp:txXfrm>
        <a:off x="2934845" y="1828800"/>
        <a:ext cx="2847587" cy="1828800"/>
      </dsp:txXfrm>
    </dsp:sp>
    <dsp:sp modelId="{D7619121-1890-4D04-B59D-7DED653C30D1}">
      <dsp:nvSpPr>
        <dsp:cNvPr id="0" name=""/>
        <dsp:cNvSpPr/>
      </dsp:nvSpPr>
      <dsp:spPr>
        <a:xfrm>
          <a:off x="3597401" y="274320"/>
          <a:ext cx="1522476" cy="15224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3DC80BC-4A4E-41B7-B3FC-F85E13DE3036}">
      <dsp:nvSpPr>
        <dsp:cNvPr id="0" name=""/>
        <dsp:cNvSpPr/>
      </dsp:nvSpPr>
      <dsp:spPr>
        <a:xfrm>
          <a:off x="5867860" y="0"/>
          <a:ext cx="2847587" cy="457200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ru-RU" sz="3200" b="1" kern="1200"/>
            <a:t>Ускорила</a:t>
          </a:r>
          <a:br>
            <a:rPr lang="en-US" sz="2800" kern="1200"/>
          </a:br>
          <a:r>
            <a:rPr lang="ru-RU" sz="2800" kern="1200"/>
            <a:t>выход на рынок на</a:t>
          </a:r>
          <a:br>
            <a:rPr lang="en-US" sz="2800" kern="1200"/>
          </a:br>
          <a:r>
            <a:rPr lang="en-US" sz="2800" kern="1200"/>
            <a:t>18 </a:t>
          </a:r>
          <a:r>
            <a:rPr lang="ru-RU" sz="2800" kern="1200"/>
            <a:t>месяцев</a:t>
          </a:r>
          <a:endParaRPr lang="ru-RU" sz="2800" kern="1200" dirty="0"/>
        </a:p>
      </dsp:txBody>
      <dsp:txXfrm>
        <a:off x="5867860" y="1828800"/>
        <a:ext cx="2847587" cy="1828800"/>
      </dsp:txXfrm>
    </dsp:sp>
    <dsp:sp modelId="{A9AE46B1-20E3-4A07-B0DE-BF91D7204561}">
      <dsp:nvSpPr>
        <dsp:cNvPr id="0" name=""/>
        <dsp:cNvSpPr/>
      </dsp:nvSpPr>
      <dsp:spPr>
        <a:xfrm>
          <a:off x="6530416" y="274320"/>
          <a:ext cx="1522476" cy="15224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27D0B55-3EA9-4601-85A2-8D1B0882E4C2}">
      <dsp:nvSpPr>
        <dsp:cNvPr id="0" name=""/>
        <dsp:cNvSpPr/>
      </dsp:nvSpPr>
      <dsp:spPr>
        <a:xfrm>
          <a:off x="348691" y="3657600"/>
          <a:ext cx="8019896" cy="685800"/>
        </a:xfrm>
        <a:prstGeom prst="lef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70247-5EBC-4AC4-B1E0-32A9345D5601}">
      <dsp:nvSpPr>
        <dsp:cNvPr id="0" name=""/>
        <dsp:cNvSpPr/>
      </dsp:nvSpPr>
      <dsp:spPr>
        <a:xfrm>
          <a:off x="43" y="46409"/>
          <a:ext cx="4130426" cy="777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Areas of Application</a:t>
          </a:r>
          <a:endParaRPr lang="ru-RU" sz="2800" kern="1200" dirty="0"/>
        </a:p>
      </dsp:txBody>
      <dsp:txXfrm>
        <a:off x="43" y="46409"/>
        <a:ext cx="4130426" cy="777600"/>
      </dsp:txXfrm>
    </dsp:sp>
    <dsp:sp modelId="{350BD511-9CBD-4C15-AF5F-0679D48BE695}">
      <dsp:nvSpPr>
        <dsp:cNvPr id="0" name=""/>
        <dsp:cNvSpPr/>
      </dsp:nvSpPr>
      <dsp:spPr>
        <a:xfrm>
          <a:off x="1" y="837074"/>
          <a:ext cx="4130426" cy="385398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Civil Engineering</a:t>
          </a:r>
          <a:endParaRPr lang="ru-RU" sz="2700" kern="1200" dirty="0"/>
        </a:p>
        <a:p>
          <a:pPr marL="228600" lvl="1" indent="-228600" algn="l" defTabSz="1200150">
            <a:lnSpc>
              <a:spcPct val="90000"/>
            </a:lnSpc>
            <a:spcBef>
              <a:spcPct val="0"/>
            </a:spcBef>
            <a:spcAft>
              <a:spcPct val="15000"/>
            </a:spcAft>
            <a:buChar char="•"/>
          </a:pPr>
          <a:r>
            <a:rPr lang="en-US" sz="2700" kern="1200" dirty="0"/>
            <a:t>Agriculture</a:t>
          </a:r>
          <a:endParaRPr lang="ru-RU" sz="2700" kern="1200" dirty="0"/>
        </a:p>
        <a:p>
          <a:pPr marL="228600" lvl="1" indent="-228600" algn="l" defTabSz="1200150">
            <a:lnSpc>
              <a:spcPct val="90000"/>
            </a:lnSpc>
            <a:spcBef>
              <a:spcPct val="0"/>
            </a:spcBef>
            <a:spcAft>
              <a:spcPct val="15000"/>
            </a:spcAft>
            <a:buChar char="•"/>
          </a:pPr>
          <a:r>
            <a:rPr lang="en-US" sz="2700" kern="1200" dirty="0"/>
            <a:t>Defense</a:t>
          </a:r>
          <a:endParaRPr lang="ru-RU" sz="2700" kern="1200" dirty="0"/>
        </a:p>
        <a:p>
          <a:pPr marL="228600" lvl="1" indent="-228600" algn="l" defTabSz="1200150">
            <a:lnSpc>
              <a:spcPct val="90000"/>
            </a:lnSpc>
            <a:spcBef>
              <a:spcPct val="0"/>
            </a:spcBef>
            <a:spcAft>
              <a:spcPct val="15000"/>
            </a:spcAft>
            <a:buChar char="•"/>
          </a:pPr>
          <a:r>
            <a:rPr lang="en-US" sz="2700" kern="1200" dirty="0"/>
            <a:t>Air Industry</a:t>
          </a:r>
          <a:endParaRPr lang="ru-RU" sz="2700" kern="1200" dirty="0"/>
        </a:p>
        <a:p>
          <a:pPr marL="228600" lvl="1" indent="-228600" algn="l" defTabSz="1200150">
            <a:lnSpc>
              <a:spcPct val="90000"/>
            </a:lnSpc>
            <a:spcBef>
              <a:spcPct val="0"/>
            </a:spcBef>
            <a:spcAft>
              <a:spcPct val="15000"/>
            </a:spcAft>
            <a:buChar char="•"/>
          </a:pPr>
          <a:r>
            <a:rPr lang="en-US" sz="2700" kern="1200" dirty="0"/>
            <a:t>3D Models</a:t>
          </a:r>
          <a:endParaRPr lang="ru-RU" sz="2700" kern="1200" dirty="0"/>
        </a:p>
        <a:p>
          <a:pPr marL="228600" lvl="1" indent="-228600" algn="l" defTabSz="1200150">
            <a:lnSpc>
              <a:spcPct val="90000"/>
            </a:lnSpc>
            <a:spcBef>
              <a:spcPct val="0"/>
            </a:spcBef>
            <a:spcAft>
              <a:spcPct val="15000"/>
            </a:spcAft>
            <a:buChar char="•"/>
          </a:pPr>
          <a:r>
            <a:rPr lang="en-US" sz="2700" kern="1200" dirty="0"/>
            <a:t>Oil and Gas</a:t>
          </a:r>
          <a:endParaRPr lang="ru-RU" sz="2700" kern="1200" dirty="0"/>
        </a:p>
        <a:p>
          <a:pPr marL="228600" lvl="1" indent="-228600" algn="l" defTabSz="1200150">
            <a:lnSpc>
              <a:spcPct val="90000"/>
            </a:lnSpc>
            <a:spcBef>
              <a:spcPct val="0"/>
            </a:spcBef>
            <a:spcAft>
              <a:spcPct val="15000"/>
            </a:spcAft>
            <a:buChar char="•"/>
          </a:pPr>
          <a:r>
            <a:rPr lang="en-US" sz="2700" kern="1200" dirty="0"/>
            <a:t>Tourism</a:t>
          </a:r>
          <a:endParaRPr lang="ru-RU" sz="2700" kern="1200" dirty="0"/>
        </a:p>
        <a:p>
          <a:pPr marL="228600" lvl="1" indent="-228600" algn="l" defTabSz="1200150">
            <a:lnSpc>
              <a:spcPct val="90000"/>
            </a:lnSpc>
            <a:spcBef>
              <a:spcPct val="0"/>
            </a:spcBef>
            <a:spcAft>
              <a:spcPct val="15000"/>
            </a:spcAft>
            <a:buChar char="•"/>
          </a:pPr>
          <a:r>
            <a:rPr lang="en-US" sz="2700" kern="1200" dirty="0"/>
            <a:t>Land Management</a:t>
          </a:r>
          <a:endParaRPr lang="ru-RU" sz="2700" kern="1200" dirty="0"/>
        </a:p>
      </dsp:txBody>
      <dsp:txXfrm>
        <a:off x="1" y="837074"/>
        <a:ext cx="4130426" cy="3853980"/>
      </dsp:txXfrm>
    </dsp:sp>
    <dsp:sp modelId="{369712DA-3716-499C-90D1-AF17C143BAB0}">
      <dsp:nvSpPr>
        <dsp:cNvPr id="0" name=""/>
        <dsp:cNvSpPr/>
      </dsp:nvSpPr>
      <dsp:spPr>
        <a:xfrm>
          <a:off x="4708729" y="46409"/>
          <a:ext cx="4130426" cy="777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Projects in</a:t>
          </a:r>
          <a:endParaRPr lang="ru-RU" sz="2800" kern="1200" dirty="0"/>
        </a:p>
      </dsp:txBody>
      <dsp:txXfrm>
        <a:off x="4708729" y="46409"/>
        <a:ext cx="4130426" cy="777600"/>
      </dsp:txXfrm>
    </dsp:sp>
    <dsp:sp modelId="{4B192CCE-F38E-4C6C-B264-C98662C98029}">
      <dsp:nvSpPr>
        <dsp:cNvPr id="0" name=""/>
        <dsp:cNvSpPr/>
      </dsp:nvSpPr>
      <dsp:spPr>
        <a:xfrm>
          <a:off x="4708729" y="824009"/>
          <a:ext cx="4130426" cy="385398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Russia</a:t>
          </a:r>
          <a:endParaRPr lang="ru-RU" sz="3200" kern="1200" dirty="0"/>
        </a:p>
        <a:p>
          <a:pPr marL="285750" lvl="1" indent="-285750" algn="l" defTabSz="1422400">
            <a:lnSpc>
              <a:spcPct val="90000"/>
            </a:lnSpc>
            <a:spcBef>
              <a:spcPct val="0"/>
            </a:spcBef>
            <a:spcAft>
              <a:spcPct val="15000"/>
            </a:spcAft>
            <a:buChar char="•"/>
          </a:pPr>
          <a:r>
            <a:rPr lang="en-US" sz="3200" kern="1200" dirty="0"/>
            <a:t>CIS</a:t>
          </a:r>
          <a:endParaRPr lang="ru-RU" sz="3200" kern="1200" dirty="0"/>
        </a:p>
        <a:p>
          <a:pPr marL="285750" lvl="1" indent="-285750" algn="l" defTabSz="1422400">
            <a:lnSpc>
              <a:spcPct val="90000"/>
            </a:lnSpc>
            <a:spcBef>
              <a:spcPct val="0"/>
            </a:spcBef>
            <a:spcAft>
              <a:spcPct val="15000"/>
            </a:spcAft>
            <a:buChar char="•"/>
          </a:pPr>
          <a:r>
            <a:rPr lang="en-US" sz="3200" kern="1200" dirty="0"/>
            <a:t>Asia</a:t>
          </a:r>
          <a:endParaRPr lang="ru-RU" sz="3200" kern="1200" dirty="0"/>
        </a:p>
        <a:p>
          <a:pPr marL="285750" lvl="1" indent="-285750" algn="l" defTabSz="1422400">
            <a:lnSpc>
              <a:spcPct val="90000"/>
            </a:lnSpc>
            <a:spcBef>
              <a:spcPct val="0"/>
            </a:spcBef>
            <a:spcAft>
              <a:spcPct val="15000"/>
            </a:spcAft>
            <a:buChar char="•"/>
          </a:pPr>
          <a:r>
            <a:rPr lang="en-US" sz="3200" kern="1200" dirty="0"/>
            <a:t>Latin America</a:t>
          </a:r>
          <a:endParaRPr lang="ru-RU" sz="3200" kern="1200" dirty="0"/>
        </a:p>
        <a:p>
          <a:pPr marL="285750" lvl="1" indent="-285750" algn="l" defTabSz="1422400">
            <a:lnSpc>
              <a:spcPct val="90000"/>
            </a:lnSpc>
            <a:spcBef>
              <a:spcPct val="0"/>
            </a:spcBef>
            <a:spcAft>
              <a:spcPct val="15000"/>
            </a:spcAft>
            <a:buChar char="•"/>
          </a:pPr>
          <a:r>
            <a:rPr lang="en-US" sz="3200" kern="1200" dirty="0"/>
            <a:t>Middle East</a:t>
          </a:r>
          <a:endParaRPr lang="ru-RU" sz="3200" kern="1200" dirty="0"/>
        </a:p>
      </dsp:txBody>
      <dsp:txXfrm>
        <a:off x="4708729" y="824009"/>
        <a:ext cx="4130426" cy="38539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90170-CBA7-4366-9711-39C4E53E1766}">
      <dsp:nvSpPr>
        <dsp:cNvPr id="0" name=""/>
        <dsp:cNvSpPr/>
      </dsp:nvSpPr>
      <dsp:spPr>
        <a:xfrm>
          <a:off x="1990989" y="302"/>
          <a:ext cx="6981861" cy="1179094"/>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ru-RU" sz="2600" kern="1200" dirty="0"/>
            <a:t>Создай мега-инновацию и бизнес-дизайн</a:t>
          </a:r>
        </a:p>
        <a:p>
          <a:pPr marL="228600" lvl="1" indent="-228600" algn="l" defTabSz="1155700">
            <a:lnSpc>
              <a:spcPct val="90000"/>
            </a:lnSpc>
            <a:spcBef>
              <a:spcPct val="0"/>
            </a:spcBef>
            <a:spcAft>
              <a:spcPct val="15000"/>
            </a:spcAft>
            <a:buChar char="•"/>
          </a:pPr>
          <a:r>
            <a:rPr lang="ru-RU" sz="2600" kern="1200" dirty="0"/>
            <a:t>Расти, блистай и радуйся в состязаниях</a:t>
          </a:r>
        </a:p>
      </dsp:txBody>
      <dsp:txXfrm>
        <a:off x="1990989" y="147689"/>
        <a:ext cx="6539701" cy="884320"/>
      </dsp:txXfrm>
    </dsp:sp>
    <dsp:sp modelId="{3335562C-5F4A-4356-A0F6-FD3C8A3B7C08}">
      <dsp:nvSpPr>
        <dsp:cNvPr id="0" name=""/>
        <dsp:cNvSpPr/>
      </dsp:nvSpPr>
      <dsp:spPr>
        <a:xfrm>
          <a:off x="85155" y="302"/>
          <a:ext cx="1896040" cy="11790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scene3d>
            <a:camera prst="isometricOffAxis1Right"/>
            <a:lightRig rig="threePt" dir="t"/>
          </a:scene3d>
        </a:bodyPr>
        <a:lstStyle/>
        <a:p>
          <a:pPr marL="0" lvl="0" indent="0" algn="ctr" defTabSz="1466850">
            <a:lnSpc>
              <a:spcPct val="90000"/>
            </a:lnSpc>
            <a:spcBef>
              <a:spcPct val="0"/>
            </a:spcBef>
            <a:spcAft>
              <a:spcPct val="35000"/>
            </a:spcAft>
            <a:buNone/>
          </a:pPr>
          <a:r>
            <a:rPr lang="ru-RU" sz="3300" b="1" kern="1200" dirty="0"/>
            <a:t>Игры</a:t>
          </a:r>
        </a:p>
      </dsp:txBody>
      <dsp:txXfrm>
        <a:off x="142714" y="57861"/>
        <a:ext cx="1780922" cy="1063976"/>
      </dsp:txXfrm>
    </dsp:sp>
    <dsp:sp modelId="{4B029F8B-5794-4534-8522-E183C6F8F8E6}">
      <dsp:nvSpPr>
        <dsp:cNvPr id="0" name=""/>
        <dsp:cNvSpPr/>
      </dsp:nvSpPr>
      <dsp:spPr>
        <a:xfrm>
          <a:off x="1990989" y="1297306"/>
          <a:ext cx="6981861" cy="1179094"/>
        </a:xfrm>
        <a:prstGeom prst="rightArrow">
          <a:avLst>
            <a:gd name="adj1" fmla="val 75000"/>
            <a:gd name="adj2" fmla="val 5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ru-RU" sz="2500" kern="1200" dirty="0"/>
            <a:t>Обучение и поддержка супер-</a:t>
          </a:r>
          <a:r>
            <a:rPr lang="ru-RU" sz="2500" kern="1200" dirty="0" err="1"/>
            <a:t>инноваторов</a:t>
          </a:r>
          <a:endParaRPr lang="ru-RU" sz="2500" kern="1200" dirty="0"/>
        </a:p>
        <a:p>
          <a:pPr marL="228600" lvl="1" indent="-228600" algn="l" defTabSz="1111250">
            <a:lnSpc>
              <a:spcPct val="90000"/>
            </a:lnSpc>
            <a:spcBef>
              <a:spcPct val="0"/>
            </a:spcBef>
            <a:spcAft>
              <a:spcPct val="15000"/>
            </a:spcAft>
            <a:buChar char="•"/>
          </a:pPr>
          <a:r>
            <a:rPr lang="ru-RU" sz="2500" kern="1200" dirty="0"/>
            <a:t>Международные партнерства и проекты</a:t>
          </a:r>
        </a:p>
      </dsp:txBody>
      <dsp:txXfrm>
        <a:off x="1990989" y="1444693"/>
        <a:ext cx="6539701" cy="884320"/>
      </dsp:txXfrm>
    </dsp:sp>
    <dsp:sp modelId="{2914CF77-9A1B-45AB-AB62-19C06C92C868}">
      <dsp:nvSpPr>
        <dsp:cNvPr id="0" name=""/>
        <dsp:cNvSpPr/>
      </dsp:nvSpPr>
      <dsp:spPr>
        <a:xfrm>
          <a:off x="85155" y="1297306"/>
          <a:ext cx="1896040" cy="117909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scene3d>
            <a:camera prst="isometricOffAxis1Right"/>
            <a:lightRig rig="threePt" dir="t"/>
          </a:scene3d>
        </a:bodyPr>
        <a:lstStyle/>
        <a:p>
          <a:pPr marL="0" lvl="0" indent="0" algn="ctr" defTabSz="1466850">
            <a:lnSpc>
              <a:spcPct val="90000"/>
            </a:lnSpc>
            <a:spcBef>
              <a:spcPct val="0"/>
            </a:spcBef>
            <a:spcAft>
              <a:spcPct val="35000"/>
            </a:spcAft>
            <a:buNone/>
          </a:pPr>
          <a:r>
            <a:rPr lang="ru-RU" sz="3300" b="1" kern="1200" dirty="0"/>
            <a:t>Эко</a:t>
          </a:r>
          <a:br>
            <a:rPr lang="ru-RU" sz="3300" b="1" kern="1200" dirty="0"/>
          </a:br>
          <a:r>
            <a:rPr lang="ru-RU" sz="3300" b="1" kern="1200" dirty="0"/>
            <a:t>система</a:t>
          </a:r>
        </a:p>
      </dsp:txBody>
      <dsp:txXfrm>
        <a:off x="142714" y="1354865"/>
        <a:ext cx="1780922" cy="1063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3C7BB-C9B3-4D52-BA8D-F5A1F788E2EA}">
      <dsp:nvSpPr>
        <dsp:cNvPr id="0" name=""/>
        <dsp:cNvSpPr/>
      </dsp:nvSpPr>
      <dsp:spPr>
        <a:xfrm>
          <a:off x="2774565" y="1828801"/>
          <a:ext cx="3625702" cy="1861583"/>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solidFill>
                <a:srgbClr val="FFFF00"/>
              </a:solidFill>
            </a:rPr>
            <a:t>Бизнес-модель</a:t>
          </a:r>
          <a:endParaRPr lang="en-US" sz="3600" b="1" kern="1200" dirty="0">
            <a:solidFill>
              <a:srgbClr val="FFFF00"/>
            </a:solidFill>
          </a:endParaRPr>
        </a:p>
      </dsp:txBody>
      <dsp:txXfrm>
        <a:off x="3253992" y="2074958"/>
        <a:ext cx="2666848" cy="1369269"/>
      </dsp:txXfrm>
    </dsp:sp>
    <dsp:sp modelId="{C8E44847-D7B4-473A-A65F-2CD50DA605AD}">
      <dsp:nvSpPr>
        <dsp:cNvPr id="0" name=""/>
        <dsp:cNvSpPr/>
      </dsp:nvSpPr>
      <dsp:spPr>
        <a:xfrm>
          <a:off x="4167841" y="533402"/>
          <a:ext cx="740322" cy="471885"/>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061D79-6203-45AB-BC6D-B7C112908507}">
      <dsp:nvSpPr>
        <dsp:cNvPr id="0" name=""/>
        <dsp:cNvSpPr/>
      </dsp:nvSpPr>
      <dsp:spPr>
        <a:xfrm>
          <a:off x="2863629" y="394913"/>
          <a:ext cx="3455998" cy="1052882"/>
        </a:xfrm>
        <a:prstGeom prst="hexagon">
          <a:avLst>
            <a:gd name="adj" fmla="val 2857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t>Стратегии</a:t>
          </a:r>
        </a:p>
      </dsp:txBody>
      <dsp:txXfrm>
        <a:off x="3251898" y="513201"/>
        <a:ext cx="2679460" cy="816306"/>
      </dsp:txXfrm>
    </dsp:sp>
    <dsp:sp modelId="{E5B7827D-C170-4863-8F40-90B8B2BBA835}">
      <dsp:nvSpPr>
        <dsp:cNvPr id="0" name=""/>
        <dsp:cNvSpPr/>
      </dsp:nvSpPr>
      <dsp:spPr>
        <a:xfrm>
          <a:off x="6957801" y="1524004"/>
          <a:ext cx="922159" cy="735781"/>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F0C5EFB-3F17-4101-91BD-7A9E789CC896}">
      <dsp:nvSpPr>
        <dsp:cNvPr id="0" name=""/>
        <dsp:cNvSpPr/>
      </dsp:nvSpPr>
      <dsp:spPr>
        <a:xfrm>
          <a:off x="5479060" y="1262781"/>
          <a:ext cx="3455998" cy="1052882"/>
        </a:xfrm>
        <a:prstGeom prst="hexagon">
          <a:avLst>
            <a:gd name="adj" fmla="val 28570"/>
            <a:gd name="vf" fmla="val 115470"/>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t>Продукты</a:t>
          </a:r>
        </a:p>
      </dsp:txBody>
      <dsp:txXfrm>
        <a:off x="5867329" y="1381069"/>
        <a:ext cx="2679460" cy="816306"/>
      </dsp:txXfrm>
    </dsp:sp>
    <dsp:sp modelId="{8014EC2D-F9E5-40DD-8741-A054BBEFEF27}">
      <dsp:nvSpPr>
        <dsp:cNvPr id="0" name=""/>
        <dsp:cNvSpPr/>
      </dsp:nvSpPr>
      <dsp:spPr>
        <a:xfrm>
          <a:off x="4222361" y="4234590"/>
          <a:ext cx="853938" cy="735781"/>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E64D722-C930-4BEA-BDEC-69F518AE485A}">
      <dsp:nvSpPr>
        <dsp:cNvPr id="0" name=""/>
        <dsp:cNvSpPr/>
      </dsp:nvSpPr>
      <dsp:spPr>
        <a:xfrm>
          <a:off x="5479060" y="3202969"/>
          <a:ext cx="3455998" cy="1052882"/>
        </a:xfrm>
        <a:prstGeom prst="hexagon">
          <a:avLst>
            <a:gd name="adj" fmla="val 28570"/>
            <a:gd name="vf" fmla="val 115470"/>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t>Маркетинг</a:t>
          </a:r>
        </a:p>
      </dsp:txBody>
      <dsp:txXfrm>
        <a:off x="5867329" y="3321257"/>
        <a:ext cx="2679460" cy="816306"/>
      </dsp:txXfrm>
    </dsp:sp>
    <dsp:sp modelId="{2D59324C-3705-4336-8665-53AA06BC7198}">
      <dsp:nvSpPr>
        <dsp:cNvPr id="0" name=""/>
        <dsp:cNvSpPr/>
      </dsp:nvSpPr>
      <dsp:spPr>
        <a:xfrm>
          <a:off x="4146158" y="4267203"/>
          <a:ext cx="1531760" cy="735781"/>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F5BAD0-4FC3-4C60-89EB-71F50DA92966}">
      <dsp:nvSpPr>
        <dsp:cNvPr id="0" name=""/>
        <dsp:cNvSpPr/>
      </dsp:nvSpPr>
      <dsp:spPr>
        <a:xfrm>
          <a:off x="2863629" y="4038599"/>
          <a:ext cx="3455998" cy="1052882"/>
        </a:xfrm>
        <a:prstGeom prst="hexagon">
          <a:avLst>
            <a:gd name="adj" fmla="val 28570"/>
            <a:gd name="vf" fmla="val 115470"/>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t>Процессы</a:t>
          </a:r>
        </a:p>
      </dsp:txBody>
      <dsp:txXfrm>
        <a:off x="3251898" y="4156887"/>
        <a:ext cx="2679460" cy="816306"/>
      </dsp:txXfrm>
    </dsp:sp>
    <dsp:sp modelId="{923E1993-FDD2-4999-84B2-CC52A85C6293}">
      <dsp:nvSpPr>
        <dsp:cNvPr id="0" name=""/>
        <dsp:cNvSpPr/>
      </dsp:nvSpPr>
      <dsp:spPr>
        <a:xfrm>
          <a:off x="1174362" y="3074217"/>
          <a:ext cx="1074553" cy="735781"/>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B8B7457-78C9-4341-A68C-20E7969679A3}">
      <dsp:nvSpPr>
        <dsp:cNvPr id="0" name=""/>
        <dsp:cNvSpPr/>
      </dsp:nvSpPr>
      <dsp:spPr>
        <a:xfrm>
          <a:off x="195452" y="3204073"/>
          <a:ext cx="3455998" cy="1052882"/>
        </a:xfrm>
        <a:prstGeom prst="hexagon">
          <a:avLst>
            <a:gd name="adj" fmla="val 28570"/>
            <a:gd name="vf" fmla="val 115470"/>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t>Технологии</a:t>
          </a:r>
        </a:p>
      </dsp:txBody>
      <dsp:txXfrm>
        <a:off x="583721" y="3322361"/>
        <a:ext cx="2679460" cy="816306"/>
      </dsp:txXfrm>
    </dsp:sp>
    <dsp:sp modelId="{B53C1344-D285-465A-B8F4-C53364DAE44F}">
      <dsp:nvSpPr>
        <dsp:cNvPr id="0" name=""/>
        <dsp:cNvSpPr/>
      </dsp:nvSpPr>
      <dsp:spPr>
        <a:xfrm>
          <a:off x="195452" y="1260573"/>
          <a:ext cx="3455998" cy="1052882"/>
        </a:xfrm>
        <a:prstGeom prst="hexagon">
          <a:avLst>
            <a:gd name="adj" fmla="val 28570"/>
            <a:gd name="vf" fmla="val 1154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600200">
            <a:lnSpc>
              <a:spcPct val="90000"/>
            </a:lnSpc>
            <a:spcBef>
              <a:spcPct val="0"/>
            </a:spcBef>
            <a:spcAft>
              <a:spcPct val="35000"/>
            </a:spcAft>
            <a:buNone/>
          </a:pPr>
          <a:r>
            <a:rPr lang="ru-RU" sz="3600" b="1" kern="1200" dirty="0"/>
            <a:t>Организация</a:t>
          </a:r>
        </a:p>
      </dsp:txBody>
      <dsp:txXfrm>
        <a:off x="583721" y="1378861"/>
        <a:ext cx="2679460" cy="816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90170-CBA7-4366-9711-39C4E53E1766}">
      <dsp:nvSpPr>
        <dsp:cNvPr id="0" name=""/>
        <dsp:cNvSpPr/>
      </dsp:nvSpPr>
      <dsp:spPr>
        <a:xfrm>
          <a:off x="1990989" y="302"/>
          <a:ext cx="6981861" cy="1179094"/>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ru-RU" sz="2600" kern="1200" dirty="0"/>
            <a:t>Создай мега-инновацию и бизнес-дизайн</a:t>
          </a:r>
        </a:p>
        <a:p>
          <a:pPr marL="228600" lvl="1" indent="-228600" algn="l" defTabSz="1155700">
            <a:lnSpc>
              <a:spcPct val="90000"/>
            </a:lnSpc>
            <a:spcBef>
              <a:spcPct val="0"/>
            </a:spcBef>
            <a:spcAft>
              <a:spcPct val="15000"/>
            </a:spcAft>
            <a:buChar char="•"/>
          </a:pPr>
          <a:r>
            <a:rPr lang="ru-RU" sz="2600" kern="1200" dirty="0"/>
            <a:t>Расти, блистай и радуйся в состязаниях</a:t>
          </a:r>
        </a:p>
      </dsp:txBody>
      <dsp:txXfrm>
        <a:off x="1990989" y="147689"/>
        <a:ext cx="6539701" cy="884320"/>
      </dsp:txXfrm>
    </dsp:sp>
    <dsp:sp modelId="{3335562C-5F4A-4356-A0F6-FD3C8A3B7C08}">
      <dsp:nvSpPr>
        <dsp:cNvPr id="0" name=""/>
        <dsp:cNvSpPr/>
      </dsp:nvSpPr>
      <dsp:spPr>
        <a:xfrm>
          <a:off x="85155" y="302"/>
          <a:ext cx="1896040" cy="11790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scene3d>
            <a:camera prst="isometricOffAxis1Right"/>
            <a:lightRig rig="threePt" dir="t"/>
          </a:scene3d>
        </a:bodyPr>
        <a:lstStyle/>
        <a:p>
          <a:pPr marL="0" lvl="0" indent="0" algn="ctr" defTabSz="1466850">
            <a:lnSpc>
              <a:spcPct val="90000"/>
            </a:lnSpc>
            <a:spcBef>
              <a:spcPct val="0"/>
            </a:spcBef>
            <a:spcAft>
              <a:spcPct val="35000"/>
            </a:spcAft>
            <a:buNone/>
          </a:pPr>
          <a:r>
            <a:rPr lang="ru-RU" sz="3300" b="1" kern="1200" dirty="0"/>
            <a:t>Игры</a:t>
          </a:r>
        </a:p>
      </dsp:txBody>
      <dsp:txXfrm>
        <a:off x="142714" y="57861"/>
        <a:ext cx="1780922" cy="1063976"/>
      </dsp:txXfrm>
    </dsp:sp>
    <dsp:sp modelId="{4B029F8B-5794-4534-8522-E183C6F8F8E6}">
      <dsp:nvSpPr>
        <dsp:cNvPr id="0" name=""/>
        <dsp:cNvSpPr/>
      </dsp:nvSpPr>
      <dsp:spPr>
        <a:xfrm>
          <a:off x="1990989" y="1297306"/>
          <a:ext cx="6981861" cy="1179094"/>
        </a:xfrm>
        <a:prstGeom prst="rightArrow">
          <a:avLst>
            <a:gd name="adj1" fmla="val 75000"/>
            <a:gd name="adj2" fmla="val 5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ru-RU" sz="2500" kern="1200" dirty="0"/>
            <a:t>Обучение и поддержка супер-</a:t>
          </a:r>
          <a:r>
            <a:rPr lang="ru-RU" sz="2500" kern="1200" dirty="0" err="1"/>
            <a:t>инноваторов</a:t>
          </a:r>
          <a:endParaRPr lang="ru-RU" sz="2500" kern="1200" dirty="0"/>
        </a:p>
        <a:p>
          <a:pPr marL="228600" lvl="1" indent="-228600" algn="l" defTabSz="1111250">
            <a:lnSpc>
              <a:spcPct val="90000"/>
            </a:lnSpc>
            <a:spcBef>
              <a:spcPct val="0"/>
            </a:spcBef>
            <a:spcAft>
              <a:spcPct val="15000"/>
            </a:spcAft>
            <a:buChar char="•"/>
          </a:pPr>
          <a:r>
            <a:rPr lang="ru-RU" sz="2500" kern="1200" dirty="0"/>
            <a:t>Международные партнерства и проекты</a:t>
          </a:r>
        </a:p>
      </dsp:txBody>
      <dsp:txXfrm>
        <a:off x="1990989" y="1444693"/>
        <a:ext cx="6539701" cy="884320"/>
      </dsp:txXfrm>
    </dsp:sp>
    <dsp:sp modelId="{2914CF77-9A1B-45AB-AB62-19C06C92C868}">
      <dsp:nvSpPr>
        <dsp:cNvPr id="0" name=""/>
        <dsp:cNvSpPr/>
      </dsp:nvSpPr>
      <dsp:spPr>
        <a:xfrm>
          <a:off x="85155" y="1297306"/>
          <a:ext cx="1896040" cy="117909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scene3d>
            <a:camera prst="isometricOffAxis1Right"/>
            <a:lightRig rig="threePt" dir="t"/>
          </a:scene3d>
        </a:bodyPr>
        <a:lstStyle/>
        <a:p>
          <a:pPr marL="0" lvl="0" indent="0" algn="ctr" defTabSz="1466850">
            <a:lnSpc>
              <a:spcPct val="90000"/>
            </a:lnSpc>
            <a:spcBef>
              <a:spcPct val="0"/>
            </a:spcBef>
            <a:spcAft>
              <a:spcPct val="35000"/>
            </a:spcAft>
            <a:buNone/>
          </a:pPr>
          <a:r>
            <a:rPr lang="ru-RU" sz="3300" b="1" kern="1200" dirty="0"/>
            <a:t>Эко</a:t>
          </a:r>
          <a:br>
            <a:rPr lang="ru-RU" sz="3300" b="1" kern="1200" dirty="0"/>
          </a:br>
          <a:r>
            <a:rPr lang="ru-RU" sz="3300" b="1" kern="1200" dirty="0"/>
            <a:t>система</a:t>
          </a:r>
        </a:p>
      </dsp:txBody>
      <dsp:txXfrm>
        <a:off x="142714" y="1354865"/>
        <a:ext cx="1780922" cy="10639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383DA-9755-452C-AE1F-DDB18B38AB0E}">
      <dsp:nvSpPr>
        <dsp:cNvPr id="0" name=""/>
        <dsp:cNvSpPr/>
      </dsp:nvSpPr>
      <dsp:spPr>
        <a:xfrm>
          <a:off x="42" y="38922"/>
          <a:ext cx="4023605" cy="7776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100000"/>
            </a:lnSpc>
            <a:spcBef>
              <a:spcPct val="0"/>
            </a:spcBef>
            <a:spcAft>
              <a:spcPts val="1200"/>
            </a:spcAft>
            <a:buNone/>
          </a:pPr>
          <a:r>
            <a:rPr lang="ru-RU" sz="3200" b="1" i="1" kern="1200" dirty="0">
              <a:latin typeface="Verdana" panose="020B0604030504040204" pitchFamily="34" charset="0"/>
              <a:ea typeface="Verdana" panose="020B0604030504040204" pitchFamily="34" charset="0"/>
              <a:cs typeface="Verdana" panose="020B0604030504040204" pitchFamily="34" charset="0"/>
            </a:rPr>
            <a:t>Изобретать</a:t>
          </a:r>
        </a:p>
      </dsp:txBody>
      <dsp:txXfrm>
        <a:off x="42" y="38922"/>
        <a:ext cx="4023605" cy="777600"/>
      </dsp:txXfrm>
    </dsp:sp>
    <dsp:sp modelId="{D399B421-FADB-4FA3-8A93-3709C0C05CE0}">
      <dsp:nvSpPr>
        <dsp:cNvPr id="0" name=""/>
        <dsp:cNvSpPr/>
      </dsp:nvSpPr>
      <dsp:spPr>
        <a:xfrm>
          <a:off x="42" y="816522"/>
          <a:ext cx="4023605" cy="422455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100000"/>
            </a:lnSpc>
            <a:spcBef>
              <a:spcPct val="0"/>
            </a:spcBef>
            <a:spcAft>
              <a:spcPts val="1200"/>
            </a:spcAft>
            <a:buChar char="•"/>
          </a:pPr>
          <a:r>
            <a:rPr lang="ru-RU" sz="2700" kern="1200" dirty="0"/>
            <a:t>Инновационные продукты и услуги</a:t>
          </a:r>
        </a:p>
        <a:p>
          <a:pPr marL="228600" lvl="1" indent="-228600" algn="l" defTabSz="1200150">
            <a:lnSpc>
              <a:spcPct val="100000"/>
            </a:lnSpc>
            <a:spcBef>
              <a:spcPct val="0"/>
            </a:spcBef>
            <a:spcAft>
              <a:spcPts val="1200"/>
            </a:spcAft>
            <a:buChar char="•"/>
          </a:pPr>
          <a:r>
            <a:rPr lang="ru-RU" sz="2700" kern="1200" dirty="0"/>
            <a:t>Дифференцированное предложение ценности</a:t>
          </a:r>
        </a:p>
        <a:p>
          <a:pPr marL="228600" lvl="1" indent="-228600" algn="l" defTabSz="1200150">
            <a:lnSpc>
              <a:spcPct val="100000"/>
            </a:lnSpc>
            <a:spcBef>
              <a:spcPct val="0"/>
            </a:spcBef>
            <a:spcAft>
              <a:spcPts val="1200"/>
            </a:spcAft>
            <a:buChar char="•"/>
          </a:pPr>
          <a:r>
            <a:rPr lang="ru-RU" sz="2700" kern="1200" dirty="0"/>
            <a:t>Инновационные бизнес-модели</a:t>
          </a:r>
        </a:p>
        <a:p>
          <a:pPr marL="228600" lvl="1" indent="-228600" algn="l" defTabSz="1200150">
            <a:lnSpc>
              <a:spcPct val="100000"/>
            </a:lnSpc>
            <a:spcBef>
              <a:spcPct val="0"/>
            </a:spcBef>
            <a:spcAft>
              <a:spcPts val="1200"/>
            </a:spcAft>
            <a:buChar char="•"/>
          </a:pPr>
          <a:r>
            <a:rPr lang="ru-RU" sz="2700" kern="1200" dirty="0"/>
            <a:t>Предпринимательские стратегии</a:t>
          </a:r>
        </a:p>
      </dsp:txBody>
      <dsp:txXfrm>
        <a:off x="42" y="816522"/>
        <a:ext cx="4023605" cy="4224555"/>
      </dsp:txXfrm>
    </dsp:sp>
    <dsp:sp modelId="{EA454847-CEF1-4354-B0F2-1F8A503E5348}">
      <dsp:nvSpPr>
        <dsp:cNvPr id="0" name=""/>
        <dsp:cNvSpPr/>
      </dsp:nvSpPr>
      <dsp:spPr>
        <a:xfrm>
          <a:off x="4586952" y="38922"/>
          <a:ext cx="4023605" cy="777600"/>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100000"/>
            </a:lnSpc>
            <a:spcBef>
              <a:spcPct val="0"/>
            </a:spcBef>
            <a:spcAft>
              <a:spcPts val="1200"/>
            </a:spcAft>
            <a:buNone/>
          </a:pPr>
          <a:r>
            <a:rPr lang="ru-RU" sz="3200" b="1" i="1" kern="1200" dirty="0">
              <a:latin typeface="Verdana" panose="020B0604030504040204" pitchFamily="34" charset="0"/>
              <a:ea typeface="Verdana" panose="020B0604030504040204" pitchFamily="34" charset="0"/>
              <a:cs typeface="Verdana" panose="020B0604030504040204" pitchFamily="34" charset="0"/>
            </a:rPr>
            <a:t>Побеждать</a:t>
          </a:r>
        </a:p>
      </dsp:txBody>
      <dsp:txXfrm>
        <a:off x="4586952" y="38922"/>
        <a:ext cx="4023605" cy="777600"/>
      </dsp:txXfrm>
    </dsp:sp>
    <dsp:sp modelId="{4664BB60-A1E7-4C7E-ADB1-521FB503CB43}">
      <dsp:nvSpPr>
        <dsp:cNvPr id="0" name=""/>
        <dsp:cNvSpPr/>
      </dsp:nvSpPr>
      <dsp:spPr>
        <a:xfrm>
          <a:off x="4571984" y="855445"/>
          <a:ext cx="4023605" cy="4224555"/>
        </a:xfrm>
        <a:prstGeom prst="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100000"/>
            </a:lnSpc>
            <a:spcBef>
              <a:spcPct val="0"/>
            </a:spcBef>
            <a:spcAft>
              <a:spcPts val="1200"/>
            </a:spcAft>
            <a:buChar char="•"/>
          </a:pPr>
          <a:r>
            <a:rPr lang="ru-RU" sz="2700" kern="1200" dirty="0"/>
            <a:t>Предугадывать атаки врагов</a:t>
          </a:r>
        </a:p>
        <a:p>
          <a:pPr marL="228600" lvl="1" indent="-228600" algn="l" defTabSz="1200150">
            <a:lnSpc>
              <a:spcPct val="100000"/>
            </a:lnSpc>
            <a:spcBef>
              <a:spcPct val="0"/>
            </a:spcBef>
            <a:spcAft>
              <a:spcPts val="1200"/>
            </a:spcAft>
            <a:buChar char="•"/>
          </a:pPr>
          <a:r>
            <a:rPr lang="ru-RU" sz="2700" kern="1200" dirty="0"/>
            <a:t>Творчески решать проблемы</a:t>
          </a:r>
        </a:p>
        <a:p>
          <a:pPr marL="228600" lvl="1" indent="-228600" algn="l" defTabSz="1200150">
            <a:lnSpc>
              <a:spcPct val="100000"/>
            </a:lnSpc>
            <a:spcBef>
              <a:spcPct val="0"/>
            </a:spcBef>
            <a:spcAft>
              <a:spcPts val="1200"/>
            </a:spcAft>
            <a:buChar char="•"/>
          </a:pPr>
          <a:r>
            <a:rPr lang="ru-RU" sz="2700" kern="1200" dirty="0"/>
            <a:t>Превращать проблемы в возможности</a:t>
          </a:r>
        </a:p>
        <a:p>
          <a:pPr marL="228600" lvl="1" indent="-228600" algn="l" defTabSz="1200150">
            <a:lnSpc>
              <a:spcPct val="100000"/>
            </a:lnSpc>
            <a:spcBef>
              <a:spcPct val="0"/>
            </a:spcBef>
            <a:spcAft>
              <a:spcPts val="1200"/>
            </a:spcAft>
            <a:buChar char="•"/>
          </a:pPr>
          <a:r>
            <a:rPr lang="ru-RU" sz="2700" kern="1200" dirty="0"/>
            <a:t>Усиливать стратегии и бизнес-модель</a:t>
          </a:r>
        </a:p>
      </dsp:txBody>
      <dsp:txXfrm>
        <a:off x="4571984" y="855445"/>
        <a:ext cx="4023605" cy="42245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211F5-3808-42FB-BE21-24132118F4F7}">
      <dsp:nvSpPr>
        <dsp:cNvPr id="0" name=""/>
        <dsp:cNvSpPr/>
      </dsp:nvSpPr>
      <dsp:spPr>
        <a:xfrm>
          <a:off x="1600188" y="761994"/>
          <a:ext cx="5867423" cy="2743211"/>
        </a:xfrm>
        <a:prstGeom prst="round2DiagRect">
          <a:avLst>
            <a:gd name="adj1" fmla="val 0"/>
            <a:gd name="adj2" fmla="val 16670"/>
          </a:avLst>
        </a:prstGeom>
        <a:solidFill>
          <a:srgbClr val="3366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BDC584-0CA9-4C03-AF06-8080A6690593}">
      <dsp:nvSpPr>
        <dsp:cNvPr id="0" name=""/>
        <dsp:cNvSpPr/>
      </dsp:nvSpPr>
      <dsp:spPr>
        <a:xfrm>
          <a:off x="4572000" y="1024127"/>
          <a:ext cx="698" cy="2218944"/>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138E6A26-D8D0-477D-9E35-B8F26562C0CE}">
      <dsp:nvSpPr>
        <dsp:cNvPr id="0" name=""/>
        <dsp:cNvSpPr/>
      </dsp:nvSpPr>
      <dsp:spPr>
        <a:xfrm>
          <a:off x="1420037" y="914409"/>
          <a:ext cx="3304373" cy="23896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ru-RU" sz="2900" kern="1200" dirty="0">
              <a:solidFill>
                <a:schemeClr val="bg1"/>
              </a:solidFill>
            </a:rPr>
            <a:t>Как твой инновационный продукт может изменить мир </a:t>
          </a:r>
        </a:p>
      </dsp:txBody>
      <dsp:txXfrm>
        <a:off x="1420037" y="914409"/>
        <a:ext cx="3304373" cy="2389632"/>
      </dsp:txXfrm>
    </dsp:sp>
    <dsp:sp modelId="{5DA0EDE5-6F9D-4942-A9EE-811133866090}">
      <dsp:nvSpPr>
        <dsp:cNvPr id="0" name=""/>
        <dsp:cNvSpPr/>
      </dsp:nvSpPr>
      <dsp:spPr>
        <a:xfrm>
          <a:off x="4495803" y="963158"/>
          <a:ext cx="3096403" cy="23896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1244600">
            <a:lnSpc>
              <a:spcPct val="90000"/>
            </a:lnSpc>
            <a:spcBef>
              <a:spcPct val="0"/>
            </a:spcBef>
            <a:spcAft>
              <a:spcPct val="35000"/>
            </a:spcAft>
            <a:buNone/>
          </a:pPr>
          <a:r>
            <a:rPr lang="ru-RU" sz="2800" kern="1200" dirty="0">
              <a:solidFill>
                <a:srgbClr val="66FFFF"/>
              </a:solidFill>
            </a:rPr>
            <a:t>Стратегическая настройка всех созидательных  процессов</a:t>
          </a:r>
        </a:p>
      </dsp:txBody>
      <dsp:txXfrm>
        <a:off x="4495803" y="963158"/>
        <a:ext cx="3096403" cy="2389632"/>
      </dsp:txXfrm>
    </dsp:sp>
    <dsp:sp modelId="{3623CF19-CBA7-4345-96E1-32E4EEC610F9}">
      <dsp:nvSpPr>
        <dsp:cNvPr id="0" name=""/>
        <dsp:cNvSpPr/>
      </dsp:nvSpPr>
      <dsp:spPr>
        <a:xfrm rot="16200000">
          <a:off x="-522109" y="750709"/>
          <a:ext cx="3072384" cy="1570965"/>
        </a:xfrm>
        <a:prstGeom prst="rightArrow">
          <a:avLst>
            <a:gd name="adj1" fmla="val 49830"/>
            <a:gd name="adj2" fmla="val 60660"/>
          </a:avLst>
        </a:prstGeom>
        <a:solidFill>
          <a:srgbClr val="FFFF0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ru-RU" sz="2800" b="1" kern="1200" dirty="0">
              <a:solidFill>
                <a:schemeClr val="tx1"/>
              </a:solidFill>
              <a:latin typeface="+mn-lt"/>
              <a:ea typeface="Verdana" panose="020B0604030504040204" pitchFamily="34" charset="0"/>
              <a:cs typeface="Verdana" panose="020B0604030504040204" pitchFamily="34" charset="0"/>
            </a:rPr>
            <a:t>ВДОХНОВЕНИЕ</a:t>
          </a:r>
        </a:p>
      </dsp:txBody>
      <dsp:txXfrm>
        <a:off x="-284682" y="1382213"/>
        <a:ext cx="2597530" cy="782811"/>
      </dsp:txXfrm>
    </dsp:sp>
    <dsp:sp modelId="{4F321B71-B6B2-4271-B268-6BCD2B9B7EE2}">
      <dsp:nvSpPr>
        <dsp:cNvPr id="0" name=""/>
        <dsp:cNvSpPr/>
      </dsp:nvSpPr>
      <dsp:spPr>
        <a:xfrm rot="5400000">
          <a:off x="6517525" y="1945525"/>
          <a:ext cx="3072384" cy="1570965"/>
        </a:xfrm>
        <a:prstGeom prst="rightArrow">
          <a:avLst>
            <a:gd name="adj1" fmla="val 49830"/>
            <a:gd name="adj2" fmla="val 60660"/>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ru-RU" sz="2800" b="1" kern="1200" dirty="0">
              <a:solidFill>
                <a:schemeClr val="tx1"/>
              </a:solidFill>
              <a:latin typeface="+mn-lt"/>
              <a:ea typeface="Verdana" panose="020B0604030504040204" pitchFamily="34" charset="0"/>
              <a:cs typeface="Verdana" panose="020B0604030504040204" pitchFamily="34" charset="0"/>
            </a:rPr>
            <a:t>КОМПАС</a:t>
          </a:r>
        </a:p>
      </dsp:txBody>
      <dsp:txXfrm>
        <a:off x="6754952" y="2102175"/>
        <a:ext cx="2597530" cy="782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747B6-794F-4A34-B80F-D70DC65318BB}">
      <dsp:nvSpPr>
        <dsp:cNvPr id="0" name=""/>
        <dsp:cNvSpPr/>
      </dsp:nvSpPr>
      <dsp:spPr>
        <a:xfrm>
          <a:off x="1069" y="0"/>
          <a:ext cx="2781225" cy="4953000"/>
        </a:xfrm>
        <a:prstGeom prst="roundRect">
          <a:avLst>
            <a:gd name="adj" fmla="val 10000"/>
          </a:avLst>
        </a:prstGeom>
        <a:solidFill>
          <a:srgbClr val="006600"/>
        </a:solidFill>
        <a:ln>
          <a:noFill/>
        </a:ln>
        <a:effectLst>
          <a:outerShdw blurRad="107950" dist="12700" dir="5400000" algn="ctr" rotWithShape="0">
            <a:srgbClr val="000000"/>
          </a:outerShdw>
        </a:effectLst>
        <a:scene3d>
          <a:camera prst="orthographicFront">
            <a:rot lat="0" lon="0" rev="0"/>
          </a:camera>
          <a:lightRig rig="contrasting" dir="t">
            <a:rot lat="0" lon="0" rev="1500000"/>
          </a:lightRig>
        </a:scene3d>
        <a:sp3d contourW="44450" prstMaterial="matte">
          <a:bevelT w="63500" h="63500" prst="artDeco"/>
          <a:contourClr>
            <a:srgbClr val="FFFFFF"/>
          </a:contourClr>
        </a:sp3d>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ru-RU" sz="4900" b="1" kern="1200" dirty="0">
              <a:solidFill>
                <a:schemeClr val="bg1"/>
              </a:solidFill>
            </a:rPr>
            <a:t>Видение</a:t>
          </a:r>
        </a:p>
      </dsp:txBody>
      <dsp:txXfrm>
        <a:off x="1069" y="0"/>
        <a:ext cx="2781225" cy="1485900"/>
      </dsp:txXfrm>
    </dsp:sp>
    <dsp:sp modelId="{E46C606C-D893-4049-B131-7B60A6AA7785}">
      <dsp:nvSpPr>
        <dsp:cNvPr id="0" name=""/>
        <dsp:cNvSpPr/>
      </dsp:nvSpPr>
      <dsp:spPr>
        <a:xfrm>
          <a:off x="40162" y="1485900"/>
          <a:ext cx="2703039" cy="3219450"/>
        </a:xfrm>
        <a:prstGeom prst="roundRect">
          <a:avLst>
            <a:gd name="adj" fmla="val 10000"/>
          </a:avLst>
        </a:prstGeom>
        <a:solidFill>
          <a:schemeClr val="accent6">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1760" tIns="83820" rIns="111760" bIns="83820" numCol="1" spcCol="1270" anchor="ctr" anchorCtr="0">
          <a:noAutofit/>
        </a:bodyPr>
        <a:lstStyle/>
        <a:p>
          <a:pPr marL="0" lvl="0" indent="0" algn="ctr" defTabSz="1955800">
            <a:lnSpc>
              <a:spcPct val="90000"/>
            </a:lnSpc>
            <a:spcBef>
              <a:spcPct val="0"/>
            </a:spcBef>
            <a:spcAft>
              <a:spcPct val="35000"/>
            </a:spcAft>
            <a:buNone/>
          </a:pPr>
          <a:r>
            <a:rPr lang="ru-RU" sz="4400" b="0" i="0" kern="1200" dirty="0">
              <a:solidFill>
                <a:schemeClr val="tx1"/>
              </a:solidFill>
            </a:rPr>
            <a:t>Планета любящих творцов</a:t>
          </a:r>
        </a:p>
      </dsp:txBody>
      <dsp:txXfrm>
        <a:off x="119331" y="1565069"/>
        <a:ext cx="2544701" cy="3061112"/>
      </dsp:txXfrm>
    </dsp:sp>
    <dsp:sp modelId="{71496DCF-872F-498C-8C7D-585BFB49B7A6}">
      <dsp:nvSpPr>
        <dsp:cNvPr id="0" name=""/>
        <dsp:cNvSpPr/>
      </dsp:nvSpPr>
      <dsp:spPr>
        <a:xfrm>
          <a:off x="2990887" y="0"/>
          <a:ext cx="2781225" cy="4953000"/>
        </a:xfrm>
        <a:prstGeom prst="roundRect">
          <a:avLst>
            <a:gd name="adj" fmla="val 10000"/>
          </a:avLst>
        </a:prstGeom>
        <a:solidFill>
          <a:srgbClr val="006600"/>
        </a:solidFill>
        <a:ln>
          <a:noFill/>
        </a:ln>
        <a:effectLst>
          <a:outerShdw blurRad="107950" dist="12700" dir="5400000" algn="ctr" rotWithShape="0">
            <a:srgbClr val="000000"/>
          </a:outerShdw>
        </a:effectLst>
        <a:scene3d>
          <a:camera prst="orthographicFront">
            <a:rot lat="0" lon="0" rev="0"/>
          </a:camera>
          <a:lightRig rig="contrasting" dir="t">
            <a:rot lat="0" lon="0" rev="1500000"/>
          </a:lightRig>
        </a:scene3d>
        <a:sp3d contourW="44450" prstMaterial="matte">
          <a:bevelT w="63500" h="63500" prst="artDeco"/>
          <a:contourClr>
            <a:srgbClr val="FFFFFF"/>
          </a:contourClr>
        </a:sp3d>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ru-RU" sz="4900" b="1" kern="1200" dirty="0">
              <a:solidFill>
                <a:srgbClr val="66FFFF"/>
              </a:solidFill>
            </a:rPr>
            <a:t>Мантра</a:t>
          </a:r>
        </a:p>
      </dsp:txBody>
      <dsp:txXfrm>
        <a:off x="2990887" y="0"/>
        <a:ext cx="2781225" cy="1485900"/>
      </dsp:txXfrm>
    </dsp:sp>
    <dsp:sp modelId="{BDE2896F-972E-4463-8034-CD6F084AB20B}">
      <dsp:nvSpPr>
        <dsp:cNvPr id="0" name=""/>
        <dsp:cNvSpPr/>
      </dsp:nvSpPr>
      <dsp:spPr>
        <a:xfrm>
          <a:off x="3029980" y="1485900"/>
          <a:ext cx="2703039" cy="3219450"/>
        </a:xfrm>
        <a:prstGeom prst="roundRect">
          <a:avLst>
            <a:gd name="adj" fmla="val 10000"/>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1760" tIns="83820" rIns="111760" bIns="83820" numCol="1" spcCol="1270" anchor="ctr" anchorCtr="0">
          <a:noAutofit/>
        </a:bodyPr>
        <a:lstStyle/>
        <a:p>
          <a:pPr marL="0" lvl="0" indent="0" algn="ctr" defTabSz="1955800">
            <a:lnSpc>
              <a:spcPct val="90000"/>
            </a:lnSpc>
            <a:spcBef>
              <a:spcPct val="0"/>
            </a:spcBef>
            <a:spcAft>
              <a:spcPct val="35000"/>
            </a:spcAft>
            <a:buNone/>
          </a:pPr>
          <a:r>
            <a:rPr lang="ru-RU" sz="4400" b="0" i="1" kern="1200" dirty="0">
              <a:solidFill>
                <a:schemeClr val="tx1"/>
              </a:solidFill>
            </a:rPr>
            <a:t>Учись</a:t>
          </a:r>
          <a:endParaRPr lang="en-US" sz="4400" b="0" i="1" kern="1200" dirty="0">
            <a:solidFill>
              <a:schemeClr val="tx1"/>
            </a:solidFill>
          </a:endParaRPr>
        </a:p>
        <a:p>
          <a:pPr marL="0" lvl="0" indent="0" algn="ctr" defTabSz="1955800">
            <a:lnSpc>
              <a:spcPct val="90000"/>
            </a:lnSpc>
            <a:spcBef>
              <a:spcPct val="0"/>
            </a:spcBef>
            <a:spcAft>
              <a:spcPct val="35000"/>
            </a:spcAft>
            <a:buNone/>
          </a:pPr>
          <a:r>
            <a:rPr lang="ru-RU" sz="4400" b="0" i="1" kern="1200" dirty="0">
              <a:solidFill>
                <a:schemeClr val="tx1"/>
              </a:solidFill>
            </a:rPr>
            <a:t>Созидай</a:t>
          </a:r>
          <a:endParaRPr lang="en-US" sz="4400" b="0" i="1" kern="1200" dirty="0">
            <a:solidFill>
              <a:schemeClr val="tx1"/>
            </a:solidFill>
          </a:endParaRPr>
        </a:p>
        <a:p>
          <a:pPr marL="0" lvl="0" indent="0" algn="ctr" defTabSz="1955800">
            <a:lnSpc>
              <a:spcPct val="90000"/>
            </a:lnSpc>
            <a:spcBef>
              <a:spcPct val="0"/>
            </a:spcBef>
            <a:spcAft>
              <a:spcPct val="35000"/>
            </a:spcAft>
            <a:buNone/>
          </a:pPr>
          <a:r>
            <a:rPr lang="ru-RU" sz="4400" b="0" i="1" kern="1200" dirty="0">
              <a:solidFill>
                <a:schemeClr val="tx1"/>
              </a:solidFill>
            </a:rPr>
            <a:t>Блистай</a:t>
          </a:r>
        </a:p>
      </dsp:txBody>
      <dsp:txXfrm>
        <a:off x="3109149" y="1565069"/>
        <a:ext cx="2544701" cy="3061112"/>
      </dsp:txXfrm>
    </dsp:sp>
    <dsp:sp modelId="{0A7D2C74-8FCE-4950-9AE3-070080B17E69}">
      <dsp:nvSpPr>
        <dsp:cNvPr id="0" name=""/>
        <dsp:cNvSpPr/>
      </dsp:nvSpPr>
      <dsp:spPr>
        <a:xfrm>
          <a:off x="5980704" y="0"/>
          <a:ext cx="2781225" cy="4953000"/>
        </a:xfrm>
        <a:prstGeom prst="roundRect">
          <a:avLst>
            <a:gd name="adj" fmla="val 10000"/>
          </a:avLst>
        </a:prstGeom>
        <a:solidFill>
          <a:srgbClr val="006600"/>
        </a:solidFill>
        <a:ln>
          <a:noFill/>
        </a:ln>
        <a:effectLst>
          <a:outerShdw blurRad="107950" dist="12700" dir="5400000" algn="ctr" rotWithShape="0">
            <a:srgbClr val="000000"/>
          </a:outerShdw>
        </a:effectLst>
        <a:scene3d>
          <a:camera prst="orthographicFront">
            <a:rot lat="0" lon="0" rev="0"/>
          </a:camera>
          <a:lightRig rig="contrasting" dir="t">
            <a:rot lat="0" lon="0" rev="1500000"/>
          </a:lightRig>
        </a:scene3d>
        <a:sp3d contourW="44450" prstMaterial="matte">
          <a:bevelT w="63500" h="63500" prst="artDeco"/>
          <a:contourClr>
            <a:srgbClr val="FFFFFF"/>
          </a:contourClr>
        </a:sp3d>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ru-RU" sz="4900" b="1" kern="1200" dirty="0">
              <a:solidFill>
                <a:srgbClr val="FFFF00"/>
              </a:solidFill>
            </a:rPr>
            <a:t>Слоган</a:t>
          </a:r>
        </a:p>
      </dsp:txBody>
      <dsp:txXfrm>
        <a:off x="5980704" y="0"/>
        <a:ext cx="2781225" cy="1485900"/>
      </dsp:txXfrm>
    </dsp:sp>
    <dsp:sp modelId="{8E310794-252A-4E17-AF1C-038C1476BCA0}">
      <dsp:nvSpPr>
        <dsp:cNvPr id="0" name=""/>
        <dsp:cNvSpPr/>
      </dsp:nvSpPr>
      <dsp:spPr>
        <a:xfrm>
          <a:off x="6019797" y="1485900"/>
          <a:ext cx="2703039" cy="3219450"/>
        </a:xfrm>
        <a:prstGeom prst="roundRect">
          <a:avLst>
            <a:gd name="adj" fmla="val 10000"/>
          </a:avLst>
        </a:prstGeom>
        <a:solidFill>
          <a:schemeClr val="accent3">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1760" tIns="83820" rIns="111760" bIns="83820" numCol="1" spcCol="1270" anchor="ctr" anchorCtr="0">
          <a:noAutofit/>
        </a:bodyPr>
        <a:lstStyle/>
        <a:p>
          <a:pPr marL="0" lvl="0" indent="0" algn="ctr" defTabSz="1955800">
            <a:lnSpc>
              <a:spcPct val="90000"/>
            </a:lnSpc>
            <a:spcBef>
              <a:spcPct val="0"/>
            </a:spcBef>
            <a:spcAft>
              <a:spcPct val="35000"/>
            </a:spcAft>
            <a:buNone/>
          </a:pPr>
          <a:r>
            <a:rPr lang="ru-RU" sz="4400" b="0" i="1" kern="1200" dirty="0">
              <a:solidFill>
                <a:schemeClr val="tx1"/>
              </a:solidFill>
            </a:rPr>
            <a:t>Расти быстро, блистай всемирно</a:t>
          </a:r>
        </a:p>
      </dsp:txBody>
      <dsp:txXfrm>
        <a:off x="6098966" y="1565069"/>
        <a:ext cx="2544701" cy="30611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3D7E8-7BF3-4285-A375-34FEBC311B54}">
      <dsp:nvSpPr>
        <dsp:cNvPr id="0" name=""/>
        <dsp:cNvSpPr/>
      </dsp:nvSpPr>
      <dsp:spPr>
        <a:xfrm rot="5400000">
          <a:off x="4781089" y="-1716237"/>
          <a:ext cx="1903094" cy="5811462"/>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100000"/>
            </a:lnSpc>
            <a:spcBef>
              <a:spcPct val="0"/>
            </a:spcBef>
            <a:spcAft>
              <a:spcPts val="600"/>
            </a:spcAft>
            <a:buClr>
              <a:schemeClr val="accent3">
                <a:lumMod val="75000"/>
              </a:schemeClr>
            </a:buClr>
            <a:buChar char="•"/>
          </a:pPr>
          <a:r>
            <a:rPr lang="ru-RU" sz="3000" b="1" kern="1200" dirty="0"/>
            <a:t>Не сбиваться с пути</a:t>
          </a:r>
        </a:p>
        <a:p>
          <a:pPr marL="285750" lvl="1" indent="-285750" algn="l" defTabSz="1333500">
            <a:lnSpc>
              <a:spcPct val="100000"/>
            </a:lnSpc>
            <a:spcBef>
              <a:spcPct val="0"/>
            </a:spcBef>
            <a:spcAft>
              <a:spcPts val="600"/>
            </a:spcAft>
            <a:buClr>
              <a:schemeClr val="accent3">
                <a:lumMod val="75000"/>
              </a:schemeClr>
            </a:buClr>
            <a:buChar char="•"/>
          </a:pPr>
          <a:r>
            <a:rPr lang="ru-RU" sz="3000" b="1" kern="1200" dirty="0"/>
            <a:t>Принимать решения быстрей</a:t>
          </a:r>
        </a:p>
        <a:p>
          <a:pPr marL="285750" lvl="1" indent="-285750" algn="l" defTabSz="1333500">
            <a:lnSpc>
              <a:spcPct val="100000"/>
            </a:lnSpc>
            <a:spcBef>
              <a:spcPct val="0"/>
            </a:spcBef>
            <a:spcAft>
              <a:spcPts val="600"/>
            </a:spcAft>
            <a:buClr>
              <a:schemeClr val="accent3">
                <a:lumMod val="75000"/>
              </a:schemeClr>
            </a:buClr>
            <a:buChar char="•"/>
          </a:pPr>
          <a:r>
            <a:rPr lang="ru-RU" sz="3000" b="1" kern="1200" dirty="0"/>
            <a:t>Продолжать движение вперед</a:t>
          </a:r>
        </a:p>
      </dsp:txBody>
      <dsp:txXfrm rot="-5400000">
        <a:off x="2826906" y="330847"/>
        <a:ext cx="5718561" cy="1717292"/>
      </dsp:txXfrm>
    </dsp:sp>
    <dsp:sp modelId="{3F1BB53B-6B0B-4D59-BBE9-2E24FEC90A7F}">
      <dsp:nvSpPr>
        <dsp:cNvPr id="0" name=""/>
        <dsp:cNvSpPr/>
      </dsp:nvSpPr>
      <dsp:spPr>
        <a:xfrm>
          <a:off x="2711" y="59"/>
          <a:ext cx="2824194" cy="237886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68580" rIns="0" bIns="68580" numCol="1" spcCol="1270" anchor="ctr" anchorCtr="0">
          <a:noAutofit/>
          <a:scene3d>
            <a:camera prst="isometricOffAxis1Right"/>
            <a:lightRig rig="threePt" dir="t"/>
          </a:scene3d>
        </a:bodyPr>
        <a:lstStyle/>
        <a:p>
          <a:pPr marL="0" lvl="0" indent="0" algn="ctr" defTabSz="1600200">
            <a:lnSpc>
              <a:spcPct val="90000"/>
            </a:lnSpc>
            <a:spcBef>
              <a:spcPct val="0"/>
            </a:spcBef>
            <a:spcAft>
              <a:spcPct val="35000"/>
            </a:spcAft>
            <a:buNone/>
          </a:pPr>
          <a:r>
            <a:rPr lang="ru-RU" sz="3600" b="1" i="1" kern="1200" dirty="0"/>
            <a:t>Помогают</a:t>
          </a:r>
        </a:p>
      </dsp:txBody>
      <dsp:txXfrm>
        <a:off x="118838" y="116186"/>
        <a:ext cx="2591940" cy="2146614"/>
      </dsp:txXfrm>
    </dsp:sp>
    <dsp:sp modelId="{C1ADF922-A902-496B-A6CB-D5397646DF07}">
      <dsp:nvSpPr>
        <dsp:cNvPr id="0" name=""/>
        <dsp:cNvSpPr/>
      </dsp:nvSpPr>
      <dsp:spPr>
        <a:xfrm rot="5400000">
          <a:off x="4781089" y="781574"/>
          <a:ext cx="1903094" cy="5811462"/>
        </a:xfrm>
        <a:prstGeom prst="round2Same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100000"/>
            </a:lnSpc>
            <a:spcBef>
              <a:spcPct val="0"/>
            </a:spcBef>
            <a:spcAft>
              <a:spcPts val="600"/>
            </a:spcAft>
            <a:buClr>
              <a:schemeClr val="accent4">
                <a:lumMod val="75000"/>
              </a:schemeClr>
            </a:buClr>
            <a:buChar char="•"/>
          </a:pPr>
          <a:r>
            <a:rPr lang="ru-RU" sz="3000" b="1" kern="1200" dirty="0"/>
            <a:t>Стратегическое устремление</a:t>
          </a:r>
        </a:p>
        <a:p>
          <a:pPr marL="285750" lvl="1" indent="-285750" algn="l" defTabSz="1333500">
            <a:lnSpc>
              <a:spcPct val="100000"/>
            </a:lnSpc>
            <a:spcBef>
              <a:spcPct val="0"/>
            </a:spcBef>
            <a:spcAft>
              <a:spcPts val="600"/>
            </a:spcAft>
            <a:buClr>
              <a:schemeClr val="accent4">
                <a:lumMod val="75000"/>
              </a:schemeClr>
            </a:buClr>
            <a:buChar char="•"/>
          </a:pPr>
          <a:r>
            <a:rPr lang="ru-RU" sz="3000" b="1" kern="1200" dirty="0"/>
            <a:t>Корпоративные ценности</a:t>
          </a:r>
        </a:p>
        <a:p>
          <a:pPr marL="285750" lvl="1" indent="-285750" algn="l" defTabSz="1333500">
            <a:lnSpc>
              <a:spcPct val="100000"/>
            </a:lnSpc>
            <a:spcBef>
              <a:spcPct val="0"/>
            </a:spcBef>
            <a:spcAft>
              <a:spcPts val="600"/>
            </a:spcAft>
            <a:buClr>
              <a:schemeClr val="accent4">
                <a:lumMod val="75000"/>
              </a:schemeClr>
            </a:buClr>
            <a:buChar char="•"/>
          </a:pPr>
          <a:r>
            <a:rPr lang="ru-RU" sz="3000" b="1" kern="1200" dirty="0"/>
            <a:t>Стержневые компетенции</a:t>
          </a:r>
        </a:p>
      </dsp:txBody>
      <dsp:txXfrm rot="-5400000">
        <a:off x="2826906" y="2828659"/>
        <a:ext cx="5718561" cy="1717292"/>
      </dsp:txXfrm>
    </dsp:sp>
    <dsp:sp modelId="{20BC5700-D76B-401C-A281-653A3D6C3255}">
      <dsp:nvSpPr>
        <dsp:cNvPr id="0" name=""/>
        <dsp:cNvSpPr/>
      </dsp:nvSpPr>
      <dsp:spPr>
        <a:xfrm>
          <a:off x="2711" y="2497871"/>
          <a:ext cx="2824194" cy="2378868"/>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68580" rIns="0" bIns="68580" numCol="1" spcCol="1270" anchor="ctr" anchorCtr="0">
          <a:noAutofit/>
          <a:scene3d>
            <a:camera prst="isometricOffAxis1Right"/>
            <a:lightRig rig="threePt" dir="t"/>
          </a:scene3d>
        </a:bodyPr>
        <a:lstStyle/>
        <a:p>
          <a:pPr marL="0" lvl="0" indent="0" algn="ctr" defTabSz="1600200">
            <a:lnSpc>
              <a:spcPct val="90000"/>
            </a:lnSpc>
            <a:spcBef>
              <a:spcPct val="0"/>
            </a:spcBef>
            <a:spcAft>
              <a:spcPct val="35000"/>
            </a:spcAft>
            <a:buNone/>
          </a:pPr>
          <a:r>
            <a:rPr lang="ru-RU" sz="3600" b="1" i="1" kern="1200" dirty="0"/>
            <a:t>Отражают</a:t>
          </a:r>
        </a:p>
      </dsp:txBody>
      <dsp:txXfrm>
        <a:off x="118838" y="2613998"/>
        <a:ext cx="2591940" cy="21466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B8D16-C609-42FD-89FF-5ABE28C0B7B4}">
      <dsp:nvSpPr>
        <dsp:cNvPr id="0" name=""/>
        <dsp:cNvSpPr/>
      </dsp:nvSpPr>
      <dsp:spPr>
        <a:xfrm rot="16200000">
          <a:off x="1112195" y="104407"/>
          <a:ext cx="2566077" cy="4516057"/>
        </a:xfrm>
        <a:prstGeom prst="round2SameRect">
          <a:avLst>
            <a:gd name="adj1" fmla="val 16670"/>
            <a:gd name="adj2" fmla="val 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21920" tIns="203200" rIns="180000" bIns="203200" numCol="1" spcCol="1270" anchor="ctr" anchorCtr="0">
          <a:noAutofit/>
        </a:bodyPr>
        <a:lstStyle/>
        <a:p>
          <a:pPr marL="0" lvl="0" indent="0" algn="r" defTabSz="1422400">
            <a:lnSpc>
              <a:spcPct val="90000"/>
            </a:lnSpc>
            <a:spcBef>
              <a:spcPct val="0"/>
            </a:spcBef>
            <a:spcAft>
              <a:spcPct val="35000"/>
            </a:spcAft>
            <a:buNone/>
          </a:pPr>
          <a:r>
            <a:rPr lang="ru-RU" sz="3200" kern="1200" dirty="0"/>
            <a:t>Стратегический дизайн</a:t>
          </a:r>
          <a:endParaRPr lang="en-US" sz="3200" kern="1200" dirty="0"/>
        </a:p>
        <a:p>
          <a:pPr marL="0" lvl="0" indent="0" algn="r" defTabSz="1422400">
            <a:lnSpc>
              <a:spcPct val="90000"/>
            </a:lnSpc>
            <a:spcBef>
              <a:spcPct val="0"/>
            </a:spcBef>
            <a:spcAft>
              <a:spcPct val="35000"/>
            </a:spcAft>
            <a:buNone/>
          </a:pPr>
          <a:r>
            <a:rPr lang="ru-RU" sz="3200" kern="1200" dirty="0"/>
            <a:t>Бизнес-модель</a:t>
          </a:r>
          <a:endParaRPr lang="en-US" sz="3200" kern="1200" dirty="0"/>
        </a:p>
        <a:p>
          <a:pPr marL="0" lvl="0" indent="0" algn="r" defTabSz="1422400">
            <a:lnSpc>
              <a:spcPct val="90000"/>
            </a:lnSpc>
            <a:spcBef>
              <a:spcPct val="0"/>
            </a:spcBef>
            <a:spcAft>
              <a:spcPct val="35000"/>
            </a:spcAft>
            <a:buNone/>
          </a:pPr>
          <a:r>
            <a:rPr lang="ru-RU" sz="3200" kern="1200" dirty="0"/>
            <a:t>Системы и процессы</a:t>
          </a:r>
        </a:p>
      </dsp:txBody>
      <dsp:txXfrm rot="5400000">
        <a:off x="262493" y="1204685"/>
        <a:ext cx="4390769" cy="2315501"/>
      </dsp:txXfrm>
    </dsp:sp>
    <dsp:sp modelId="{701A0F8A-46F1-439F-9368-B9C892BAA24A}">
      <dsp:nvSpPr>
        <dsp:cNvPr id="0" name=""/>
        <dsp:cNvSpPr/>
      </dsp:nvSpPr>
      <dsp:spPr>
        <a:xfrm rot="5400000">
          <a:off x="5384729" y="407642"/>
          <a:ext cx="2578803" cy="3909587"/>
        </a:xfrm>
        <a:prstGeom prst="round2SameRect">
          <a:avLst>
            <a:gd name="adj1" fmla="val 16670"/>
            <a:gd name="adj2" fmla="val 0"/>
          </a:avLst>
        </a:prstGeom>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80000" tIns="203200" rIns="121920" bIns="203200" numCol="1" spcCol="1270" anchor="ctr" anchorCtr="0">
          <a:noAutofit/>
        </a:bodyPr>
        <a:lstStyle/>
        <a:p>
          <a:pPr marL="0" lvl="0" indent="0" algn="l" defTabSz="1422400">
            <a:lnSpc>
              <a:spcPct val="90000"/>
            </a:lnSpc>
            <a:spcBef>
              <a:spcPct val="0"/>
            </a:spcBef>
            <a:spcAft>
              <a:spcPct val="35000"/>
            </a:spcAft>
            <a:buNone/>
          </a:pPr>
          <a:r>
            <a:rPr lang="ru-RU" sz="3200" kern="1200" dirty="0"/>
            <a:t>Бренд и имидж</a:t>
          </a:r>
          <a:endParaRPr lang="en-US" sz="3200" kern="1200" dirty="0"/>
        </a:p>
        <a:p>
          <a:pPr marL="0" lvl="0" indent="0" algn="l" defTabSz="1422400">
            <a:lnSpc>
              <a:spcPct val="90000"/>
            </a:lnSpc>
            <a:spcBef>
              <a:spcPct val="0"/>
            </a:spcBef>
            <a:spcAft>
              <a:spcPct val="35000"/>
            </a:spcAft>
            <a:buNone/>
          </a:pPr>
          <a:r>
            <a:rPr lang="ru-RU" sz="3200" kern="1200" dirty="0"/>
            <a:t>Совместимость</a:t>
          </a:r>
          <a:endParaRPr lang="en-US" sz="3200" kern="1200" dirty="0"/>
        </a:p>
        <a:p>
          <a:pPr marL="0" lvl="0" indent="0" algn="l" defTabSz="1422400">
            <a:lnSpc>
              <a:spcPct val="90000"/>
            </a:lnSpc>
            <a:spcBef>
              <a:spcPct val="0"/>
            </a:spcBef>
            <a:spcAft>
              <a:spcPct val="35000"/>
            </a:spcAft>
            <a:buNone/>
          </a:pPr>
          <a:r>
            <a:rPr lang="ru-RU" sz="3200" kern="1200" dirty="0"/>
            <a:t>Интеграция</a:t>
          </a:r>
        </a:p>
      </dsp:txBody>
      <dsp:txXfrm rot="-5400000">
        <a:off x="4719338" y="1198943"/>
        <a:ext cx="3783678" cy="2326985"/>
      </dsp:txXfrm>
    </dsp:sp>
    <dsp:sp modelId="{B10D58DB-7EBA-4E03-80A4-EE824F6428EA}">
      <dsp:nvSpPr>
        <dsp:cNvPr id="0" name=""/>
        <dsp:cNvSpPr/>
      </dsp:nvSpPr>
      <dsp:spPr>
        <a:xfrm>
          <a:off x="3753224" y="0"/>
          <a:ext cx="1940405" cy="1940311"/>
        </a:xfrm>
        <a:prstGeom prst="circularArrow">
          <a:avLst>
            <a:gd name="adj1" fmla="val 12500"/>
            <a:gd name="adj2" fmla="val 1142322"/>
            <a:gd name="adj3" fmla="val 20457678"/>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4965ACF-2FF1-48C9-97DC-E54F386D48A1}">
      <dsp:nvSpPr>
        <dsp:cNvPr id="0" name=""/>
        <dsp:cNvSpPr/>
      </dsp:nvSpPr>
      <dsp:spPr>
        <a:xfrm rot="10800000">
          <a:off x="3753224" y="2784088"/>
          <a:ext cx="1940405" cy="1940311"/>
        </a:xfrm>
        <a:prstGeom prst="circularArrow">
          <a:avLst>
            <a:gd name="adj1" fmla="val 12500"/>
            <a:gd name="adj2" fmla="val 1142322"/>
            <a:gd name="adj3" fmla="val 20457678"/>
            <a:gd name="adj4" fmla="val 108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E0FB4-729D-4A69-A702-D37F1164A5D2}">
      <dsp:nvSpPr>
        <dsp:cNvPr id="0" name=""/>
        <dsp:cNvSpPr/>
      </dsp:nvSpPr>
      <dsp:spPr>
        <a:xfrm rot="5400000">
          <a:off x="5175823" y="-1927936"/>
          <a:ext cx="1296590" cy="54815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t>Изобретение нового продукта</a:t>
          </a:r>
        </a:p>
        <a:p>
          <a:pPr marL="228600" lvl="1" indent="-228600" algn="l" defTabSz="1066800">
            <a:lnSpc>
              <a:spcPct val="90000"/>
            </a:lnSpc>
            <a:spcBef>
              <a:spcPct val="0"/>
            </a:spcBef>
            <a:spcAft>
              <a:spcPct val="15000"/>
            </a:spcAft>
            <a:buChar char="•"/>
          </a:pPr>
          <a:r>
            <a:rPr lang="ru-RU" sz="2400" kern="1200" dirty="0"/>
            <a:t>Стратегическая креативность</a:t>
          </a:r>
        </a:p>
        <a:p>
          <a:pPr marL="228600" lvl="1" indent="-228600" algn="l" defTabSz="1066800">
            <a:lnSpc>
              <a:spcPct val="90000"/>
            </a:lnSpc>
            <a:spcBef>
              <a:spcPct val="0"/>
            </a:spcBef>
            <a:spcAft>
              <a:spcPct val="15000"/>
            </a:spcAft>
            <a:buChar char="•"/>
          </a:pPr>
          <a:r>
            <a:rPr lang="ru-RU" sz="2400" kern="1200" dirty="0"/>
            <a:t>Творческое решение проблем</a:t>
          </a:r>
        </a:p>
      </dsp:txBody>
      <dsp:txXfrm rot="-5400000">
        <a:off x="3083357" y="227824"/>
        <a:ext cx="5418229" cy="1170002"/>
      </dsp:txXfrm>
    </dsp:sp>
    <dsp:sp modelId="{2DFB6E24-837F-4D71-8E99-AA3A325EAB4D}">
      <dsp:nvSpPr>
        <dsp:cNvPr id="0" name=""/>
        <dsp:cNvSpPr/>
      </dsp:nvSpPr>
      <dsp:spPr>
        <a:xfrm>
          <a:off x="0" y="2455"/>
          <a:ext cx="3083356" cy="16207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t>Инновационное мышление</a:t>
          </a:r>
        </a:p>
      </dsp:txBody>
      <dsp:txXfrm>
        <a:off x="79118" y="81573"/>
        <a:ext cx="2925120" cy="1462502"/>
      </dsp:txXfrm>
    </dsp:sp>
    <dsp:sp modelId="{BA7763FA-0988-4C5A-BA8A-A3EDCF712961}">
      <dsp:nvSpPr>
        <dsp:cNvPr id="0" name=""/>
        <dsp:cNvSpPr/>
      </dsp:nvSpPr>
      <dsp:spPr>
        <a:xfrm rot="5400000">
          <a:off x="5175823" y="-226161"/>
          <a:ext cx="1296590" cy="54815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t>Новые бизнес-модели</a:t>
          </a:r>
        </a:p>
        <a:p>
          <a:pPr marL="228600" lvl="1" indent="-228600" algn="l" defTabSz="1066800">
            <a:lnSpc>
              <a:spcPct val="90000"/>
            </a:lnSpc>
            <a:spcBef>
              <a:spcPct val="0"/>
            </a:spcBef>
            <a:spcAft>
              <a:spcPct val="15000"/>
            </a:spcAft>
            <a:buChar char="•"/>
          </a:pPr>
          <a:r>
            <a:rPr lang="ru-RU" sz="2400" kern="1200" dirty="0"/>
            <a:t>Инновационные стратегии</a:t>
          </a:r>
        </a:p>
        <a:p>
          <a:pPr marL="228600" lvl="1" indent="-228600" algn="l" defTabSz="1066800">
            <a:lnSpc>
              <a:spcPct val="90000"/>
            </a:lnSpc>
            <a:spcBef>
              <a:spcPct val="0"/>
            </a:spcBef>
            <a:spcAft>
              <a:spcPct val="15000"/>
            </a:spcAft>
            <a:buChar char="•"/>
          </a:pPr>
          <a:r>
            <a:rPr lang="ru-RU" sz="2400" kern="1200" dirty="0"/>
            <a:t>Как побеждать врагов</a:t>
          </a:r>
        </a:p>
      </dsp:txBody>
      <dsp:txXfrm rot="-5400000">
        <a:off x="3083357" y="1929599"/>
        <a:ext cx="5418229" cy="1170002"/>
      </dsp:txXfrm>
    </dsp:sp>
    <dsp:sp modelId="{4DD0802B-6497-4D61-B48E-94C74CAE18C4}">
      <dsp:nvSpPr>
        <dsp:cNvPr id="0" name=""/>
        <dsp:cNvSpPr/>
      </dsp:nvSpPr>
      <dsp:spPr>
        <a:xfrm>
          <a:off x="0" y="1704230"/>
          <a:ext cx="3083356" cy="16207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t>Выращивание успешного </a:t>
          </a:r>
          <a:r>
            <a:rPr lang="ru-RU" sz="2800" b="1" kern="1200" dirty="0" err="1"/>
            <a:t>стартапа</a:t>
          </a:r>
          <a:endParaRPr lang="ru-RU" sz="2800" b="1" kern="1200" dirty="0"/>
        </a:p>
      </dsp:txBody>
      <dsp:txXfrm>
        <a:off x="79118" y="1783348"/>
        <a:ext cx="2925120" cy="1462502"/>
      </dsp:txXfrm>
    </dsp:sp>
    <dsp:sp modelId="{EA6D543D-57A1-4B55-8070-3A23F00B9E65}">
      <dsp:nvSpPr>
        <dsp:cNvPr id="0" name=""/>
        <dsp:cNvSpPr/>
      </dsp:nvSpPr>
      <dsp:spPr>
        <a:xfrm rot="5400000">
          <a:off x="5175823" y="1475613"/>
          <a:ext cx="1296590" cy="54815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t>Творческая работа в команде</a:t>
          </a:r>
        </a:p>
        <a:p>
          <a:pPr marL="228600" lvl="1" indent="-228600" algn="l" defTabSz="1066800">
            <a:lnSpc>
              <a:spcPct val="90000"/>
            </a:lnSpc>
            <a:spcBef>
              <a:spcPct val="0"/>
            </a:spcBef>
            <a:spcAft>
              <a:spcPct val="15000"/>
            </a:spcAft>
            <a:buChar char="•"/>
          </a:pPr>
          <a:r>
            <a:rPr lang="ru-RU" sz="2400" kern="1200" dirty="0"/>
            <a:t>Создание синергии идей</a:t>
          </a:r>
        </a:p>
        <a:p>
          <a:pPr marL="228600" lvl="1" indent="-228600" algn="l" defTabSz="1066800">
            <a:lnSpc>
              <a:spcPct val="90000"/>
            </a:lnSpc>
            <a:spcBef>
              <a:spcPct val="0"/>
            </a:spcBef>
            <a:spcAft>
              <a:spcPct val="15000"/>
            </a:spcAft>
            <a:buChar char="•"/>
          </a:pPr>
          <a:r>
            <a:rPr lang="ru-RU" sz="2400" kern="1200" dirty="0"/>
            <a:t>Быстрая оценка идей</a:t>
          </a:r>
        </a:p>
      </dsp:txBody>
      <dsp:txXfrm rot="-5400000">
        <a:off x="3083357" y="3631373"/>
        <a:ext cx="5418229" cy="1170002"/>
      </dsp:txXfrm>
    </dsp:sp>
    <dsp:sp modelId="{2C7CDA9A-69BE-4292-9903-7B3688836417}">
      <dsp:nvSpPr>
        <dsp:cNvPr id="0" name=""/>
        <dsp:cNvSpPr/>
      </dsp:nvSpPr>
      <dsp:spPr>
        <a:xfrm>
          <a:off x="0" y="3406006"/>
          <a:ext cx="3083356" cy="16207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t>Мозговая командная работа</a:t>
          </a:r>
        </a:p>
      </dsp:txBody>
      <dsp:txXfrm>
        <a:off x="79118" y="3485124"/>
        <a:ext cx="2925120" cy="146250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Радиальный шестиугольник"/>
  <dgm:desc val="Служит для отображения последовательного процесса, связанного с центральной идеей или темой. Ограничен шестью фигурами уровня 2. Рекомендуется использовать небольшие объемы текста. Неиспользуемый текст не отображается, но доступен при переключении макетов."/>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4915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4915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4915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fld id="{C404C5E0-44E7-4C65-A41C-474FE868C17E}" type="slidenum">
              <a:rPr lang="en-US"/>
              <a:pPr/>
              <a:t>‹#›</a:t>
            </a:fld>
            <a:endParaRPr lang="en-US"/>
          </a:p>
        </p:txBody>
      </p:sp>
    </p:spTree>
    <p:extLst>
      <p:ext uri="{BB962C8B-B14F-4D97-AF65-F5344CB8AC3E}">
        <p14:creationId xmlns:p14="http://schemas.microsoft.com/office/powerpoint/2010/main" val="678800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143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143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fld id="{FDB4D2D4-8C93-4641-AD08-75B0B75BB22D}" type="slidenum">
              <a:rPr lang="en-US"/>
              <a:pPr/>
              <a:t>‹#›</a:t>
            </a:fld>
            <a:endParaRPr lang="en-US"/>
          </a:p>
        </p:txBody>
      </p:sp>
    </p:spTree>
    <p:extLst>
      <p:ext uri="{BB962C8B-B14F-4D97-AF65-F5344CB8AC3E}">
        <p14:creationId xmlns:p14="http://schemas.microsoft.com/office/powerpoint/2010/main" val="21814426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1</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p>
        </p:txBody>
      </p:sp>
    </p:spTree>
    <p:extLst>
      <p:ext uri="{BB962C8B-B14F-4D97-AF65-F5344CB8AC3E}">
        <p14:creationId xmlns:p14="http://schemas.microsoft.com/office/powerpoint/2010/main" val="465750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10</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en-US" b="1" dirty="0">
                <a:latin typeface="+mn-lt"/>
              </a:rPr>
              <a:t>The Initial</a:t>
            </a:r>
            <a:r>
              <a:rPr lang="en-US" b="1" baseline="0" dirty="0">
                <a:latin typeface="+mn-lt"/>
              </a:rPr>
              <a:t> Set of Objects</a:t>
            </a:r>
            <a:endParaRPr lang="en-US" b="1" dirty="0">
              <a:latin typeface="+mn-lt"/>
            </a:endParaRPr>
          </a:p>
          <a:p>
            <a:pPr algn="just"/>
            <a:r>
              <a:rPr lang="en-US" dirty="0">
                <a:latin typeface="+mn-lt"/>
              </a:rPr>
              <a:t>Kore</a:t>
            </a:r>
            <a:r>
              <a:rPr lang="en-US" baseline="0" dirty="0">
                <a:latin typeface="+mn-lt"/>
              </a:rPr>
              <a:t> 10 Innovative Thinking Tools – Balloon; </a:t>
            </a:r>
          </a:p>
          <a:p>
            <a:pPr algn="just"/>
            <a:r>
              <a:rPr lang="en-US" dirty="0">
                <a:latin typeface="+mn-lt"/>
              </a:rPr>
              <a:t>Properties</a:t>
            </a:r>
            <a:r>
              <a:rPr lang="en-US" baseline="0" dirty="0">
                <a:latin typeface="+mn-lt"/>
              </a:rPr>
              <a:t> describe various functions and properties of  a product. </a:t>
            </a:r>
          </a:p>
          <a:p>
            <a:pPr algn="just"/>
            <a:r>
              <a:rPr lang="en-US" baseline="0" dirty="0">
                <a:latin typeface="+mn-lt"/>
              </a:rPr>
              <a:t>For instance, the key features of the Balloon are: </a:t>
            </a:r>
          </a:p>
          <a:p>
            <a:pPr marL="171450" indent="-171450" algn="just">
              <a:buFont typeface="Arial" panose="020B0604020202020204" pitchFamily="34" charset="0"/>
              <a:buChar char="•"/>
            </a:pPr>
            <a:r>
              <a:rPr lang="en-US" i="1" baseline="0" dirty="0">
                <a:latin typeface="+mn-lt"/>
              </a:rPr>
              <a:t>Functions: </a:t>
            </a:r>
            <a:r>
              <a:rPr lang="en-US" baseline="0" dirty="0">
                <a:latin typeface="+mn-lt"/>
              </a:rPr>
              <a:t>(1) Travel (2) Elevate</a:t>
            </a:r>
          </a:p>
          <a:p>
            <a:pPr marL="171450" indent="-171450" algn="just">
              <a:buFont typeface="Arial" panose="020B0604020202020204" pitchFamily="34" charset="0"/>
              <a:buChar char="•"/>
            </a:pPr>
            <a:r>
              <a:rPr lang="en-US" i="1" baseline="0" dirty="0">
                <a:latin typeface="+mn-lt"/>
              </a:rPr>
              <a:t>Properties: </a:t>
            </a:r>
            <a:r>
              <a:rPr lang="en-US" baseline="0" dirty="0">
                <a:latin typeface="+mn-lt"/>
              </a:rPr>
              <a:t>(1) Light (2) Unusual</a:t>
            </a:r>
            <a:endParaRPr lang="en-US" dirty="0">
              <a:latin typeface="+mn-lt"/>
            </a:endParaRPr>
          </a:p>
          <a:p>
            <a:pPr algn="just"/>
            <a:r>
              <a:rPr lang="en-US" dirty="0">
                <a:latin typeface="+mn-lt"/>
              </a:rPr>
              <a:t>Lucky</a:t>
            </a:r>
            <a:r>
              <a:rPr lang="en-US" baseline="0" dirty="0">
                <a:latin typeface="+mn-lt"/>
              </a:rPr>
              <a:t> Draw</a:t>
            </a:r>
          </a:p>
          <a:p>
            <a:pPr algn="just"/>
            <a:r>
              <a:rPr lang="en-US" baseline="0" dirty="0">
                <a:latin typeface="+mn-lt"/>
              </a:rPr>
              <a:t>Each team will be given a random choice of three objects</a:t>
            </a:r>
            <a:endParaRPr lang="en-US" b="1" baseline="0" dirty="0">
              <a:latin typeface="+mn-lt"/>
            </a:endParaRPr>
          </a:p>
          <a:p>
            <a:pPr algn="just"/>
            <a:r>
              <a:rPr lang="en-US" b="1" i="1" baseline="0" dirty="0">
                <a:latin typeface="+mn-lt"/>
              </a:rPr>
              <a:t>What If</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If a team fails to invent a new product, the organizers will provide the team with an invention so the team could participate in further contests.</a:t>
            </a:r>
            <a:endParaRPr lang="en-US" baseline="0" dirty="0">
              <a:latin typeface="+mn-lt"/>
            </a:endParaRPr>
          </a:p>
          <a:p>
            <a:pPr algn="just"/>
            <a:r>
              <a:rPr lang="en-US" b="1" baseline="0" dirty="0">
                <a:latin typeface="+mn-lt"/>
              </a:rPr>
              <a:t>Commercializing the Invention</a:t>
            </a:r>
          </a:p>
          <a:p>
            <a:pPr algn="just"/>
            <a:r>
              <a:rPr lang="en-US" dirty="0">
                <a:latin typeface="+mn-lt"/>
              </a:rPr>
              <a:t>Venture capitalists say, “Inventions are a dime a</a:t>
            </a:r>
            <a:r>
              <a:rPr lang="en-US" baseline="0" dirty="0">
                <a:latin typeface="+mn-lt"/>
              </a:rPr>
              <a:t> dozen, only execution skills count”.</a:t>
            </a:r>
            <a:endParaRPr lang="en-US" dirty="0">
              <a:latin typeface="+mn-lt"/>
            </a:endParaRPr>
          </a:p>
          <a:p>
            <a:pPr algn="just"/>
            <a:r>
              <a:rPr lang="en-US" dirty="0">
                <a:latin typeface="+mn-lt"/>
              </a:rPr>
              <a:t>The </a:t>
            </a:r>
            <a:r>
              <a:rPr lang="en-US" dirty="0" err="1">
                <a:latin typeface="+mn-lt"/>
              </a:rPr>
              <a:t>Innompic</a:t>
            </a:r>
            <a:r>
              <a:rPr lang="en-US" baseline="0" dirty="0">
                <a:latin typeface="+mn-lt"/>
              </a:rPr>
              <a:t> Teams will strive to commercialize the </a:t>
            </a:r>
            <a:r>
              <a:rPr lang="en-US" dirty="0">
                <a:latin typeface="+mn-lt"/>
              </a:rPr>
              <a:t>product invented</a:t>
            </a:r>
            <a:r>
              <a:rPr lang="en-US" baseline="0" dirty="0">
                <a:latin typeface="+mn-lt"/>
              </a:rPr>
              <a:t> by then during the Blitz contests</a:t>
            </a:r>
          </a:p>
        </p:txBody>
      </p:sp>
    </p:spTree>
    <p:extLst>
      <p:ext uri="{BB962C8B-B14F-4D97-AF65-F5344CB8AC3E}">
        <p14:creationId xmlns:p14="http://schemas.microsoft.com/office/powerpoint/2010/main" val="105969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4B935-CF0C-4704-AA00-7C3F342B6686}" type="slidenum">
              <a:rPr lang="en-US"/>
              <a:pPr/>
              <a:t>11</a:t>
            </a:fld>
            <a:endParaRPr lang="en-US"/>
          </a:p>
        </p:txBody>
      </p:sp>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410200" cy="4798388"/>
          </a:xfrm>
        </p:spPr>
        <p:txBody>
          <a:bodyPr/>
          <a:lstStyle/>
          <a:p>
            <a:pPr algn="just">
              <a:spcBef>
                <a:spcPts val="0"/>
              </a:spcBef>
              <a:spcAft>
                <a:spcPts val="300"/>
              </a:spcAft>
            </a:pP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320400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12</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solidFill>
                <a:schemeClr val="bg1"/>
              </a:solidFill>
            </a:endParaRPr>
          </a:p>
        </p:txBody>
      </p:sp>
    </p:spTree>
    <p:extLst>
      <p:ext uri="{BB962C8B-B14F-4D97-AF65-F5344CB8AC3E}">
        <p14:creationId xmlns:p14="http://schemas.microsoft.com/office/powerpoint/2010/main" val="153352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13</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a:xfrm>
            <a:off x="990599" y="4572000"/>
            <a:ext cx="5181601" cy="4183063"/>
          </a:xfrm>
        </p:spPr>
        <p:txBody>
          <a:bodyPr/>
          <a:lstStyle/>
          <a:p>
            <a:pPr algn="just">
              <a:spcAft>
                <a:spcPts val="300"/>
              </a:spcAft>
            </a:pPr>
            <a:endParaRPr lang="en-US" b="0" i="0" dirty="0">
              <a:latin typeface="+mn-lt"/>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134636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CF533-5076-4219-8CA5-43BAF3102A02}" type="slidenum">
              <a:rPr lang="en-US"/>
              <a:pPr/>
              <a:t>14</a:t>
            </a:fld>
            <a:endParaRPr lang="en-US"/>
          </a:p>
        </p:txBody>
      </p:sp>
      <p:sp>
        <p:nvSpPr>
          <p:cNvPr id="1494018" name="Rectangle 2"/>
          <p:cNvSpPr>
            <a:spLocks noGrp="1" noRot="1" noChangeAspect="1" noChangeArrowheads="1" noTextEdit="1"/>
          </p:cNvSpPr>
          <p:nvPr>
            <p:ph type="sldImg"/>
          </p:nvPr>
        </p:nvSpPr>
        <p:spPr>
          <a:ln/>
        </p:spPr>
      </p:sp>
      <p:sp>
        <p:nvSpPr>
          <p:cNvPr id="1494019" name="Rectangle 3"/>
          <p:cNvSpPr>
            <a:spLocks noGrp="1" noChangeArrowheads="1"/>
          </p:cNvSpPr>
          <p:nvPr>
            <p:ph type="body" idx="1"/>
          </p:nvPr>
        </p:nvSpPr>
        <p:spPr>
          <a:xfrm>
            <a:off x="745434" y="4344024"/>
            <a:ext cx="5655366" cy="4799975"/>
          </a:xfrm>
        </p:spPr>
        <p:txBody>
          <a:bodyPr/>
          <a:lstStyle/>
          <a:p>
            <a:pPr algn="just">
              <a:spcAft>
                <a:spcPts val="300"/>
              </a:spcAft>
            </a:pPr>
            <a:r>
              <a:rPr lang="en-US" b="1" dirty="0">
                <a:cs typeface="Arial" panose="020B0604020202020204" pitchFamily="34" charset="0"/>
              </a:rPr>
              <a:t>New Systemic Approach to Innovation</a:t>
            </a:r>
            <a:endParaRPr lang="en-US" dirty="0">
              <a:cs typeface="Arial" panose="020B0604020202020204" pitchFamily="34" charset="0"/>
            </a:endParaRPr>
          </a:p>
          <a:p>
            <a:pPr algn="just">
              <a:spcAft>
                <a:spcPts val="300"/>
              </a:spcAft>
            </a:pPr>
            <a:r>
              <a:rPr lang="en-US" dirty="0">
                <a:cs typeface="Arial" panose="020B0604020202020204" pitchFamily="34" charset="0"/>
              </a:rPr>
              <a:t>Until recently innovation has been seen principally as the means to turn research results into commercially successful products, but not all research leads to innovation and not all innovation is research-based. Certainly research is a major contributor to innovation, generating a flow of technical ideas and continually renewing the pool of technical skills.  It should be a vital ingredient in your enterprise strategy, particularly over long term, if you are to maintain a stream of competitive products on the market.</a:t>
            </a:r>
          </a:p>
          <a:p>
            <a:pPr algn="just">
              <a:spcAft>
                <a:spcPts val="300"/>
              </a:spcAft>
            </a:pPr>
            <a:r>
              <a:rPr lang="en-US" dirty="0">
                <a:cs typeface="Arial" panose="020B0604020202020204" pitchFamily="34" charset="0"/>
              </a:rPr>
              <a:t>Important though research is as the source of invention, innovation encompasses more than the successful application of research results. Innovation can also stem from adopting new technologies or processes from other fields, or from new ways of doing business, or from new ways of marketing products and services. The evolution of the innovation concept – from the linear model having R&amp;D as the starting point to the systemic model in which innovation arises from complex interactions between individuals, organizations and their operating environments – demonstrates that your innovation policies and practices must extend their focus beyond the link with research.</a:t>
            </a:r>
          </a:p>
          <a:p>
            <a:pPr algn="just">
              <a:spcAft>
                <a:spcPts val="300"/>
              </a:spcAft>
            </a:pPr>
            <a:r>
              <a:rPr lang="en-US" b="1" i="1" dirty="0">
                <a:cs typeface="Arial" panose="020B0604020202020204" pitchFamily="34" charset="0"/>
              </a:rPr>
              <a:t>Case in Point: </a:t>
            </a:r>
            <a:r>
              <a:rPr lang="en-US" b="1" dirty="0">
                <a:cs typeface="Arial" panose="020B0604020202020204" pitchFamily="34" charset="0"/>
              </a:rPr>
              <a:t>Lessons from Jack Welch</a:t>
            </a:r>
          </a:p>
          <a:p>
            <a:pPr algn="just">
              <a:spcAft>
                <a:spcPts val="300"/>
              </a:spcAft>
            </a:pPr>
            <a:r>
              <a:rPr lang="en-US" dirty="0">
                <a:cs typeface="Arial" panose="020B0604020202020204" pitchFamily="34" charset="0"/>
              </a:rPr>
              <a:t>At General Electric (GE), the sum is greater than its parts as both business and people diversity is utilized synergistically in a most effective way. "Practice systems thinking and holistic approaches," advised Jack Welch. Seek to improve and optimize the totality of your business rather than the profits of its components. "Everything about this enterprise is doing more with less. It needs rejuvenation all the time. Quality is the next in the learning process. Getting rid of layer. Getting rid of fat. Involving everyone. All that was to get more ideas. The whole thing here is to create a learning organization."</a:t>
            </a:r>
          </a:p>
          <a:p>
            <a:pPr algn="just">
              <a:lnSpc>
                <a:spcPct val="90000"/>
              </a:lnSpc>
              <a:spcAft>
                <a:spcPts val="300"/>
              </a:spcAft>
            </a:pPr>
            <a:endParaRPr lang="en-US" dirty="0">
              <a:cs typeface="Arial" panose="020B0604020202020204" pitchFamily="34" charset="0"/>
            </a:endParaRPr>
          </a:p>
        </p:txBody>
      </p:sp>
    </p:spTree>
    <p:extLst>
      <p:ext uri="{BB962C8B-B14F-4D97-AF65-F5344CB8AC3E}">
        <p14:creationId xmlns:p14="http://schemas.microsoft.com/office/powerpoint/2010/main" val="54752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257800" cy="4798388"/>
          </a:xfrm>
        </p:spPr>
        <p:txBody>
          <a:bodyPr/>
          <a:lstStyle/>
          <a:p>
            <a:pPr algn="ctr">
              <a:spcBef>
                <a:spcPts val="0"/>
              </a:spcBef>
              <a:spcAft>
                <a:spcPts val="300"/>
              </a:spcAft>
            </a:pPr>
            <a:r>
              <a:rPr lang="en-US" i="1" dirty="0">
                <a:latin typeface="+mn-lt"/>
              </a:rPr>
              <a:t>Constructive competition is about developing one’s own, others’ and shared goals. It is essential to continuous innovation  and improvement. </a:t>
            </a:r>
          </a:p>
          <a:p>
            <a:pPr algn="just">
              <a:spcBef>
                <a:spcPts val="0"/>
              </a:spcBef>
              <a:spcAft>
                <a:spcPts val="300"/>
              </a:spcAft>
            </a:pPr>
            <a:r>
              <a:rPr lang="en-US" b="1" dirty="0">
                <a:latin typeface="+mn-lt"/>
              </a:rPr>
              <a:t>Growing Smart </a:t>
            </a:r>
            <a:r>
              <a:rPr lang="en-US" b="1" dirty="0" err="1">
                <a:latin typeface="+mn-lt"/>
              </a:rPr>
              <a:t>Innopreneurs</a:t>
            </a:r>
            <a:endParaRPr lang="en-US" b="1" kern="1200" dirty="0">
              <a:solidFill>
                <a:schemeClr val="tx1"/>
              </a:solidFill>
              <a:effectLst/>
              <a:latin typeface="+mn-lt"/>
              <a:ea typeface="+mn-ea"/>
              <a:cs typeface="+mn-cs"/>
            </a:endParaRPr>
          </a:p>
          <a:p>
            <a:pPr algn="just">
              <a:spcBef>
                <a:spcPts val="0"/>
              </a:spcBef>
              <a:spcAft>
                <a:spcPts val="300"/>
              </a:spcAft>
            </a:pPr>
            <a:r>
              <a:rPr lang="en-US" kern="1200" dirty="0" err="1">
                <a:solidFill>
                  <a:schemeClr val="tx1"/>
                </a:solidFill>
                <a:effectLst/>
                <a:latin typeface="+mn-lt"/>
                <a:ea typeface="+mn-ea"/>
                <a:cs typeface="+mn-cs"/>
              </a:rPr>
              <a:t>Innompics</a:t>
            </a:r>
            <a:r>
              <a:rPr lang="en-US" kern="1200" dirty="0">
                <a:solidFill>
                  <a:schemeClr val="tx1"/>
                </a:solidFill>
                <a:effectLst/>
                <a:latin typeface="+mn-lt"/>
                <a:ea typeface="+mn-ea"/>
                <a:cs typeface="+mn-cs"/>
              </a:rPr>
              <a:t> Games help both participants and spectators learn and grow as victorious </a:t>
            </a:r>
            <a:r>
              <a:rPr lang="en-US" kern="1200" dirty="0" err="1">
                <a:solidFill>
                  <a:schemeClr val="tx1"/>
                </a:solidFill>
                <a:effectLst/>
                <a:latin typeface="+mn-lt"/>
                <a:ea typeface="+mn-ea"/>
                <a:cs typeface="+mn-cs"/>
              </a:rPr>
              <a:t>innopreneurs</a:t>
            </a:r>
            <a:r>
              <a:rPr lang="en-US" kern="1200" dirty="0">
                <a:solidFill>
                  <a:schemeClr val="tx1"/>
                </a:solidFill>
                <a:effectLst/>
                <a:latin typeface="+mn-lt"/>
                <a:ea typeface="+mn-ea"/>
                <a:cs typeface="+mn-cs"/>
              </a:rPr>
              <a:t> so they could create a brighter future and change the world for the better. </a:t>
            </a:r>
            <a:r>
              <a:rPr lang="en-US" kern="1200" dirty="0" err="1">
                <a:solidFill>
                  <a:schemeClr val="tx1"/>
                </a:solidFill>
                <a:effectLst/>
                <a:latin typeface="+mn-lt"/>
                <a:ea typeface="+mn-ea"/>
                <a:cs typeface="+mn-cs"/>
              </a:rPr>
              <a:t>Innompic</a:t>
            </a:r>
            <a:r>
              <a:rPr lang="en-US" kern="1200" dirty="0">
                <a:solidFill>
                  <a:schemeClr val="tx1"/>
                </a:solidFill>
                <a:effectLst/>
                <a:latin typeface="+mn-lt"/>
                <a:ea typeface="+mn-ea"/>
                <a:cs typeface="+mn-cs"/>
              </a:rPr>
              <a:t> constructive contests are about Win-Win, not Win-Loose. Contestants </a:t>
            </a:r>
            <a:r>
              <a:rPr lang="en-US" dirty="0">
                <a:latin typeface="+mn-lt"/>
              </a:rPr>
              <a:t>grow</a:t>
            </a:r>
            <a:r>
              <a:rPr lang="en-US" kern="1200" dirty="0">
                <a:solidFill>
                  <a:schemeClr val="tx1"/>
                </a:solidFill>
                <a:effectLst/>
                <a:latin typeface="+mn-lt"/>
                <a:ea typeface="+mn-ea"/>
                <a:cs typeface="+mn-cs"/>
              </a:rPr>
              <a:t> through m</a:t>
            </a:r>
            <a:r>
              <a:rPr lang="en-US" dirty="0">
                <a:latin typeface="+mn-lt"/>
              </a:rPr>
              <a:t>utually educative intellectual battles, mutual creativity and </a:t>
            </a:r>
            <a:r>
              <a:rPr lang="en-US" kern="1200" dirty="0">
                <a:solidFill>
                  <a:schemeClr val="tx1"/>
                </a:solidFill>
                <a:effectLst/>
                <a:latin typeface="+mn-lt"/>
                <a:ea typeface="+mn-ea"/>
                <a:cs typeface="+mn-cs"/>
              </a:rPr>
              <a:t>m</a:t>
            </a:r>
            <a:r>
              <a:rPr lang="en-US" dirty="0">
                <a:latin typeface="+mn-lt"/>
              </a:rPr>
              <a:t>utual learning. Show team members are loving creators and inspirational educators. Spectators grow by both watching </a:t>
            </a:r>
            <a:r>
              <a:rPr lang="en-US" dirty="0" err="1">
                <a:latin typeface="+mn-lt"/>
              </a:rPr>
              <a:t>Innompic</a:t>
            </a:r>
            <a:r>
              <a:rPr lang="en-US" dirty="0">
                <a:latin typeface="+mn-lt"/>
              </a:rPr>
              <a:t> contests and participating in some of them.</a:t>
            </a:r>
          </a:p>
          <a:p>
            <a:pPr algn="just">
              <a:spcBef>
                <a:spcPts val="0"/>
              </a:spcBef>
              <a:spcAft>
                <a:spcPts val="300"/>
              </a:spcAft>
            </a:pPr>
            <a:r>
              <a:rPr lang="en-US" b="1" dirty="0">
                <a:latin typeface="+mn-lt"/>
              </a:rPr>
              <a:t>Creating Innovative Solutions</a:t>
            </a:r>
            <a:endParaRPr lang="en-US" b="1" kern="1200" dirty="0">
              <a:solidFill>
                <a:schemeClr val="tx1"/>
              </a:solidFill>
              <a:effectLst/>
              <a:latin typeface="+mn-lt"/>
              <a:ea typeface="+mn-ea"/>
              <a:cs typeface="+mn-cs"/>
            </a:endParaRPr>
          </a:p>
          <a:p>
            <a:pPr algn="just">
              <a:spcBef>
                <a:spcPts val="0"/>
              </a:spcBef>
              <a:spcAft>
                <a:spcPts val="300"/>
              </a:spcAft>
            </a:pPr>
            <a:r>
              <a:rPr lang="en-US" dirty="0">
                <a:latin typeface="+mn-lt"/>
              </a:rPr>
              <a:t>During the entrepreneurial creativity contests held annually, participants come out with creative solutions to challenging business, social and global problems and develop entrepreneurial strategies and business models that help turn their breakthrough inventions to successful innovations. </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1" kern="1200" dirty="0">
                <a:solidFill>
                  <a:schemeClr val="tx1"/>
                </a:solidFill>
                <a:latin typeface="+mn-lt"/>
                <a:ea typeface="+mn-ea"/>
                <a:cs typeface="+mn-cs"/>
              </a:rPr>
              <a:t>Growing Global Changemakers</a:t>
            </a:r>
            <a:endParaRPr lang="en-US" b="1" dirty="0">
              <a:latin typeface="+mn-lt"/>
            </a:endParaRPr>
          </a:p>
          <a:p>
            <a:pPr algn="just">
              <a:spcBef>
                <a:spcPts val="0"/>
              </a:spcBef>
              <a:spcAft>
                <a:spcPts val="300"/>
              </a:spcAft>
            </a:pPr>
            <a:r>
              <a:rPr lang="en-US" dirty="0">
                <a:latin typeface="+mn-lt"/>
              </a:rPr>
              <a:t>Both participants and spectators of </a:t>
            </a:r>
            <a:r>
              <a:rPr lang="en-US" dirty="0" err="1">
                <a:latin typeface="+mn-lt"/>
              </a:rPr>
              <a:t>Innompic</a:t>
            </a:r>
            <a:r>
              <a:rPr lang="en-US" dirty="0">
                <a:latin typeface="+mn-lt"/>
              </a:rPr>
              <a:t> Games gain advanced ideas, knowledge and skills that help them have a broader vision of life, become loving creators and </a:t>
            </a:r>
            <a:r>
              <a:rPr lang="en-US" kern="1200" dirty="0">
                <a:solidFill>
                  <a:schemeClr val="tx1"/>
                </a:solidFill>
                <a:latin typeface="+mn-lt"/>
                <a:ea typeface="+mn-ea"/>
                <a:cs typeface="+mn-cs"/>
              </a:rPr>
              <a:t>greater citizens of the world.</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latin typeface="+mn-lt"/>
              </a:rPr>
              <a:t>They apply much higher levels of creativity and intelligence to their personal and global worlds, </a:t>
            </a:r>
            <a:r>
              <a:rPr lang="en-US" kern="1200" dirty="0">
                <a:solidFill>
                  <a:schemeClr val="tx1"/>
                </a:solidFill>
                <a:latin typeface="+mn-lt"/>
                <a:ea typeface="+mn-ea"/>
                <a:cs typeface="+mn-cs"/>
              </a:rPr>
              <a:t>create a better world and a brighter future for its citizens.</a:t>
            </a: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a:t>
            </a:r>
          </a:p>
        </p:txBody>
      </p:sp>
    </p:spTree>
    <p:extLst>
      <p:ext uri="{BB962C8B-B14F-4D97-AF65-F5344CB8AC3E}">
        <p14:creationId xmlns:p14="http://schemas.microsoft.com/office/powerpoint/2010/main" val="3962036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16</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solidFill>
                <a:schemeClr val="bg1"/>
              </a:solidFill>
            </a:endParaRPr>
          </a:p>
        </p:txBody>
      </p:sp>
    </p:spTree>
    <p:extLst>
      <p:ext uri="{BB962C8B-B14F-4D97-AF65-F5344CB8AC3E}">
        <p14:creationId xmlns:p14="http://schemas.microsoft.com/office/powerpoint/2010/main" val="846790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4B935-CF0C-4704-AA00-7C3F342B6686}" type="slidenum">
              <a:rPr lang="en-US"/>
              <a:pPr/>
              <a:t>17</a:t>
            </a:fld>
            <a:endParaRPr lang="en-US"/>
          </a:p>
        </p:txBody>
      </p:sp>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410200" cy="4798388"/>
          </a:xfrm>
        </p:spPr>
        <p:txBody>
          <a:bodyPr/>
          <a:lstStyle/>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A to Z Innovation e-Coach</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Innovative Thinking Tools:</a:t>
            </a:r>
            <a:r>
              <a:rPr lang="en-US" baseline="0" dirty="0"/>
              <a:t> 10 KITT, SPIN, Quick Idea Evaluation</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aseline="0" dirty="0"/>
              <a:t>Simulation Games</a:t>
            </a:r>
          </a:p>
          <a:p>
            <a:pPr marL="0" marR="0" lvl="0" indent="0" algn="just" defTabSz="914400" rtl="0" eaLnBrk="1" fontAlgn="base" latinLnBrk="0" hangingPunct="1">
              <a:lnSpc>
                <a:spcPct val="100000"/>
              </a:lnSpc>
              <a:spcBef>
                <a:spcPts val="0"/>
              </a:spcBef>
              <a:spcAft>
                <a:spcPts val="300"/>
              </a:spcAft>
              <a:buClrTx/>
              <a:buSzTx/>
              <a:buFontTx/>
              <a:buNone/>
              <a:tabLst/>
              <a:defRPr/>
            </a:pPr>
            <a:endParaRPr lang="en-US" baseline="0" dirty="0"/>
          </a:p>
          <a:p>
            <a:r>
              <a:rPr lang="en-US" baseline="0" dirty="0"/>
              <a:t>Innovating: building and showcasing </a:t>
            </a:r>
            <a:r>
              <a:rPr lang="en-US" dirty="0"/>
              <a:t>Entrepreneurial Smartness, Networking</a:t>
            </a:r>
          </a:p>
          <a:p>
            <a:r>
              <a:rPr lang="en-US" dirty="0"/>
              <a:t>Finding partners</a:t>
            </a:r>
          </a:p>
          <a:p>
            <a:pPr algn="just">
              <a:spcBef>
                <a:spcPts val="0"/>
              </a:spcBef>
              <a:spcAft>
                <a:spcPts val="300"/>
              </a:spcAft>
            </a:pP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214056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18</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en-US" dirty="0"/>
              <a:t>Learn how to invent new things and turn an invention to</a:t>
            </a:r>
            <a:r>
              <a:rPr lang="en-US" baseline="0" dirty="0"/>
              <a:t> a successful venture</a:t>
            </a:r>
            <a:endParaRPr lang="ru-RU" dirty="0"/>
          </a:p>
        </p:txBody>
      </p:sp>
    </p:spTree>
    <p:extLst>
      <p:ext uri="{BB962C8B-B14F-4D97-AF65-F5344CB8AC3E}">
        <p14:creationId xmlns:p14="http://schemas.microsoft.com/office/powerpoint/2010/main" val="783107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4B935-CF0C-4704-AA00-7C3F342B6686}" type="slidenum">
              <a:rPr lang="en-US"/>
              <a:pPr/>
              <a:t>19</a:t>
            </a:fld>
            <a:endParaRPr lang="en-US"/>
          </a:p>
        </p:txBody>
      </p:sp>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410200" cy="4798388"/>
          </a:xfrm>
        </p:spPr>
        <p:txBody>
          <a:bodyPr/>
          <a:lstStyle/>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A to Z Innovation e-Coach</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Innovative Thinking Tools:</a:t>
            </a:r>
            <a:r>
              <a:rPr lang="en-US" baseline="0" dirty="0"/>
              <a:t> 10 KITT, SPIN, Quick Idea Evaluation</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aseline="0" dirty="0"/>
              <a:t>Simulation Games</a:t>
            </a:r>
          </a:p>
          <a:p>
            <a:pPr marL="0" marR="0" lvl="0" indent="0" algn="just" defTabSz="914400" rtl="0" eaLnBrk="1" fontAlgn="base" latinLnBrk="0" hangingPunct="1">
              <a:lnSpc>
                <a:spcPct val="100000"/>
              </a:lnSpc>
              <a:spcBef>
                <a:spcPts val="0"/>
              </a:spcBef>
              <a:spcAft>
                <a:spcPts val="300"/>
              </a:spcAft>
              <a:buClrTx/>
              <a:buSzTx/>
              <a:buFontTx/>
              <a:buNone/>
              <a:tabLst/>
              <a:defRPr/>
            </a:pPr>
            <a:endParaRPr lang="en-US" baseline="0" dirty="0"/>
          </a:p>
          <a:p>
            <a:r>
              <a:rPr lang="en-US" baseline="0" dirty="0"/>
              <a:t>Innovating: building and showcasing </a:t>
            </a:r>
            <a:r>
              <a:rPr lang="en-US" dirty="0"/>
              <a:t>Entrepreneurial Smartness, Networking</a:t>
            </a:r>
          </a:p>
          <a:p>
            <a:r>
              <a:rPr lang="en-US" dirty="0"/>
              <a:t>Finding partners</a:t>
            </a:r>
          </a:p>
          <a:p>
            <a:pPr algn="just">
              <a:spcBef>
                <a:spcPts val="0"/>
              </a:spcBef>
              <a:spcAft>
                <a:spcPts val="300"/>
              </a:spcAft>
            </a:pP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308675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70B5-AC42-4703-B9E9-B1DC30AFCD78}" type="slidenum">
              <a:rPr lang="en-US"/>
              <a:pPr/>
              <a:t>2</a:t>
            </a:fld>
            <a:endParaRPr lang="en-US"/>
          </a:p>
        </p:txBody>
      </p:sp>
      <p:sp>
        <p:nvSpPr>
          <p:cNvPr id="1459202" name="Rectangle 2"/>
          <p:cNvSpPr>
            <a:spLocks noGrp="1" noRot="1" noChangeAspect="1" noChangeArrowheads="1" noTextEdit="1"/>
          </p:cNvSpPr>
          <p:nvPr>
            <p:ph type="sldImg"/>
          </p:nvPr>
        </p:nvSpPr>
        <p:spPr>
          <a:ln/>
        </p:spPr>
      </p:sp>
      <p:sp>
        <p:nvSpPr>
          <p:cNvPr id="1459203" name="Rectangle 3"/>
          <p:cNvSpPr>
            <a:spLocks noGrp="1" noChangeArrowheads="1"/>
          </p:cNvSpPr>
          <p:nvPr>
            <p:ph type="body" idx="1"/>
          </p:nvPr>
        </p:nvSpPr>
        <p:spPr>
          <a:xfrm>
            <a:off x="990600" y="4572624"/>
            <a:ext cx="5181600" cy="4723776"/>
          </a:xfrm>
        </p:spPr>
        <p:txBody>
          <a:bodyPr/>
          <a:lstStyle/>
          <a:p>
            <a:pPr algn="just">
              <a:spcBef>
                <a:spcPts val="0"/>
              </a:spcBef>
              <a:spcAft>
                <a:spcPts val="300"/>
              </a:spcAft>
            </a:pPr>
            <a:r>
              <a:rPr lang="en-US" b="1" dirty="0">
                <a:latin typeface="+mn-lt"/>
              </a:rPr>
              <a:t>Business e-Coach</a:t>
            </a:r>
          </a:p>
          <a:p>
            <a:pPr algn="just">
              <a:spcBef>
                <a:spcPts val="0"/>
              </a:spcBef>
              <a:spcAft>
                <a:spcPts val="300"/>
              </a:spcAft>
            </a:pPr>
            <a:r>
              <a:rPr lang="en-US" dirty="0">
                <a:latin typeface="+mn-lt"/>
              </a:rPr>
              <a:t>Invented in 2001, e-Coach helps individuals and organization unlock their unlimited capabilities for entrepreneurial creativity and synergistic innovation.</a:t>
            </a:r>
            <a:endParaRPr lang="en-US" b="1" dirty="0">
              <a:latin typeface="+mn-lt"/>
            </a:endParaRPr>
          </a:p>
          <a:p>
            <a:pPr algn="just">
              <a:spcBef>
                <a:spcPts val="0"/>
              </a:spcBef>
              <a:spcAft>
                <a:spcPts val="300"/>
              </a:spcAft>
            </a:pPr>
            <a:r>
              <a:rPr lang="en-US" b="1" dirty="0" err="1">
                <a:latin typeface="+mn-lt"/>
              </a:rPr>
              <a:t>Innovarsity</a:t>
            </a:r>
            <a:endParaRPr lang="en-US" b="1" dirty="0">
              <a:latin typeface="+mn-lt"/>
            </a:endParaRPr>
          </a:p>
          <a:p>
            <a:pPr algn="just">
              <a:spcBef>
                <a:spcPts val="0"/>
              </a:spcBef>
              <a:spcAft>
                <a:spcPts val="300"/>
              </a:spcAft>
            </a:pPr>
            <a:r>
              <a:rPr lang="en-US" dirty="0">
                <a:latin typeface="+mn-lt"/>
              </a:rPr>
              <a:t>The free online innovation university focuses on providing inspirational smart &amp; fast lessons on various aspects of innovation creation and management. </a:t>
            </a:r>
            <a:endParaRPr lang="en-US" b="1" dirty="0">
              <a:latin typeface="+mn-lt"/>
            </a:endParaRPr>
          </a:p>
          <a:p>
            <a:pPr algn="just">
              <a:spcBef>
                <a:spcPts val="0"/>
              </a:spcBef>
              <a:spcAft>
                <a:spcPts val="300"/>
              </a:spcAft>
            </a:pPr>
            <a:r>
              <a:rPr lang="en-US" b="1" dirty="0" err="1">
                <a:latin typeface="+mn-lt"/>
              </a:rPr>
              <a:t>Innoball</a:t>
            </a:r>
            <a:endParaRPr lang="en-US" b="1" dirty="0">
              <a:latin typeface="+mn-lt"/>
            </a:endParaRPr>
          </a:p>
          <a:p>
            <a:pPr algn="just">
              <a:spcBef>
                <a:spcPts val="0"/>
              </a:spcBef>
              <a:spcAft>
                <a:spcPts val="300"/>
              </a:spcAft>
            </a:pPr>
            <a:r>
              <a:rPr lang="en-US" dirty="0">
                <a:latin typeface="+mn-lt"/>
              </a:rPr>
              <a:t>While</a:t>
            </a:r>
            <a:r>
              <a:rPr lang="en-US" baseline="0" dirty="0">
                <a:latin typeface="+mn-lt"/>
              </a:rPr>
              <a:t> most change and innovation projects fail, </a:t>
            </a:r>
            <a:r>
              <a:rPr lang="en-US" baseline="0" dirty="0" err="1">
                <a:latin typeface="+mn-lt"/>
              </a:rPr>
              <a:t>Innoball</a:t>
            </a:r>
            <a:r>
              <a:rPr lang="en-US" baseline="0" dirty="0">
                <a:latin typeface="+mn-lt"/>
              </a:rPr>
              <a:t> – a breakthrough simulation game – helps leaders not just succeed, but exceed the initially desired results remarkably. </a:t>
            </a:r>
            <a:r>
              <a:rPr lang="en-US" baseline="0" dirty="0" err="1">
                <a:latin typeface="+mn-lt"/>
              </a:rPr>
              <a:t>Innoball</a:t>
            </a:r>
            <a:r>
              <a:rPr lang="en-US" baseline="0" dirty="0">
                <a:latin typeface="+mn-lt"/>
              </a:rPr>
              <a:t> helps create change, manage innovation projects, pursue opportunities and establish new market niches. </a:t>
            </a:r>
            <a:r>
              <a:rPr lang="en-US" baseline="0" dirty="0" err="1">
                <a:latin typeface="+mn-lt"/>
              </a:rPr>
              <a:t>Innoball</a:t>
            </a:r>
            <a:r>
              <a:rPr lang="en-US" baseline="0" dirty="0">
                <a:latin typeface="+mn-lt"/>
              </a:rPr>
              <a:t> helps turn an idea into a high-growth venture. It helps also enhance and assess entrepreneurial smartness of a project team. </a:t>
            </a:r>
          </a:p>
          <a:p>
            <a:pPr algn="just">
              <a:spcBef>
                <a:spcPts val="0"/>
              </a:spcBef>
              <a:spcAft>
                <a:spcPts val="300"/>
              </a:spcAft>
            </a:pPr>
            <a:r>
              <a:rPr lang="en-US" b="1" dirty="0" err="1">
                <a:latin typeface="+mn-lt"/>
              </a:rPr>
              <a:t>Innompic</a:t>
            </a:r>
            <a:r>
              <a:rPr lang="en-US" b="1" dirty="0">
                <a:latin typeface="+mn-lt"/>
              </a:rPr>
              <a:t> Games</a:t>
            </a:r>
          </a:p>
          <a:p>
            <a:pPr algn="just">
              <a:spcBef>
                <a:spcPts val="0"/>
              </a:spcBef>
              <a:spcAft>
                <a:spcPts val="300"/>
              </a:spcAft>
            </a:pPr>
            <a:r>
              <a:rPr lang="en-US" dirty="0">
                <a:latin typeface="+mn-lt"/>
              </a:rPr>
              <a:t>Officially announced in 2016, </a:t>
            </a:r>
            <a:r>
              <a:rPr lang="en-US" dirty="0" err="1">
                <a:latin typeface="+mn-lt"/>
              </a:rPr>
              <a:t>Innompic</a:t>
            </a:r>
            <a:r>
              <a:rPr lang="en-US" dirty="0">
                <a:latin typeface="+mn-lt"/>
              </a:rPr>
              <a:t> Games are annual intellectual Olympics for innovators – new Games for the new World driven by creative, innovative, and entrepreneurial people.</a:t>
            </a:r>
          </a:p>
          <a:p>
            <a:pPr algn="just">
              <a:spcBef>
                <a:spcPts val="0"/>
              </a:spcBef>
              <a:spcAft>
                <a:spcPts val="300"/>
              </a:spcAft>
            </a:pPr>
            <a:r>
              <a:rPr lang="en-US" b="1" dirty="0">
                <a:latin typeface="+mn-lt"/>
              </a:rPr>
              <a:t>On-site</a:t>
            </a:r>
            <a:r>
              <a:rPr lang="en-US" b="1" baseline="0" dirty="0">
                <a:latin typeface="+mn-lt"/>
              </a:rPr>
              <a:t> Trainings</a:t>
            </a:r>
          </a:p>
          <a:p>
            <a:pPr algn="just">
              <a:spcBef>
                <a:spcPts val="0"/>
              </a:spcBef>
              <a:spcAft>
                <a:spcPts val="300"/>
              </a:spcAft>
            </a:pPr>
            <a:r>
              <a:rPr lang="en-US" baseline="0" dirty="0">
                <a:latin typeface="+mn-lt"/>
              </a:rPr>
              <a:t>While focusing on creation of Internet-based inspiring and empowering resources, Vadim </a:t>
            </a:r>
            <a:r>
              <a:rPr lang="en-US" baseline="0" dirty="0" err="1">
                <a:latin typeface="+mn-lt"/>
              </a:rPr>
              <a:t>Kotelnikov</a:t>
            </a:r>
            <a:r>
              <a:rPr lang="en-US" baseline="0" dirty="0">
                <a:latin typeface="+mn-lt"/>
              </a:rPr>
              <a:t> allocates several weeks a year for on-site trainings. He trained entrepreneurs, innovators and business leaders in over 50 countries.</a:t>
            </a:r>
            <a:endParaRPr lang="en-US" dirty="0">
              <a:latin typeface="+mn-lt"/>
            </a:endParaRPr>
          </a:p>
          <a:p>
            <a:pPr algn="just">
              <a:spcBef>
                <a:spcPts val="0"/>
              </a:spcBef>
              <a:spcAft>
                <a:spcPts val="300"/>
              </a:spcAft>
            </a:pPr>
            <a:endParaRPr lang="en-US" dirty="0">
              <a:latin typeface="+mn-lt"/>
            </a:endParaRPr>
          </a:p>
        </p:txBody>
      </p:sp>
    </p:spTree>
    <p:extLst>
      <p:ext uri="{BB962C8B-B14F-4D97-AF65-F5344CB8AC3E}">
        <p14:creationId xmlns:p14="http://schemas.microsoft.com/office/powerpoint/2010/main" val="3667677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40111-5123-4285-A510-D31ECC431D82}" type="slidenum">
              <a:rPr lang="en-US"/>
              <a:pPr/>
              <a:t>20</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xfrm>
            <a:off x="701040" y="4415790"/>
            <a:ext cx="5608320" cy="4880610"/>
          </a:xfrm>
        </p:spPr>
        <p:txBody>
          <a:bodyPr/>
          <a:lstStyle/>
          <a:p>
            <a:pPr algn="just">
              <a:spcBef>
                <a:spcPts val="611"/>
              </a:spcBef>
            </a:pPr>
            <a:endParaRPr lang="ru-RU" sz="1200" dirty="0"/>
          </a:p>
        </p:txBody>
      </p:sp>
    </p:spTree>
    <p:extLst>
      <p:ext uri="{BB962C8B-B14F-4D97-AF65-F5344CB8AC3E}">
        <p14:creationId xmlns:p14="http://schemas.microsoft.com/office/powerpoint/2010/main" val="1642793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4B935-CF0C-4704-AA00-7C3F342B6686}" type="slidenum">
              <a:rPr lang="en-US"/>
              <a:pPr/>
              <a:t>21</a:t>
            </a:fld>
            <a:endParaRPr lang="en-US"/>
          </a:p>
        </p:txBody>
      </p:sp>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410200" cy="4798388"/>
          </a:xfrm>
        </p:spPr>
        <p:txBody>
          <a:bodyPr/>
          <a:lstStyle/>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A to Z Innovation e-Coach</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Innovative Thinking Tools:</a:t>
            </a:r>
            <a:r>
              <a:rPr lang="en-US" baseline="0" dirty="0"/>
              <a:t> 10 KITT, SPIN, Quick Idea Evaluation</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aseline="0" dirty="0"/>
              <a:t>Simulation Games</a:t>
            </a:r>
          </a:p>
          <a:p>
            <a:pPr marL="0" marR="0" lvl="0" indent="0" algn="just" defTabSz="914400" rtl="0" eaLnBrk="1" fontAlgn="base" latinLnBrk="0" hangingPunct="1">
              <a:lnSpc>
                <a:spcPct val="100000"/>
              </a:lnSpc>
              <a:spcBef>
                <a:spcPts val="0"/>
              </a:spcBef>
              <a:spcAft>
                <a:spcPts val="300"/>
              </a:spcAft>
              <a:buClrTx/>
              <a:buSzTx/>
              <a:buFontTx/>
              <a:buNone/>
              <a:tabLst/>
              <a:defRPr/>
            </a:pPr>
            <a:endParaRPr lang="en-US" baseline="0" dirty="0"/>
          </a:p>
          <a:p>
            <a:r>
              <a:rPr lang="en-US" baseline="0" dirty="0"/>
              <a:t>Innovating: building and showcasing </a:t>
            </a:r>
            <a:r>
              <a:rPr lang="en-US" dirty="0"/>
              <a:t>Entrepreneurial Smartness, Networking</a:t>
            </a:r>
          </a:p>
          <a:p>
            <a:r>
              <a:rPr lang="en-US" dirty="0"/>
              <a:t>Finding partners</a:t>
            </a:r>
          </a:p>
          <a:p>
            <a:pPr algn="just">
              <a:spcBef>
                <a:spcPts val="0"/>
              </a:spcBef>
              <a:spcAft>
                <a:spcPts val="300"/>
              </a:spcAft>
            </a:pP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96388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257800" cy="4798388"/>
          </a:xfrm>
        </p:spPr>
        <p:txBody>
          <a:bodyPr/>
          <a:lstStyle/>
          <a:p>
            <a:pPr algn="ctr">
              <a:spcBef>
                <a:spcPts val="0"/>
              </a:spcBef>
              <a:spcAft>
                <a:spcPts val="300"/>
              </a:spcAft>
            </a:pPr>
            <a:r>
              <a:rPr lang="en-US" i="1" dirty="0">
                <a:latin typeface="+mn-lt"/>
              </a:rPr>
              <a:t>Constructive competition is about developing one’s own, others’ and shared goals. It is essential to continuous innovation  and improvement. </a:t>
            </a:r>
          </a:p>
          <a:p>
            <a:pPr algn="just">
              <a:spcBef>
                <a:spcPts val="0"/>
              </a:spcBef>
              <a:spcAft>
                <a:spcPts val="300"/>
              </a:spcAft>
            </a:pPr>
            <a:r>
              <a:rPr lang="en-US" b="1" dirty="0">
                <a:latin typeface="+mn-lt"/>
              </a:rPr>
              <a:t>Growing Smart </a:t>
            </a:r>
            <a:r>
              <a:rPr lang="en-US" b="1" dirty="0" err="1">
                <a:latin typeface="+mn-lt"/>
              </a:rPr>
              <a:t>Innopreneurs</a:t>
            </a:r>
            <a:endParaRPr lang="en-US" b="1" kern="1200" dirty="0">
              <a:solidFill>
                <a:schemeClr val="tx1"/>
              </a:solidFill>
              <a:effectLst/>
              <a:latin typeface="+mn-lt"/>
              <a:ea typeface="+mn-ea"/>
              <a:cs typeface="+mn-cs"/>
            </a:endParaRPr>
          </a:p>
          <a:p>
            <a:pPr algn="just">
              <a:spcBef>
                <a:spcPts val="0"/>
              </a:spcBef>
              <a:spcAft>
                <a:spcPts val="300"/>
              </a:spcAft>
            </a:pPr>
            <a:r>
              <a:rPr lang="en-US" kern="1200" dirty="0" err="1">
                <a:solidFill>
                  <a:schemeClr val="tx1"/>
                </a:solidFill>
                <a:effectLst/>
                <a:latin typeface="+mn-lt"/>
                <a:ea typeface="+mn-ea"/>
                <a:cs typeface="+mn-cs"/>
              </a:rPr>
              <a:t>Innompics</a:t>
            </a:r>
            <a:r>
              <a:rPr lang="en-US" kern="1200" dirty="0">
                <a:solidFill>
                  <a:schemeClr val="tx1"/>
                </a:solidFill>
                <a:effectLst/>
                <a:latin typeface="+mn-lt"/>
                <a:ea typeface="+mn-ea"/>
                <a:cs typeface="+mn-cs"/>
              </a:rPr>
              <a:t> Games help both participants and spectators learn and grow as victorious </a:t>
            </a:r>
            <a:r>
              <a:rPr lang="en-US" kern="1200" dirty="0" err="1">
                <a:solidFill>
                  <a:schemeClr val="tx1"/>
                </a:solidFill>
                <a:effectLst/>
                <a:latin typeface="+mn-lt"/>
                <a:ea typeface="+mn-ea"/>
                <a:cs typeface="+mn-cs"/>
              </a:rPr>
              <a:t>innopreneurs</a:t>
            </a:r>
            <a:r>
              <a:rPr lang="en-US" kern="1200" dirty="0">
                <a:solidFill>
                  <a:schemeClr val="tx1"/>
                </a:solidFill>
                <a:effectLst/>
                <a:latin typeface="+mn-lt"/>
                <a:ea typeface="+mn-ea"/>
                <a:cs typeface="+mn-cs"/>
              </a:rPr>
              <a:t> so they could create a brighter future and change the world for the better. </a:t>
            </a:r>
            <a:r>
              <a:rPr lang="en-US" kern="1200" dirty="0" err="1">
                <a:solidFill>
                  <a:schemeClr val="tx1"/>
                </a:solidFill>
                <a:effectLst/>
                <a:latin typeface="+mn-lt"/>
                <a:ea typeface="+mn-ea"/>
                <a:cs typeface="+mn-cs"/>
              </a:rPr>
              <a:t>Innompic</a:t>
            </a:r>
            <a:r>
              <a:rPr lang="en-US" kern="1200" dirty="0">
                <a:solidFill>
                  <a:schemeClr val="tx1"/>
                </a:solidFill>
                <a:effectLst/>
                <a:latin typeface="+mn-lt"/>
                <a:ea typeface="+mn-ea"/>
                <a:cs typeface="+mn-cs"/>
              </a:rPr>
              <a:t> constructive contests are about Win-Win, not Win-Loose. Contestants </a:t>
            </a:r>
            <a:r>
              <a:rPr lang="en-US" dirty="0">
                <a:latin typeface="+mn-lt"/>
              </a:rPr>
              <a:t>grow</a:t>
            </a:r>
            <a:r>
              <a:rPr lang="en-US" kern="1200" dirty="0">
                <a:solidFill>
                  <a:schemeClr val="tx1"/>
                </a:solidFill>
                <a:effectLst/>
                <a:latin typeface="+mn-lt"/>
                <a:ea typeface="+mn-ea"/>
                <a:cs typeface="+mn-cs"/>
              </a:rPr>
              <a:t> through m</a:t>
            </a:r>
            <a:r>
              <a:rPr lang="en-US" dirty="0">
                <a:latin typeface="+mn-lt"/>
              </a:rPr>
              <a:t>utually educative intellectual battles, mutual creativity and </a:t>
            </a:r>
            <a:r>
              <a:rPr lang="en-US" kern="1200" dirty="0">
                <a:solidFill>
                  <a:schemeClr val="tx1"/>
                </a:solidFill>
                <a:effectLst/>
                <a:latin typeface="+mn-lt"/>
                <a:ea typeface="+mn-ea"/>
                <a:cs typeface="+mn-cs"/>
              </a:rPr>
              <a:t>m</a:t>
            </a:r>
            <a:r>
              <a:rPr lang="en-US" dirty="0">
                <a:latin typeface="+mn-lt"/>
              </a:rPr>
              <a:t>utual learning. Show team members are loving creators and inspirational educators. Spectators grow by both watching </a:t>
            </a:r>
            <a:r>
              <a:rPr lang="en-US" dirty="0" err="1">
                <a:latin typeface="+mn-lt"/>
              </a:rPr>
              <a:t>Innompic</a:t>
            </a:r>
            <a:r>
              <a:rPr lang="en-US" dirty="0">
                <a:latin typeface="+mn-lt"/>
              </a:rPr>
              <a:t> contests and participating in some of them.</a:t>
            </a:r>
          </a:p>
          <a:p>
            <a:pPr algn="just">
              <a:spcBef>
                <a:spcPts val="0"/>
              </a:spcBef>
              <a:spcAft>
                <a:spcPts val="300"/>
              </a:spcAft>
            </a:pPr>
            <a:r>
              <a:rPr lang="en-US" b="1" dirty="0">
                <a:latin typeface="+mn-lt"/>
              </a:rPr>
              <a:t>Creating Innovative Solutions</a:t>
            </a:r>
            <a:endParaRPr lang="en-US" b="1" kern="1200" dirty="0">
              <a:solidFill>
                <a:schemeClr val="tx1"/>
              </a:solidFill>
              <a:effectLst/>
              <a:latin typeface="+mn-lt"/>
              <a:ea typeface="+mn-ea"/>
              <a:cs typeface="+mn-cs"/>
            </a:endParaRPr>
          </a:p>
          <a:p>
            <a:pPr algn="just">
              <a:spcBef>
                <a:spcPts val="0"/>
              </a:spcBef>
              <a:spcAft>
                <a:spcPts val="300"/>
              </a:spcAft>
            </a:pPr>
            <a:r>
              <a:rPr lang="en-US" dirty="0">
                <a:latin typeface="+mn-lt"/>
              </a:rPr>
              <a:t>During the entrepreneurial creativity contests held annually, participants come out with creative solutions to challenging business, social and global problems and develop entrepreneurial strategies and business models that help turn their breakthrough inventions to successful innovations. </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1" kern="1200" dirty="0">
                <a:solidFill>
                  <a:schemeClr val="tx1"/>
                </a:solidFill>
                <a:latin typeface="+mn-lt"/>
                <a:ea typeface="+mn-ea"/>
                <a:cs typeface="+mn-cs"/>
              </a:rPr>
              <a:t>Growing Global Changemakers</a:t>
            </a:r>
            <a:endParaRPr lang="en-US" b="1" dirty="0">
              <a:latin typeface="+mn-lt"/>
            </a:endParaRPr>
          </a:p>
          <a:p>
            <a:pPr algn="just">
              <a:spcBef>
                <a:spcPts val="0"/>
              </a:spcBef>
              <a:spcAft>
                <a:spcPts val="300"/>
              </a:spcAft>
            </a:pPr>
            <a:r>
              <a:rPr lang="en-US" dirty="0">
                <a:latin typeface="+mn-lt"/>
              </a:rPr>
              <a:t>Both participants and spectators of </a:t>
            </a:r>
            <a:r>
              <a:rPr lang="en-US" dirty="0" err="1">
                <a:latin typeface="+mn-lt"/>
              </a:rPr>
              <a:t>Innompic</a:t>
            </a:r>
            <a:r>
              <a:rPr lang="en-US" dirty="0">
                <a:latin typeface="+mn-lt"/>
              </a:rPr>
              <a:t> Games gain advanced ideas, knowledge and skills that help them have a broader vision of life, become loving creators and </a:t>
            </a:r>
            <a:r>
              <a:rPr lang="en-US" kern="1200" dirty="0">
                <a:solidFill>
                  <a:schemeClr val="tx1"/>
                </a:solidFill>
                <a:latin typeface="+mn-lt"/>
                <a:ea typeface="+mn-ea"/>
                <a:cs typeface="+mn-cs"/>
              </a:rPr>
              <a:t>greater citizens of the world.</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latin typeface="+mn-lt"/>
              </a:rPr>
              <a:t>They apply much higher levels of creativity and intelligence to their personal and global worlds, </a:t>
            </a:r>
            <a:r>
              <a:rPr lang="en-US" kern="1200" dirty="0">
                <a:solidFill>
                  <a:schemeClr val="tx1"/>
                </a:solidFill>
                <a:latin typeface="+mn-lt"/>
                <a:ea typeface="+mn-ea"/>
                <a:cs typeface="+mn-cs"/>
              </a:rPr>
              <a:t>create a better world and a brighter future for its citizens.</a:t>
            </a: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a:t>
            </a:r>
          </a:p>
        </p:txBody>
      </p:sp>
    </p:spTree>
    <p:extLst>
      <p:ext uri="{BB962C8B-B14F-4D97-AF65-F5344CB8AC3E}">
        <p14:creationId xmlns:p14="http://schemas.microsoft.com/office/powerpoint/2010/main" val="259582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257800" cy="4798388"/>
          </a:xfrm>
        </p:spPr>
        <p:txBody>
          <a:bodyPr/>
          <a:lstStyle/>
          <a:p>
            <a:pPr algn="ctr">
              <a:spcBef>
                <a:spcPts val="0"/>
              </a:spcBef>
              <a:spcAft>
                <a:spcPts val="300"/>
              </a:spcAft>
            </a:pPr>
            <a:r>
              <a:rPr lang="en-US" i="1" dirty="0">
                <a:latin typeface="+mn-lt"/>
              </a:rPr>
              <a:t>Constructive competition is about developing one’s own, others’ and shared goals. It is essential to continuous innovation  and improvement. </a:t>
            </a:r>
          </a:p>
          <a:p>
            <a:pPr algn="just">
              <a:spcBef>
                <a:spcPts val="0"/>
              </a:spcBef>
              <a:spcAft>
                <a:spcPts val="300"/>
              </a:spcAft>
            </a:pPr>
            <a:r>
              <a:rPr lang="en-US" b="1" dirty="0">
                <a:latin typeface="+mn-lt"/>
              </a:rPr>
              <a:t>Growing Smart </a:t>
            </a:r>
            <a:r>
              <a:rPr lang="en-US" b="1" dirty="0" err="1">
                <a:latin typeface="+mn-lt"/>
              </a:rPr>
              <a:t>Innopreneurs</a:t>
            </a:r>
            <a:endParaRPr lang="en-US" b="1" kern="1200" dirty="0">
              <a:solidFill>
                <a:schemeClr val="tx1"/>
              </a:solidFill>
              <a:effectLst/>
              <a:latin typeface="+mn-lt"/>
              <a:ea typeface="+mn-ea"/>
              <a:cs typeface="+mn-cs"/>
            </a:endParaRPr>
          </a:p>
          <a:p>
            <a:pPr algn="just">
              <a:spcBef>
                <a:spcPts val="0"/>
              </a:spcBef>
              <a:spcAft>
                <a:spcPts val="300"/>
              </a:spcAft>
            </a:pPr>
            <a:r>
              <a:rPr lang="en-US" kern="1200" dirty="0" err="1">
                <a:solidFill>
                  <a:schemeClr val="tx1"/>
                </a:solidFill>
                <a:effectLst/>
                <a:latin typeface="+mn-lt"/>
                <a:ea typeface="+mn-ea"/>
                <a:cs typeface="+mn-cs"/>
              </a:rPr>
              <a:t>Innompics</a:t>
            </a:r>
            <a:r>
              <a:rPr lang="en-US" kern="1200" dirty="0">
                <a:solidFill>
                  <a:schemeClr val="tx1"/>
                </a:solidFill>
                <a:effectLst/>
                <a:latin typeface="+mn-lt"/>
                <a:ea typeface="+mn-ea"/>
                <a:cs typeface="+mn-cs"/>
              </a:rPr>
              <a:t> Games help both participants and spectators learn and grow as victorious </a:t>
            </a:r>
            <a:r>
              <a:rPr lang="en-US" kern="1200" dirty="0" err="1">
                <a:solidFill>
                  <a:schemeClr val="tx1"/>
                </a:solidFill>
                <a:effectLst/>
                <a:latin typeface="+mn-lt"/>
                <a:ea typeface="+mn-ea"/>
                <a:cs typeface="+mn-cs"/>
              </a:rPr>
              <a:t>innopreneurs</a:t>
            </a:r>
            <a:r>
              <a:rPr lang="en-US" kern="1200" dirty="0">
                <a:solidFill>
                  <a:schemeClr val="tx1"/>
                </a:solidFill>
                <a:effectLst/>
                <a:latin typeface="+mn-lt"/>
                <a:ea typeface="+mn-ea"/>
                <a:cs typeface="+mn-cs"/>
              </a:rPr>
              <a:t> so they could create a brighter future and change the world for the better. </a:t>
            </a:r>
            <a:r>
              <a:rPr lang="en-US" kern="1200" dirty="0" err="1">
                <a:solidFill>
                  <a:schemeClr val="tx1"/>
                </a:solidFill>
                <a:effectLst/>
                <a:latin typeface="+mn-lt"/>
                <a:ea typeface="+mn-ea"/>
                <a:cs typeface="+mn-cs"/>
              </a:rPr>
              <a:t>Innompic</a:t>
            </a:r>
            <a:r>
              <a:rPr lang="en-US" kern="1200" dirty="0">
                <a:solidFill>
                  <a:schemeClr val="tx1"/>
                </a:solidFill>
                <a:effectLst/>
                <a:latin typeface="+mn-lt"/>
                <a:ea typeface="+mn-ea"/>
                <a:cs typeface="+mn-cs"/>
              </a:rPr>
              <a:t> constructive contests are about Win-Win, not Win-Loose. Contestants </a:t>
            </a:r>
            <a:r>
              <a:rPr lang="en-US" dirty="0">
                <a:latin typeface="+mn-lt"/>
              </a:rPr>
              <a:t>grow</a:t>
            </a:r>
            <a:r>
              <a:rPr lang="en-US" kern="1200" dirty="0">
                <a:solidFill>
                  <a:schemeClr val="tx1"/>
                </a:solidFill>
                <a:effectLst/>
                <a:latin typeface="+mn-lt"/>
                <a:ea typeface="+mn-ea"/>
                <a:cs typeface="+mn-cs"/>
              </a:rPr>
              <a:t> through m</a:t>
            </a:r>
            <a:r>
              <a:rPr lang="en-US" dirty="0">
                <a:latin typeface="+mn-lt"/>
              </a:rPr>
              <a:t>utually educative intellectual battles, mutual creativity and </a:t>
            </a:r>
            <a:r>
              <a:rPr lang="en-US" kern="1200" dirty="0">
                <a:solidFill>
                  <a:schemeClr val="tx1"/>
                </a:solidFill>
                <a:effectLst/>
                <a:latin typeface="+mn-lt"/>
                <a:ea typeface="+mn-ea"/>
                <a:cs typeface="+mn-cs"/>
              </a:rPr>
              <a:t>m</a:t>
            </a:r>
            <a:r>
              <a:rPr lang="en-US" dirty="0">
                <a:latin typeface="+mn-lt"/>
              </a:rPr>
              <a:t>utual learning. Show team members are loving creators and inspirational educators. Spectators grow by both watching </a:t>
            </a:r>
            <a:r>
              <a:rPr lang="en-US" dirty="0" err="1">
                <a:latin typeface="+mn-lt"/>
              </a:rPr>
              <a:t>Innompic</a:t>
            </a:r>
            <a:r>
              <a:rPr lang="en-US" dirty="0">
                <a:latin typeface="+mn-lt"/>
              </a:rPr>
              <a:t> contests and participating in some of them.</a:t>
            </a:r>
          </a:p>
          <a:p>
            <a:pPr algn="just">
              <a:spcBef>
                <a:spcPts val="0"/>
              </a:spcBef>
              <a:spcAft>
                <a:spcPts val="300"/>
              </a:spcAft>
            </a:pPr>
            <a:r>
              <a:rPr lang="en-US" b="1" dirty="0">
                <a:latin typeface="+mn-lt"/>
              </a:rPr>
              <a:t>Creating Innovative Solutions</a:t>
            </a:r>
            <a:endParaRPr lang="en-US" b="1" kern="1200" dirty="0">
              <a:solidFill>
                <a:schemeClr val="tx1"/>
              </a:solidFill>
              <a:effectLst/>
              <a:latin typeface="+mn-lt"/>
              <a:ea typeface="+mn-ea"/>
              <a:cs typeface="+mn-cs"/>
            </a:endParaRPr>
          </a:p>
          <a:p>
            <a:pPr algn="just">
              <a:spcBef>
                <a:spcPts val="0"/>
              </a:spcBef>
              <a:spcAft>
                <a:spcPts val="300"/>
              </a:spcAft>
            </a:pPr>
            <a:r>
              <a:rPr lang="en-US" dirty="0">
                <a:latin typeface="+mn-lt"/>
              </a:rPr>
              <a:t>During the entrepreneurial creativity contests held annually, participants come out with creative solutions to challenging business, social and global problems and develop entrepreneurial strategies and business models that help turn their breakthrough inventions to successful innovations. </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1" kern="1200" dirty="0">
                <a:solidFill>
                  <a:schemeClr val="tx1"/>
                </a:solidFill>
                <a:latin typeface="+mn-lt"/>
                <a:ea typeface="+mn-ea"/>
                <a:cs typeface="+mn-cs"/>
              </a:rPr>
              <a:t>Growing Global Changemakers</a:t>
            </a:r>
            <a:endParaRPr lang="en-US" b="1" dirty="0">
              <a:latin typeface="+mn-lt"/>
            </a:endParaRPr>
          </a:p>
          <a:p>
            <a:pPr algn="just">
              <a:spcBef>
                <a:spcPts val="0"/>
              </a:spcBef>
              <a:spcAft>
                <a:spcPts val="300"/>
              </a:spcAft>
            </a:pPr>
            <a:r>
              <a:rPr lang="en-US" dirty="0">
                <a:latin typeface="+mn-lt"/>
              </a:rPr>
              <a:t>Both participants and spectators of </a:t>
            </a:r>
            <a:r>
              <a:rPr lang="en-US" dirty="0" err="1">
                <a:latin typeface="+mn-lt"/>
              </a:rPr>
              <a:t>Innompic</a:t>
            </a:r>
            <a:r>
              <a:rPr lang="en-US" dirty="0">
                <a:latin typeface="+mn-lt"/>
              </a:rPr>
              <a:t> Games gain advanced ideas, knowledge and skills that help them have a broader vision of life, become loving creators and </a:t>
            </a:r>
            <a:r>
              <a:rPr lang="en-US" kern="1200" dirty="0">
                <a:solidFill>
                  <a:schemeClr val="tx1"/>
                </a:solidFill>
                <a:latin typeface="+mn-lt"/>
                <a:ea typeface="+mn-ea"/>
                <a:cs typeface="+mn-cs"/>
              </a:rPr>
              <a:t>greater citizens of the world.</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latin typeface="+mn-lt"/>
              </a:rPr>
              <a:t>They apply much higher levels of creativity and intelligence to their personal and global worlds, </a:t>
            </a:r>
            <a:r>
              <a:rPr lang="en-US" kern="1200" dirty="0">
                <a:solidFill>
                  <a:schemeClr val="tx1"/>
                </a:solidFill>
                <a:latin typeface="+mn-lt"/>
                <a:ea typeface="+mn-ea"/>
                <a:cs typeface="+mn-cs"/>
              </a:rPr>
              <a:t>create a better world and a brighter future for its citizens.</a:t>
            </a: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a:t>
            </a:r>
          </a:p>
        </p:txBody>
      </p:sp>
    </p:spTree>
    <p:extLst>
      <p:ext uri="{BB962C8B-B14F-4D97-AF65-F5344CB8AC3E}">
        <p14:creationId xmlns:p14="http://schemas.microsoft.com/office/powerpoint/2010/main" val="3213832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25</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ru-RU" dirty="0" err="1"/>
              <a:t>Инномпийские</a:t>
            </a:r>
            <a:r>
              <a:rPr lang="ru-RU" dirty="0"/>
              <a:t> игры помогают:</a:t>
            </a:r>
          </a:p>
          <a:p>
            <a:pPr marL="232943" indent="-232943">
              <a:buFont typeface="Arial" panose="020B0604020202020204" pitchFamily="34" charset="0"/>
              <a:buChar char="•"/>
            </a:pPr>
            <a:r>
              <a:rPr lang="ru-RU" dirty="0"/>
              <a:t>Развивать и демонстрировать мастерство  инновационного предпринимательства</a:t>
            </a:r>
          </a:p>
          <a:p>
            <a:pPr marL="232943" indent="-232943">
              <a:buFont typeface="Arial" panose="020B0604020202020204" pitchFamily="34" charset="0"/>
              <a:buChar char="•"/>
            </a:pPr>
            <a:r>
              <a:rPr lang="ru-RU" dirty="0"/>
              <a:t>Определять чемпионов предпринимательского мышления</a:t>
            </a:r>
          </a:p>
          <a:p>
            <a:pPr marL="232943" indent="-232943">
              <a:buFont typeface="Arial" panose="020B0604020202020204" pitchFamily="34" charset="0"/>
              <a:buChar char="•"/>
            </a:pPr>
            <a:r>
              <a:rPr lang="ru-RU" dirty="0"/>
              <a:t>Ускорять экономические развитие путем демонстрации лучших и легких для использования подходов к превращению прорывных идей в успешный бизнес</a:t>
            </a:r>
          </a:p>
          <a:p>
            <a:pPr marL="232943" indent="-232943">
              <a:buFont typeface="Arial" panose="020B0604020202020204" pitchFamily="34" charset="0"/>
              <a:buChar char="•"/>
            </a:pPr>
            <a:r>
              <a:rPr lang="ru-RU" dirty="0"/>
              <a:t>Повышать </a:t>
            </a:r>
            <a:r>
              <a:rPr lang="ru-RU" dirty="0" err="1"/>
              <a:t>инновационность</a:t>
            </a:r>
            <a:r>
              <a:rPr lang="ru-RU" dirty="0"/>
              <a:t> всего общества путем вовлечения миллионов интернет-зрителей в </a:t>
            </a:r>
            <a:r>
              <a:rPr lang="ru-RU" dirty="0" err="1"/>
              <a:t>инномпийские</a:t>
            </a:r>
            <a:r>
              <a:rPr lang="ru-RU" dirty="0"/>
              <a:t> конкурсы предпринимательского творчества </a:t>
            </a:r>
          </a:p>
        </p:txBody>
      </p:sp>
    </p:spTree>
    <p:extLst>
      <p:ext uri="{BB962C8B-B14F-4D97-AF65-F5344CB8AC3E}">
        <p14:creationId xmlns:p14="http://schemas.microsoft.com/office/powerpoint/2010/main" val="2372488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26</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ru-RU" dirty="0"/>
              <a:t>Для проведения 1-х</a:t>
            </a:r>
            <a:r>
              <a:rPr lang="ru-RU" baseline="0" dirty="0"/>
              <a:t> </a:t>
            </a:r>
            <a:r>
              <a:rPr lang="ru-RU" baseline="0" dirty="0" err="1"/>
              <a:t>Инномпийских</a:t>
            </a:r>
            <a:r>
              <a:rPr lang="ru-RU" baseline="0" dirty="0"/>
              <a:t> игр чисто</a:t>
            </a:r>
            <a:r>
              <a:rPr lang="ru-RU" dirty="0"/>
              <a:t> предпринимательскими</a:t>
            </a:r>
            <a:r>
              <a:rPr lang="ru-RU" baseline="0" dirty="0"/>
              <a:t> методами, готовность к проведению Игр оценивается на уровне на 80%</a:t>
            </a:r>
          </a:p>
          <a:p>
            <a:pPr algn="just"/>
            <a:r>
              <a:rPr lang="ru-RU" baseline="0" dirty="0"/>
              <a:t>Уже созданы:</a:t>
            </a:r>
          </a:p>
          <a:p>
            <a:pPr marL="174708" indent="-174708">
              <a:buFont typeface="Arial" panose="020B0604020202020204" pitchFamily="34" charset="0"/>
              <a:buChar char="•"/>
            </a:pPr>
            <a:r>
              <a:rPr lang="ru-RU" dirty="0"/>
              <a:t>е-</a:t>
            </a:r>
            <a:r>
              <a:rPr lang="ru-RU" dirty="0" err="1"/>
              <a:t>Коуч</a:t>
            </a:r>
            <a:r>
              <a:rPr lang="ru-RU" dirty="0"/>
              <a:t> для передовых</a:t>
            </a:r>
            <a:r>
              <a:rPr lang="ru-RU" baseline="0" dirty="0"/>
              <a:t> </a:t>
            </a:r>
            <a:r>
              <a:rPr lang="ru-RU" dirty="0"/>
              <a:t>предпринимателей-</a:t>
            </a:r>
            <a:r>
              <a:rPr lang="ru-RU" dirty="0" err="1"/>
              <a:t>инноваторов</a:t>
            </a:r>
            <a:endParaRPr lang="en-US" dirty="0"/>
          </a:p>
          <a:p>
            <a:pPr marL="174708" indent="-174708">
              <a:buFont typeface="Arial" panose="020B0604020202020204" pitchFamily="34" charset="0"/>
              <a:buChar char="•"/>
            </a:pPr>
            <a:r>
              <a:rPr lang="ru-RU" dirty="0"/>
              <a:t>Технологии состязаний, подготовки</a:t>
            </a:r>
            <a:r>
              <a:rPr lang="ru-RU" baseline="0" dirty="0"/>
              <a:t> и </a:t>
            </a:r>
            <a:r>
              <a:rPr lang="ru-RU" dirty="0"/>
              <a:t>отбора участников, а также оценки уровня мастерства команд и отдельных участников</a:t>
            </a:r>
          </a:p>
          <a:p>
            <a:pPr marL="174708" indent="-174708">
              <a:buFont typeface="Arial" panose="020B0604020202020204" pitchFamily="34" charset="0"/>
              <a:buChar char="•"/>
            </a:pPr>
            <a:r>
              <a:rPr lang="ru-RU" dirty="0"/>
              <a:t>Международная сеть экспертов и Послов доброй воли</a:t>
            </a:r>
          </a:p>
          <a:p>
            <a:pPr marL="174708" indent="-174708">
              <a:buFont typeface="Arial" panose="020B0604020202020204" pitchFamily="34" charset="0"/>
              <a:buChar char="•"/>
            </a:pPr>
            <a:r>
              <a:rPr lang="ru-RU" dirty="0"/>
              <a:t>Система сайтов для проведения игр: </a:t>
            </a:r>
            <a:r>
              <a:rPr lang="en-US" dirty="0" err="1"/>
              <a:t>Innompics</a:t>
            </a:r>
            <a:r>
              <a:rPr lang="ru-RU" dirty="0"/>
              <a:t> </a:t>
            </a:r>
            <a:r>
              <a:rPr lang="en-US" dirty="0" err="1"/>
              <a:t>Innoball</a:t>
            </a:r>
            <a:r>
              <a:rPr lang="en-US" dirty="0"/>
              <a:t> Fun4Biz</a:t>
            </a:r>
            <a:r>
              <a:rPr lang="ru-RU" dirty="0"/>
              <a:t> 1000</a:t>
            </a:r>
            <a:r>
              <a:rPr lang="en-US" dirty="0"/>
              <a:t>ventures</a:t>
            </a:r>
            <a:endParaRPr lang="ru-RU" dirty="0"/>
          </a:p>
          <a:p>
            <a:pPr marL="174708" indent="-174708">
              <a:buFont typeface="Arial" panose="020B0604020202020204" pitchFamily="34" charset="0"/>
              <a:buChar char="•"/>
            </a:pPr>
            <a:r>
              <a:rPr lang="ru-RU" dirty="0"/>
              <a:t>Всемирный канал интернет-маркетинга</a:t>
            </a:r>
            <a:endParaRPr lang="ru-RU" baseline="0" dirty="0"/>
          </a:p>
          <a:p>
            <a:r>
              <a:rPr lang="ru-RU" b="1" i="1" dirty="0">
                <a:solidFill>
                  <a:srgbClr val="FFFF00"/>
                </a:solidFill>
              </a:rPr>
              <a:t>В процессе создания:</a:t>
            </a:r>
          </a:p>
          <a:p>
            <a:pPr marL="349415" indent="-349415">
              <a:buFont typeface="Arial" panose="020B0604020202020204" pitchFamily="34" charset="0"/>
              <a:buChar char="•"/>
            </a:pPr>
            <a:r>
              <a:rPr lang="ru-RU" dirty="0">
                <a:solidFill>
                  <a:schemeClr val="bg1"/>
                </a:solidFill>
              </a:rPr>
              <a:t>Технологии вовлечения Интернет-зрителей и волонтеров</a:t>
            </a:r>
          </a:p>
          <a:p>
            <a:pPr marL="349415" indent="-349415">
              <a:buFont typeface="Arial" panose="020B0604020202020204" pitchFamily="34" charset="0"/>
              <a:buChar char="•"/>
            </a:pPr>
            <a:r>
              <a:rPr lang="ru-RU" dirty="0">
                <a:solidFill>
                  <a:schemeClr val="bg1"/>
                </a:solidFill>
              </a:rPr>
              <a:t>Глобальная виртуальное пространство, способствующее развитию инновационного мышления и предпринимательства</a:t>
            </a:r>
          </a:p>
        </p:txBody>
      </p:sp>
    </p:spTree>
    <p:extLst>
      <p:ext uri="{BB962C8B-B14F-4D97-AF65-F5344CB8AC3E}">
        <p14:creationId xmlns:p14="http://schemas.microsoft.com/office/powerpoint/2010/main" val="1257162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28</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defTabSz="897301" fontAlgn="base">
              <a:spcAft>
                <a:spcPts val="300"/>
              </a:spcAft>
              <a:defRPr/>
            </a:pPr>
            <a:endParaRPr lang="en-US" dirty="0"/>
          </a:p>
        </p:txBody>
      </p:sp>
    </p:spTree>
    <p:extLst>
      <p:ext uri="{BB962C8B-B14F-4D97-AF65-F5344CB8AC3E}">
        <p14:creationId xmlns:p14="http://schemas.microsoft.com/office/powerpoint/2010/main" val="320203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29</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a:spcAft>
                <a:spcPts val="300"/>
              </a:spcAft>
            </a:pPr>
            <a:endParaRPr lang="en-US" dirty="0"/>
          </a:p>
        </p:txBody>
      </p:sp>
    </p:spTree>
    <p:extLst>
      <p:ext uri="{BB962C8B-B14F-4D97-AF65-F5344CB8AC3E}">
        <p14:creationId xmlns:p14="http://schemas.microsoft.com/office/powerpoint/2010/main" val="2588044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30</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a:spcAft>
                <a:spcPts val="300"/>
              </a:spcAft>
            </a:pPr>
            <a:endParaRPr lang="en-US" dirty="0"/>
          </a:p>
        </p:txBody>
      </p:sp>
    </p:spTree>
    <p:extLst>
      <p:ext uri="{BB962C8B-B14F-4D97-AF65-F5344CB8AC3E}">
        <p14:creationId xmlns:p14="http://schemas.microsoft.com/office/powerpoint/2010/main" val="1672242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31</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a:spcAft>
                <a:spcPts val="300"/>
              </a:spcAft>
            </a:pPr>
            <a:endParaRPr lang="en-US" dirty="0"/>
          </a:p>
        </p:txBody>
      </p:sp>
    </p:spTree>
    <p:extLst>
      <p:ext uri="{BB962C8B-B14F-4D97-AF65-F5344CB8AC3E}">
        <p14:creationId xmlns:p14="http://schemas.microsoft.com/office/powerpoint/2010/main" val="127918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70B5-AC42-4703-B9E9-B1DC30AFCD78}" type="slidenum">
              <a:rPr lang="en-US"/>
              <a:pPr/>
              <a:t>3</a:t>
            </a:fld>
            <a:endParaRPr lang="en-US"/>
          </a:p>
        </p:txBody>
      </p:sp>
      <p:sp>
        <p:nvSpPr>
          <p:cNvPr id="1459202" name="Rectangle 2"/>
          <p:cNvSpPr>
            <a:spLocks noGrp="1" noRot="1" noChangeAspect="1" noChangeArrowheads="1" noTextEdit="1"/>
          </p:cNvSpPr>
          <p:nvPr>
            <p:ph type="sldImg"/>
          </p:nvPr>
        </p:nvSpPr>
        <p:spPr>
          <a:ln/>
        </p:spPr>
      </p:sp>
      <p:sp>
        <p:nvSpPr>
          <p:cNvPr id="1459203" name="Rectangle 3"/>
          <p:cNvSpPr>
            <a:spLocks noGrp="1" noChangeArrowheads="1"/>
          </p:cNvSpPr>
          <p:nvPr>
            <p:ph type="body" idx="1"/>
          </p:nvPr>
        </p:nvSpPr>
        <p:spPr>
          <a:xfrm>
            <a:off x="990600" y="4572624"/>
            <a:ext cx="5181600" cy="4723776"/>
          </a:xfrm>
        </p:spPr>
        <p:txBody>
          <a:bodyPr/>
          <a:lstStyle/>
          <a:p>
            <a:pPr algn="just">
              <a:spcBef>
                <a:spcPts val="0"/>
              </a:spcBef>
              <a:spcAft>
                <a:spcPts val="300"/>
              </a:spcAft>
            </a:pPr>
            <a:r>
              <a:rPr lang="en-US" b="1" dirty="0">
                <a:latin typeface="+mn-lt"/>
              </a:rPr>
              <a:t>Business e-Coach</a:t>
            </a:r>
          </a:p>
          <a:p>
            <a:pPr algn="just">
              <a:spcBef>
                <a:spcPts val="0"/>
              </a:spcBef>
              <a:spcAft>
                <a:spcPts val="300"/>
              </a:spcAft>
            </a:pPr>
            <a:r>
              <a:rPr lang="en-US" dirty="0">
                <a:latin typeface="+mn-lt"/>
              </a:rPr>
              <a:t>Invented in 2001, e-Coach helps individuals and organization unlock their unlimited capabilities for entrepreneurial creativity and synergistic innovation.</a:t>
            </a:r>
            <a:endParaRPr lang="en-US" b="1" dirty="0">
              <a:latin typeface="+mn-lt"/>
            </a:endParaRPr>
          </a:p>
          <a:p>
            <a:pPr algn="just">
              <a:spcBef>
                <a:spcPts val="0"/>
              </a:spcBef>
              <a:spcAft>
                <a:spcPts val="300"/>
              </a:spcAft>
            </a:pPr>
            <a:r>
              <a:rPr lang="en-US" b="1" dirty="0" err="1">
                <a:latin typeface="+mn-lt"/>
              </a:rPr>
              <a:t>Innovarsity</a:t>
            </a:r>
            <a:endParaRPr lang="en-US" b="1" dirty="0">
              <a:latin typeface="+mn-lt"/>
            </a:endParaRPr>
          </a:p>
          <a:p>
            <a:pPr algn="just">
              <a:spcBef>
                <a:spcPts val="0"/>
              </a:spcBef>
              <a:spcAft>
                <a:spcPts val="300"/>
              </a:spcAft>
            </a:pPr>
            <a:r>
              <a:rPr lang="en-US" dirty="0">
                <a:latin typeface="+mn-lt"/>
              </a:rPr>
              <a:t>The free online innovation university focuses on providing inspirational smart &amp; fast lessons on various aspects of innovation creation and management. </a:t>
            </a:r>
            <a:endParaRPr lang="en-US" b="1" dirty="0">
              <a:latin typeface="+mn-lt"/>
            </a:endParaRPr>
          </a:p>
          <a:p>
            <a:pPr algn="just">
              <a:spcBef>
                <a:spcPts val="0"/>
              </a:spcBef>
              <a:spcAft>
                <a:spcPts val="300"/>
              </a:spcAft>
            </a:pPr>
            <a:r>
              <a:rPr lang="en-US" b="1" dirty="0" err="1">
                <a:latin typeface="+mn-lt"/>
              </a:rPr>
              <a:t>Innoball</a:t>
            </a:r>
            <a:endParaRPr lang="en-US" b="1" dirty="0">
              <a:latin typeface="+mn-lt"/>
            </a:endParaRPr>
          </a:p>
          <a:p>
            <a:pPr algn="just">
              <a:spcBef>
                <a:spcPts val="0"/>
              </a:spcBef>
              <a:spcAft>
                <a:spcPts val="300"/>
              </a:spcAft>
            </a:pPr>
            <a:r>
              <a:rPr lang="en-US" dirty="0">
                <a:latin typeface="+mn-lt"/>
              </a:rPr>
              <a:t>While</a:t>
            </a:r>
            <a:r>
              <a:rPr lang="en-US" baseline="0" dirty="0">
                <a:latin typeface="+mn-lt"/>
              </a:rPr>
              <a:t> most change and innovation projects fail, </a:t>
            </a:r>
            <a:r>
              <a:rPr lang="en-US" baseline="0" dirty="0" err="1">
                <a:latin typeface="+mn-lt"/>
              </a:rPr>
              <a:t>Innoball</a:t>
            </a:r>
            <a:r>
              <a:rPr lang="en-US" baseline="0" dirty="0">
                <a:latin typeface="+mn-lt"/>
              </a:rPr>
              <a:t> – a breakthrough simulation game – helps leaders not just succeed, but exceed the initially desired results remarkably. </a:t>
            </a:r>
            <a:r>
              <a:rPr lang="en-US" baseline="0" dirty="0" err="1">
                <a:latin typeface="+mn-lt"/>
              </a:rPr>
              <a:t>Innoball</a:t>
            </a:r>
            <a:r>
              <a:rPr lang="en-US" baseline="0" dirty="0">
                <a:latin typeface="+mn-lt"/>
              </a:rPr>
              <a:t> helps create change, manage innovation projects, pursue opportunities and establish new market niches. </a:t>
            </a:r>
            <a:r>
              <a:rPr lang="en-US" baseline="0" dirty="0" err="1">
                <a:latin typeface="+mn-lt"/>
              </a:rPr>
              <a:t>Innoball</a:t>
            </a:r>
            <a:r>
              <a:rPr lang="en-US" baseline="0" dirty="0">
                <a:latin typeface="+mn-lt"/>
              </a:rPr>
              <a:t> helps turn an idea into a high-growth venture. It helps also enhance and assess entrepreneurial smartness of a project team. </a:t>
            </a:r>
          </a:p>
          <a:p>
            <a:pPr algn="just">
              <a:spcBef>
                <a:spcPts val="0"/>
              </a:spcBef>
              <a:spcAft>
                <a:spcPts val="300"/>
              </a:spcAft>
            </a:pPr>
            <a:r>
              <a:rPr lang="en-US" b="1" dirty="0" err="1">
                <a:latin typeface="+mn-lt"/>
              </a:rPr>
              <a:t>Innompic</a:t>
            </a:r>
            <a:r>
              <a:rPr lang="en-US" b="1" dirty="0">
                <a:latin typeface="+mn-lt"/>
              </a:rPr>
              <a:t> Games</a:t>
            </a:r>
          </a:p>
          <a:p>
            <a:pPr algn="just">
              <a:spcBef>
                <a:spcPts val="0"/>
              </a:spcBef>
              <a:spcAft>
                <a:spcPts val="300"/>
              </a:spcAft>
            </a:pPr>
            <a:r>
              <a:rPr lang="en-US" dirty="0">
                <a:latin typeface="+mn-lt"/>
              </a:rPr>
              <a:t>Officially announced in 2016, </a:t>
            </a:r>
            <a:r>
              <a:rPr lang="en-US" dirty="0" err="1">
                <a:latin typeface="+mn-lt"/>
              </a:rPr>
              <a:t>Innompic</a:t>
            </a:r>
            <a:r>
              <a:rPr lang="en-US" dirty="0">
                <a:latin typeface="+mn-lt"/>
              </a:rPr>
              <a:t> Games are annual intellectual Olympics for innovators – new Games for the new World driven by creative, innovative, and entrepreneurial people.</a:t>
            </a:r>
          </a:p>
          <a:p>
            <a:pPr algn="just">
              <a:spcBef>
                <a:spcPts val="0"/>
              </a:spcBef>
              <a:spcAft>
                <a:spcPts val="300"/>
              </a:spcAft>
            </a:pPr>
            <a:r>
              <a:rPr lang="en-US" b="1" dirty="0">
                <a:latin typeface="+mn-lt"/>
              </a:rPr>
              <a:t>On-site</a:t>
            </a:r>
            <a:r>
              <a:rPr lang="en-US" b="1" baseline="0" dirty="0">
                <a:latin typeface="+mn-lt"/>
              </a:rPr>
              <a:t> Trainings</a:t>
            </a:r>
          </a:p>
          <a:p>
            <a:pPr algn="just">
              <a:spcBef>
                <a:spcPts val="0"/>
              </a:spcBef>
              <a:spcAft>
                <a:spcPts val="300"/>
              </a:spcAft>
            </a:pPr>
            <a:r>
              <a:rPr lang="en-US" baseline="0" dirty="0">
                <a:latin typeface="+mn-lt"/>
              </a:rPr>
              <a:t>While focusing on creation of Internet-based inspiring and empowering resources, Vadim </a:t>
            </a:r>
            <a:r>
              <a:rPr lang="en-US" baseline="0" dirty="0" err="1">
                <a:latin typeface="+mn-lt"/>
              </a:rPr>
              <a:t>Kotelnikov</a:t>
            </a:r>
            <a:r>
              <a:rPr lang="en-US" baseline="0" dirty="0">
                <a:latin typeface="+mn-lt"/>
              </a:rPr>
              <a:t> allocates several weeks a year for on-site trainings. He trained entrepreneurs, innovators and business leaders in over 50 countries.</a:t>
            </a:r>
            <a:endParaRPr lang="en-US" dirty="0">
              <a:latin typeface="+mn-lt"/>
            </a:endParaRPr>
          </a:p>
          <a:p>
            <a:pPr algn="just">
              <a:spcBef>
                <a:spcPts val="0"/>
              </a:spcBef>
              <a:spcAft>
                <a:spcPts val="300"/>
              </a:spcAft>
            </a:pPr>
            <a:endParaRPr lang="en-US" dirty="0">
              <a:latin typeface="+mn-lt"/>
            </a:endParaRPr>
          </a:p>
        </p:txBody>
      </p:sp>
    </p:spTree>
    <p:extLst>
      <p:ext uri="{BB962C8B-B14F-4D97-AF65-F5344CB8AC3E}">
        <p14:creationId xmlns:p14="http://schemas.microsoft.com/office/powerpoint/2010/main" val="528585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70B5-AC42-4703-B9E9-B1DC30AFCD78}" type="slidenum">
              <a:rPr lang="en-US"/>
              <a:pPr/>
              <a:t>33</a:t>
            </a:fld>
            <a:endParaRPr lang="en-US"/>
          </a:p>
        </p:txBody>
      </p:sp>
      <p:sp>
        <p:nvSpPr>
          <p:cNvPr id="1459202" name="Rectangle 2"/>
          <p:cNvSpPr>
            <a:spLocks noGrp="1" noRot="1" noChangeAspect="1" noChangeArrowheads="1" noTextEdit="1"/>
          </p:cNvSpPr>
          <p:nvPr>
            <p:ph type="sldImg"/>
          </p:nvPr>
        </p:nvSpPr>
        <p:spPr>
          <a:ln/>
        </p:spPr>
      </p:sp>
      <p:sp>
        <p:nvSpPr>
          <p:cNvPr id="1459203" name="Rectangle 3"/>
          <p:cNvSpPr>
            <a:spLocks noGrp="1" noChangeArrowheads="1"/>
          </p:cNvSpPr>
          <p:nvPr>
            <p:ph type="body" idx="1"/>
          </p:nvPr>
        </p:nvSpPr>
        <p:spPr>
          <a:xfrm>
            <a:off x="990600" y="4495800"/>
            <a:ext cx="5181600" cy="4648200"/>
          </a:xfrm>
        </p:spPr>
        <p:txBody>
          <a:bodyPr/>
          <a:lstStyle/>
          <a:p>
            <a:pPr algn="just">
              <a:spcAft>
                <a:spcPts val="300"/>
              </a:spcAft>
            </a:pPr>
            <a:endParaRPr lang="en-US" b="0" baseline="0" dirty="0"/>
          </a:p>
        </p:txBody>
      </p:sp>
    </p:spTree>
    <p:extLst>
      <p:ext uri="{BB962C8B-B14F-4D97-AF65-F5344CB8AC3E}">
        <p14:creationId xmlns:p14="http://schemas.microsoft.com/office/powerpoint/2010/main" val="734284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70B5-AC42-4703-B9E9-B1DC30AFCD78}" type="slidenum">
              <a:rPr lang="en-US"/>
              <a:pPr/>
              <a:t>34</a:t>
            </a:fld>
            <a:endParaRPr lang="en-US"/>
          </a:p>
        </p:txBody>
      </p:sp>
      <p:sp>
        <p:nvSpPr>
          <p:cNvPr id="1459202" name="Rectangle 2"/>
          <p:cNvSpPr>
            <a:spLocks noGrp="1" noRot="1" noChangeAspect="1" noChangeArrowheads="1" noTextEdit="1"/>
          </p:cNvSpPr>
          <p:nvPr>
            <p:ph type="sldImg"/>
          </p:nvPr>
        </p:nvSpPr>
        <p:spPr>
          <a:ln/>
        </p:spPr>
      </p:sp>
      <p:sp>
        <p:nvSpPr>
          <p:cNvPr id="1459203" name="Rectangle 3"/>
          <p:cNvSpPr>
            <a:spLocks noGrp="1" noChangeArrowheads="1"/>
          </p:cNvSpPr>
          <p:nvPr>
            <p:ph type="body" idx="1"/>
          </p:nvPr>
        </p:nvSpPr>
        <p:spPr>
          <a:xfrm>
            <a:off x="990600" y="4495800"/>
            <a:ext cx="5181600" cy="4648200"/>
          </a:xfrm>
        </p:spPr>
        <p:txBody>
          <a:bodyPr/>
          <a:lstStyle/>
          <a:p>
            <a:pPr algn="just">
              <a:spcAft>
                <a:spcPts val="300"/>
              </a:spcAft>
            </a:pPr>
            <a:r>
              <a:rPr lang="en-US" b="1" dirty="0"/>
              <a:t>Inspirational Function </a:t>
            </a:r>
            <a:r>
              <a:rPr lang="en-US" i="1" dirty="0"/>
              <a:t>of the </a:t>
            </a:r>
            <a:r>
              <a:rPr lang="en-US" b="1" dirty="0"/>
              <a:t>Product Vision</a:t>
            </a:r>
          </a:p>
          <a:p>
            <a:pPr algn="just">
              <a:spcAft>
                <a:spcPts val="300"/>
              </a:spcAft>
            </a:pPr>
            <a:r>
              <a:rPr lang="en-US" b="0" dirty="0"/>
              <a:t>Have a broad vision of what you and your innovative product can accomplish for the world. The vision should be very inspiring if you want </a:t>
            </a:r>
            <a:r>
              <a:rPr lang="en-US" dirty="0"/>
              <a:t>to attract talented, passionate, inventive and entrepreneurial people to your new product development team and unleash their entrepreneurial creativity. It should appeal to their both heart and mind, and create an irresistible invitation to join this exciting journey.</a:t>
            </a:r>
          </a:p>
          <a:p>
            <a:pPr algn="just">
              <a:spcAft>
                <a:spcPts val="300"/>
              </a:spcAft>
            </a:pPr>
            <a:r>
              <a:rPr lang="en-US" b="1" dirty="0"/>
              <a:t>Guiding Function </a:t>
            </a:r>
            <a:r>
              <a:rPr lang="en-US" i="1" dirty="0"/>
              <a:t>of the </a:t>
            </a:r>
            <a:r>
              <a:rPr lang="en-US" b="1" dirty="0"/>
              <a:t>Product Vision</a:t>
            </a:r>
            <a:endParaRPr lang="en-US" dirty="0"/>
          </a:p>
          <a:p>
            <a:pPr algn="just">
              <a:spcAft>
                <a:spcPts val="300"/>
              </a:spcAft>
            </a:pPr>
            <a:r>
              <a:rPr lang="en-US" dirty="0"/>
              <a:t>The product vision should also have a strong market orientation in order to help you </a:t>
            </a:r>
            <a:r>
              <a:rPr lang="en-US" b="0" dirty="0"/>
              <a:t>streamline the new product invention</a:t>
            </a:r>
            <a:r>
              <a:rPr lang="en-US" b="0" baseline="0" dirty="0"/>
              <a:t> and development processes. </a:t>
            </a:r>
            <a:r>
              <a:rPr lang="en-US" dirty="0"/>
              <a:t>All the members of the innovation team should keep this </a:t>
            </a:r>
            <a:r>
              <a:rPr lang="en-US" b="0" dirty="0"/>
              <a:t>great product vision in your mind as they create various technologies, components and applications.</a:t>
            </a:r>
          </a:p>
          <a:p>
            <a:pPr algn="just">
              <a:spcAft>
                <a:spcPts val="300"/>
              </a:spcAft>
            </a:pPr>
            <a:r>
              <a:rPr lang="en-US" b="1" dirty="0"/>
              <a:t>Communication Function </a:t>
            </a:r>
            <a:r>
              <a:rPr lang="en-US" i="1" dirty="0"/>
              <a:t>of the </a:t>
            </a:r>
            <a:r>
              <a:rPr lang="en-US" b="1" dirty="0"/>
              <a:t>Product Vision</a:t>
            </a:r>
            <a:endParaRPr lang="en-US" b="0" dirty="0"/>
          </a:p>
          <a:p>
            <a:pPr algn="just">
              <a:spcAft>
                <a:spcPts val="300"/>
              </a:spcAft>
            </a:pPr>
            <a:r>
              <a:rPr lang="en-US" b="0" dirty="0"/>
              <a:t>It is the clarity of approach and focus, and the ability to communicate this to other stakeholders, which helps to attract supporters, partners and customers required for long-term success of the product.</a:t>
            </a:r>
          </a:p>
          <a:p>
            <a:pPr algn="just">
              <a:spcAft>
                <a:spcPts val="300"/>
              </a:spcAft>
            </a:pPr>
            <a:r>
              <a:rPr lang="en-US" b="1" dirty="0"/>
              <a:t>Examples </a:t>
            </a:r>
            <a:r>
              <a:rPr lang="en-US" i="1" dirty="0"/>
              <a:t>of a </a:t>
            </a:r>
            <a:r>
              <a:rPr lang="en-US" b="1" dirty="0"/>
              <a:t>Product</a:t>
            </a:r>
            <a:r>
              <a:rPr lang="en-US" b="1" baseline="0" dirty="0"/>
              <a:t> Vision</a:t>
            </a:r>
          </a:p>
          <a:p>
            <a:pPr marL="171450" indent="-171450" algn="just">
              <a:spcAft>
                <a:spcPts val="300"/>
              </a:spcAft>
              <a:buFont typeface="Arial" panose="020B0604020202020204" pitchFamily="34" charset="0"/>
              <a:buChar char="•"/>
            </a:pPr>
            <a:r>
              <a:rPr lang="en-US" b="0" i="0" dirty="0"/>
              <a:t>INNOMPIC GAMES</a:t>
            </a:r>
            <a:r>
              <a:rPr lang="en-US" b="0" i="1" dirty="0"/>
              <a:t>:</a:t>
            </a:r>
            <a:r>
              <a:rPr lang="en-US" b="0" i="1" baseline="0" dirty="0"/>
              <a:t> </a:t>
            </a:r>
            <a:r>
              <a:rPr lang="en-US" b="0" baseline="0" dirty="0"/>
              <a:t>Planet of Loving Creators</a:t>
            </a:r>
          </a:p>
          <a:p>
            <a:pPr marL="171450" indent="-171450" algn="just">
              <a:spcAft>
                <a:spcPts val="300"/>
              </a:spcAft>
              <a:buFont typeface="Arial" panose="020B0604020202020204" pitchFamily="34" charset="0"/>
              <a:buChar char="•"/>
            </a:pPr>
            <a:r>
              <a:rPr lang="en-US" b="0" baseline="0" dirty="0"/>
              <a:t>INNOVATION FOOTBALL: Victorious </a:t>
            </a:r>
            <a:r>
              <a:rPr lang="en-US" b="0" baseline="0" dirty="0" err="1"/>
              <a:t>Innopreneurs</a:t>
            </a:r>
            <a:endParaRPr lang="en-US" b="0" baseline="0" dirty="0"/>
          </a:p>
          <a:p>
            <a:pPr marL="171450" indent="-171450" algn="just">
              <a:spcAft>
                <a:spcPts val="300"/>
              </a:spcAft>
              <a:buFont typeface="Arial" panose="020B0604020202020204" pitchFamily="34" charset="0"/>
              <a:buChar char="•"/>
            </a:pPr>
            <a:r>
              <a:rPr lang="en-US" b="0" i="0" baseline="0" dirty="0"/>
              <a:t>HEALTHBIOTICS:</a:t>
            </a:r>
            <a:r>
              <a:rPr lang="en-US" b="0" i="1" baseline="0" dirty="0"/>
              <a:t> </a:t>
            </a:r>
            <a:r>
              <a:rPr lang="en-US" b="0" baseline="0" dirty="0"/>
              <a:t>Clean Planet, Healthy People</a:t>
            </a:r>
          </a:p>
        </p:txBody>
      </p:sp>
      <p:sp>
        <p:nvSpPr>
          <p:cNvPr id="3" name="Верхний колонтитул 2">
            <a:extLst>
              <a:ext uri="{FF2B5EF4-FFF2-40B4-BE49-F238E27FC236}">
                <a16:creationId xmlns:a16="http://schemas.microsoft.com/office/drawing/2014/main" id="{86AC4033-21CC-4B11-95EB-A5875B462335}"/>
              </a:ext>
            </a:extLst>
          </p:cNvPr>
          <p:cNvSpPr>
            <a:spLocks noGrp="1"/>
          </p:cNvSpPr>
          <p:nvPr>
            <p:ph type="hdr" sz="quarter" idx="11"/>
          </p:nvPr>
        </p:nvSpPr>
        <p:spPr/>
        <p:txBody>
          <a:bodyPr/>
          <a:lstStyle/>
          <a:p>
            <a:r>
              <a:rPr lang="en-US"/>
              <a:t>INNOMPIC VENTURE</a:t>
            </a:r>
            <a:endParaRPr lang="ru-RU"/>
          </a:p>
        </p:txBody>
      </p:sp>
      <p:sp>
        <p:nvSpPr>
          <p:cNvPr id="2" name="Дата 1">
            <a:extLst>
              <a:ext uri="{FF2B5EF4-FFF2-40B4-BE49-F238E27FC236}">
                <a16:creationId xmlns:a16="http://schemas.microsoft.com/office/drawing/2014/main" id="{15E8F5E6-A454-40FC-9785-280143662352}"/>
              </a:ext>
            </a:extLst>
          </p:cNvPr>
          <p:cNvSpPr>
            <a:spLocks noGrp="1"/>
          </p:cNvSpPr>
          <p:nvPr>
            <p:ph type="dt" idx="12"/>
          </p:nvPr>
        </p:nvSpPr>
        <p:spPr/>
        <p:txBody>
          <a:bodyPr/>
          <a:lstStyle/>
          <a:p>
            <a:fld id="{A5EFFE87-5C88-4108-B4A5-74AE9CC2CE98}" type="datetime1">
              <a:rPr lang="en-US" smtClean="0"/>
              <a:t>5/15/2019</a:t>
            </a:fld>
            <a:endParaRPr lang="ru-RU"/>
          </a:p>
        </p:txBody>
      </p:sp>
      <p:sp>
        <p:nvSpPr>
          <p:cNvPr id="4" name="Нижний колонтитул 3">
            <a:extLst>
              <a:ext uri="{FF2B5EF4-FFF2-40B4-BE49-F238E27FC236}">
                <a16:creationId xmlns:a16="http://schemas.microsoft.com/office/drawing/2014/main" id="{356A04BE-EA20-4D70-9F42-8F346CAF5B79}"/>
              </a:ext>
            </a:extLst>
          </p:cNvPr>
          <p:cNvSpPr>
            <a:spLocks noGrp="1"/>
          </p:cNvSpPr>
          <p:nvPr>
            <p:ph type="ftr" sz="quarter" idx="13"/>
          </p:nvPr>
        </p:nvSpPr>
        <p:spPr/>
        <p:txBody>
          <a:bodyPr/>
          <a:lstStyle/>
          <a:p>
            <a:r>
              <a:rPr lang="en-US"/>
              <a:t>innompics.com</a:t>
            </a:r>
            <a:endParaRPr lang="ru-RU"/>
          </a:p>
        </p:txBody>
      </p:sp>
    </p:spTree>
    <p:extLst>
      <p:ext uri="{BB962C8B-B14F-4D97-AF65-F5344CB8AC3E}">
        <p14:creationId xmlns:p14="http://schemas.microsoft.com/office/powerpoint/2010/main" val="433785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70B5-AC42-4703-B9E9-B1DC30AFCD78}" type="slidenum">
              <a:rPr lang="en-US"/>
              <a:pPr/>
              <a:t>35</a:t>
            </a:fld>
            <a:endParaRPr lang="en-US"/>
          </a:p>
        </p:txBody>
      </p:sp>
      <p:sp>
        <p:nvSpPr>
          <p:cNvPr id="1459202" name="Rectangle 2"/>
          <p:cNvSpPr>
            <a:spLocks noGrp="1" noRot="1" noChangeAspect="1" noChangeArrowheads="1" noTextEdit="1"/>
          </p:cNvSpPr>
          <p:nvPr>
            <p:ph type="sldImg"/>
          </p:nvPr>
        </p:nvSpPr>
        <p:spPr>
          <a:ln/>
        </p:spPr>
      </p:sp>
      <p:sp>
        <p:nvSpPr>
          <p:cNvPr id="1459203" name="Rectangle 3"/>
          <p:cNvSpPr>
            <a:spLocks noGrp="1" noChangeArrowheads="1"/>
          </p:cNvSpPr>
          <p:nvPr>
            <p:ph type="body" idx="1"/>
          </p:nvPr>
        </p:nvSpPr>
        <p:spPr>
          <a:xfrm>
            <a:off x="990600" y="4495800"/>
            <a:ext cx="5181600" cy="4648200"/>
          </a:xfrm>
        </p:spPr>
        <p:txBody>
          <a:bodyPr/>
          <a:lstStyle/>
          <a:p>
            <a:pPr algn="just">
              <a:spcAft>
                <a:spcPts val="300"/>
              </a:spcAft>
            </a:pPr>
            <a:endParaRPr lang="en-US" b="0" baseline="0" dirty="0"/>
          </a:p>
        </p:txBody>
      </p:sp>
    </p:spTree>
    <p:extLst>
      <p:ext uri="{BB962C8B-B14F-4D97-AF65-F5344CB8AC3E}">
        <p14:creationId xmlns:p14="http://schemas.microsoft.com/office/powerpoint/2010/main" val="2258047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36</a:t>
            </a:fld>
            <a:endParaRPr lang="en-US"/>
          </a:p>
        </p:txBody>
      </p:sp>
      <p:sp>
        <p:nvSpPr>
          <p:cNvPr id="837634" name="Rectangle 2"/>
          <p:cNvSpPr>
            <a:spLocks noGrp="1" noRot="1" noChangeAspect="1" noChangeArrowheads="1" noTextEdit="1"/>
          </p:cNvSpPr>
          <p:nvPr>
            <p:ph type="sldImg"/>
          </p:nvPr>
        </p:nvSpPr>
        <p:spPr>
          <a:xfrm>
            <a:off x="1144588" y="685800"/>
            <a:ext cx="4570412" cy="3427413"/>
          </a:xfrm>
          <a:ln/>
        </p:spPr>
      </p:sp>
      <p:sp>
        <p:nvSpPr>
          <p:cNvPr id="837635" name="Rectangle 3"/>
          <p:cNvSpPr>
            <a:spLocks noGrp="1" noChangeArrowheads="1"/>
          </p:cNvSpPr>
          <p:nvPr>
            <p:ph type="body" idx="1"/>
          </p:nvPr>
        </p:nvSpPr>
        <p:spPr>
          <a:xfrm>
            <a:off x="914401" y="4341813"/>
            <a:ext cx="5181600" cy="4802187"/>
          </a:xfrm>
        </p:spPr>
        <p:txBody>
          <a:bodyPr/>
          <a:lstStyle/>
          <a:p>
            <a:pPr algn="just">
              <a:spcAft>
                <a:spcPts val="300"/>
              </a:spcAft>
            </a:pPr>
            <a:r>
              <a:rPr lang="en-US" b="1" dirty="0">
                <a:cs typeface="Arial" panose="020B0604020202020204" pitchFamily="34" charset="0"/>
              </a:rPr>
              <a:t>Guiding Principles Defined</a:t>
            </a:r>
          </a:p>
          <a:p>
            <a:pPr algn="just">
              <a:spcAft>
                <a:spcPts val="300"/>
              </a:spcAft>
            </a:pPr>
            <a:r>
              <a:rPr lang="en-US" dirty="0">
                <a:cs typeface="Arial" panose="020B0604020202020204" pitchFamily="34" charset="0"/>
              </a:rPr>
              <a:t>Guiding principles are the law that serves as a basis of reasoning and action, a personal code of conduct that leads, shows the way and directs the movements of your organization. Guiding principles are a broad philosophy that guides you organization throughout its life in all circumstances, irrespective of changes in its goals, strategies, type of work, or the top management.</a:t>
            </a:r>
          </a:p>
          <a:p>
            <a:pPr algn="just">
              <a:spcAft>
                <a:spcPts val="300"/>
              </a:spcAft>
            </a:pPr>
            <a:r>
              <a:rPr lang="en-US" dirty="0">
                <a:cs typeface="Arial" panose="020B0604020202020204" pitchFamily="34" charset="0"/>
              </a:rPr>
              <a:t>A set of guiding principles has value and makes you faster only if the do the things this definition implies.</a:t>
            </a:r>
            <a:endParaRPr lang="en-US" sz="1200" b="1" dirty="0">
              <a:cs typeface="Arial" panose="020B0604020202020204" pitchFamily="34" charset="0"/>
            </a:endParaRPr>
          </a:p>
          <a:p>
            <a:pPr algn="just">
              <a:spcAft>
                <a:spcPts val="300"/>
              </a:spcAft>
            </a:pPr>
            <a:r>
              <a:rPr lang="en-US" sz="1200" b="1" dirty="0">
                <a:cs typeface="Arial" panose="020B0604020202020204" pitchFamily="34" charset="0"/>
              </a:rPr>
              <a:t>Why Guiding Principles?</a:t>
            </a:r>
          </a:p>
          <a:p>
            <a:pPr algn="just">
              <a:spcAft>
                <a:spcPts val="300"/>
              </a:spcAft>
            </a:pPr>
            <a:r>
              <a:rPr lang="en-US" dirty="0">
                <a:cs typeface="Arial" panose="020B0604020202020204" pitchFamily="34" charset="0"/>
              </a:rPr>
              <a:t>Your guiding principles will help you stay on course, keep going, and make better and faster decisions.</a:t>
            </a:r>
          </a:p>
          <a:p>
            <a:pPr algn="just">
              <a:spcAft>
                <a:spcPts val="300"/>
              </a:spcAft>
            </a:pPr>
            <a:r>
              <a:rPr lang="en-US" sz="1200" b="0" dirty="0">
                <a:cs typeface="Arial" panose="020B0604020202020204" pitchFamily="34" charset="0"/>
              </a:rPr>
              <a:t>Defining your beliefs and guiding principles is important to running a successful business. Fast companies that have demonstrated the ability to sustain surge and velocity all have established sets of guiding principles to help them make quick decisions.</a:t>
            </a:r>
          </a:p>
          <a:p>
            <a:pPr algn="just">
              <a:spcAft>
                <a:spcPts val="300"/>
              </a:spcAft>
            </a:pPr>
            <a:r>
              <a:rPr lang="en-US" sz="1200" b="0" dirty="0">
                <a:cs typeface="Arial" panose="020B0604020202020204" pitchFamily="34" charset="0"/>
              </a:rPr>
              <a:t>Abandoning bureaucratic procedures in favor of a practical, a down-to-earth list of guiding principles will help your company make the decision-making process much faster. Only one question will need to be asked of any proposed course of action: Does it fit our guiding principles?</a:t>
            </a:r>
          </a:p>
          <a:p>
            <a:pPr algn="just">
              <a:spcAft>
                <a:spcPts val="300"/>
              </a:spcAft>
            </a:pPr>
            <a:r>
              <a:rPr lang="en-US" sz="1200" b="1" dirty="0">
                <a:cs typeface="Arial" panose="020B0604020202020204" pitchFamily="34" charset="0"/>
              </a:rPr>
              <a:t>Living the Guiding Principles</a:t>
            </a:r>
          </a:p>
          <a:p>
            <a:pPr algn="just">
              <a:spcAft>
                <a:spcPts val="300"/>
              </a:spcAft>
            </a:pPr>
            <a:r>
              <a:rPr lang="en-US" sz="1200" b="0" dirty="0">
                <a:cs typeface="Arial" panose="020B0604020202020204" pitchFamily="34" charset="0"/>
              </a:rPr>
              <a:t>A simple set of guiding principles for making decisions should be shared by everyone in the organization. They should be lived first and then enforced.</a:t>
            </a:r>
          </a:p>
        </p:txBody>
      </p:sp>
      <p:sp>
        <p:nvSpPr>
          <p:cNvPr id="3" name="Верхний колонтитул 2">
            <a:extLst>
              <a:ext uri="{FF2B5EF4-FFF2-40B4-BE49-F238E27FC236}">
                <a16:creationId xmlns:a16="http://schemas.microsoft.com/office/drawing/2014/main" id="{9C2E196D-7E80-40E2-8EA9-7A903A6F54FC}"/>
              </a:ext>
            </a:extLst>
          </p:cNvPr>
          <p:cNvSpPr>
            <a:spLocks noGrp="1"/>
          </p:cNvSpPr>
          <p:nvPr>
            <p:ph type="hdr" sz="quarter" idx="11"/>
          </p:nvPr>
        </p:nvSpPr>
        <p:spPr/>
        <p:txBody>
          <a:bodyPr/>
          <a:lstStyle/>
          <a:p>
            <a:r>
              <a:rPr lang="en-US"/>
              <a:t>INNOMPIC VENTURE</a:t>
            </a:r>
            <a:endParaRPr lang="ru-RU"/>
          </a:p>
        </p:txBody>
      </p:sp>
      <p:sp>
        <p:nvSpPr>
          <p:cNvPr id="2" name="Дата 1">
            <a:extLst>
              <a:ext uri="{FF2B5EF4-FFF2-40B4-BE49-F238E27FC236}">
                <a16:creationId xmlns:a16="http://schemas.microsoft.com/office/drawing/2014/main" id="{17D22D59-CD14-40D5-BEE2-1DD6224B005D}"/>
              </a:ext>
            </a:extLst>
          </p:cNvPr>
          <p:cNvSpPr>
            <a:spLocks noGrp="1"/>
          </p:cNvSpPr>
          <p:nvPr>
            <p:ph type="dt" idx="12"/>
          </p:nvPr>
        </p:nvSpPr>
        <p:spPr/>
        <p:txBody>
          <a:bodyPr/>
          <a:lstStyle/>
          <a:p>
            <a:fld id="{32C87A37-A045-4D72-9E92-1F1FED26C834}" type="datetime1">
              <a:rPr lang="en-US" smtClean="0"/>
              <a:t>5/15/2019</a:t>
            </a:fld>
            <a:endParaRPr lang="ru-RU"/>
          </a:p>
        </p:txBody>
      </p:sp>
      <p:sp>
        <p:nvSpPr>
          <p:cNvPr id="4" name="Нижний колонтитул 3">
            <a:extLst>
              <a:ext uri="{FF2B5EF4-FFF2-40B4-BE49-F238E27FC236}">
                <a16:creationId xmlns:a16="http://schemas.microsoft.com/office/drawing/2014/main" id="{75F683C8-7A0F-453E-92B9-A934E725B094}"/>
              </a:ext>
            </a:extLst>
          </p:cNvPr>
          <p:cNvSpPr>
            <a:spLocks noGrp="1"/>
          </p:cNvSpPr>
          <p:nvPr>
            <p:ph type="ftr" sz="quarter" idx="13"/>
          </p:nvPr>
        </p:nvSpPr>
        <p:spPr/>
        <p:txBody>
          <a:bodyPr/>
          <a:lstStyle/>
          <a:p>
            <a:r>
              <a:rPr lang="en-US"/>
              <a:t>innompics.com</a:t>
            </a:r>
            <a:endParaRPr lang="ru-RU"/>
          </a:p>
        </p:txBody>
      </p:sp>
    </p:spTree>
    <p:extLst>
      <p:ext uri="{BB962C8B-B14F-4D97-AF65-F5344CB8AC3E}">
        <p14:creationId xmlns:p14="http://schemas.microsoft.com/office/powerpoint/2010/main" val="3903426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EF598-2B92-42FF-A6B2-D8E08C02C9DA}" type="slidenum">
              <a:rPr lang="en-US"/>
              <a:pPr/>
              <a:t>37</a:t>
            </a:fld>
            <a:endParaRPr lang="en-US"/>
          </a:p>
        </p:txBody>
      </p:sp>
      <p:sp>
        <p:nvSpPr>
          <p:cNvPr id="1551362" name="Rectangle 2"/>
          <p:cNvSpPr>
            <a:spLocks noGrp="1" noRot="1" noChangeAspect="1" noChangeArrowheads="1" noTextEdit="1"/>
          </p:cNvSpPr>
          <p:nvPr>
            <p:ph type="sldImg"/>
          </p:nvPr>
        </p:nvSpPr>
        <p:spPr>
          <a:ln/>
        </p:spPr>
      </p:sp>
      <p:sp>
        <p:nvSpPr>
          <p:cNvPr id="1551363" name="Rectangle 3"/>
          <p:cNvSpPr>
            <a:spLocks noGrp="1" noChangeArrowheads="1"/>
          </p:cNvSpPr>
          <p:nvPr>
            <p:ph type="body" idx="1"/>
          </p:nvPr>
        </p:nvSpPr>
        <p:spPr>
          <a:xfrm>
            <a:off x="914400" y="4344026"/>
            <a:ext cx="5486400" cy="4799975"/>
          </a:xfrm>
        </p:spPr>
        <p:txBody>
          <a:bodyPr/>
          <a:lstStyle/>
          <a:p>
            <a:pPr algn="just">
              <a:spcAft>
                <a:spcPts val="300"/>
              </a:spcAft>
            </a:pPr>
            <a:r>
              <a:rPr lang="en-US" b="1" dirty="0"/>
              <a:t>Evaluation by Key Weighted Criteria</a:t>
            </a:r>
          </a:p>
          <a:p>
            <a:pPr algn="just">
              <a:spcAft>
                <a:spcPts val="300"/>
              </a:spcAft>
            </a:pPr>
            <a:r>
              <a:rPr lang="en-US" dirty="0"/>
              <a:t>This simple and effective technique can be used by individuals or by groups of decision makers for fast evaluation of innovative ideas. First, develop effective idea evaluation criteria. Brainstorm a broad list of criteria by which you wish to evaluate innovative ideas or any proposed new course of action for your business. Your corporate vision, strategies and guiding principles will help you streamline this brainstorming session. Having generated a lot of criteria, select 20 most important ones. Then narrow this list down to 5 or 10. Having finalized the list of criteria, weight them according to their importance to your business.</a:t>
            </a:r>
          </a:p>
          <a:p>
            <a:pPr algn="just">
              <a:spcAft>
                <a:spcPts val="300"/>
              </a:spcAft>
            </a:pPr>
            <a:r>
              <a:rPr lang="en-US" dirty="0"/>
              <a:t>To evaluate an idea, rate how well it meets each criterion. The highest rating of 10 would indicate the idea perfectly meets that criterion. The following formula is used to calculate the total idea rating:</a:t>
            </a:r>
          </a:p>
          <a:p>
            <a:pPr algn="ctr">
              <a:spcAft>
                <a:spcPts val="300"/>
              </a:spcAft>
            </a:pPr>
            <a:r>
              <a:rPr lang="en-US" dirty="0"/>
              <a:t>Sum of weighted ratings / Highest possible total score × 100%</a:t>
            </a:r>
          </a:p>
          <a:p>
            <a:pPr algn="just">
              <a:spcAft>
                <a:spcPts val="300"/>
              </a:spcAft>
            </a:pPr>
            <a:r>
              <a:rPr lang="en-US" dirty="0"/>
              <a:t>A comparatively high score indicates the idea is valuable and worth taking further.</a:t>
            </a:r>
          </a:p>
          <a:p>
            <a:pPr algn="just">
              <a:spcAft>
                <a:spcPts val="300"/>
              </a:spcAft>
            </a:pPr>
            <a:r>
              <a:rPr lang="en-US" b="1" dirty="0"/>
              <a:t>Enjoy the Benefits</a:t>
            </a:r>
          </a:p>
          <a:p>
            <a:pPr algn="just">
              <a:spcAft>
                <a:spcPts val="300"/>
              </a:spcAft>
            </a:pPr>
            <a:r>
              <a:rPr lang="en-US" dirty="0"/>
              <a:t>Communicate this easy-to-use strategic tool for idea evaluation to your people. Everybody in your organization should know what criteria are used for evaluation of innovative ideas. Creative thinkers will be able to evaluate their ideas themselves before submitting them to decision makers. This will make the idea generation process more focused and increase the quality of ideas submitted to decision makers for evaluation. The whole idea management process will become much leaner. It will be easier to get gold out of the sand as there will be less sand and more gold in it.</a:t>
            </a:r>
            <a:endParaRPr lang="ru-RU" dirty="0"/>
          </a:p>
        </p:txBody>
      </p:sp>
    </p:spTree>
    <p:extLst>
      <p:ext uri="{BB962C8B-B14F-4D97-AF65-F5344CB8AC3E}">
        <p14:creationId xmlns:p14="http://schemas.microsoft.com/office/powerpoint/2010/main" val="3552552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D3EB9-A3FF-48D7-A88E-EA31D29AA117}" type="slidenum">
              <a:rPr lang="en-US"/>
              <a:pPr/>
              <a:t>38</a:t>
            </a:fld>
            <a:endParaRPr lang="en-US"/>
          </a:p>
        </p:txBody>
      </p:sp>
      <p:sp>
        <p:nvSpPr>
          <p:cNvPr id="1163266" name="Rectangle 2"/>
          <p:cNvSpPr>
            <a:spLocks noGrp="1" noRot="1" noChangeAspect="1" noChangeArrowheads="1" noTextEdit="1"/>
          </p:cNvSpPr>
          <p:nvPr>
            <p:ph type="sldImg"/>
          </p:nvPr>
        </p:nvSpPr>
        <p:spPr>
          <a:xfrm>
            <a:off x="1147763" y="688975"/>
            <a:ext cx="4567237" cy="3425825"/>
          </a:xfrm>
          <a:ln/>
        </p:spPr>
      </p:sp>
      <p:sp>
        <p:nvSpPr>
          <p:cNvPr id="1163267" name="Rectangle 3"/>
          <p:cNvSpPr>
            <a:spLocks noGrp="1" noChangeArrowheads="1"/>
          </p:cNvSpPr>
          <p:nvPr>
            <p:ph type="body" idx="1"/>
          </p:nvPr>
        </p:nvSpPr>
        <p:spPr>
          <a:xfrm>
            <a:off x="914400" y="4419600"/>
            <a:ext cx="5410200" cy="4724399"/>
          </a:xfrm>
        </p:spPr>
        <p:txBody>
          <a:bodyPr/>
          <a:lstStyle/>
          <a:p>
            <a:pPr algn="just">
              <a:spcAft>
                <a:spcPts val="300"/>
              </a:spcAft>
            </a:pPr>
            <a:r>
              <a:rPr lang="ru-RU" sz="1400" b="1" dirty="0">
                <a:solidFill>
                  <a:srgbClr val="336699"/>
                </a:solidFill>
                <a:cs typeface="Arial" panose="020B0604020202020204" pitchFamily="34" charset="0"/>
              </a:rPr>
              <a:t>РОЛЬ бизнес-дизайна</a:t>
            </a:r>
            <a:endParaRPr lang="en-US" sz="1400" b="1" dirty="0">
              <a:solidFill>
                <a:srgbClr val="336699"/>
              </a:solidFill>
              <a:cs typeface="Arial" panose="020B0604020202020204" pitchFamily="34" charset="0"/>
            </a:endParaRPr>
          </a:p>
          <a:p>
            <a:pPr algn="just">
              <a:spcAft>
                <a:spcPts val="300"/>
              </a:spcAft>
            </a:pPr>
            <a:r>
              <a:rPr lang="ru-RU" dirty="0">
                <a:cs typeface="Arial" panose="020B0604020202020204" pitchFamily="34" charset="0"/>
              </a:rPr>
              <a:t>Бизнес-дизайн задает направление стратегического, творческого и системного мышления относительно эффективности бизнес-модели и ее дальнейшего развития. Бизнес-дизайн описывает различные возможные конфигурации бизнес-идеи, как эту идею трансформируют в потребительскую ценность, и как ее интегрируют в отличительные корпоративные способности, чтобы усилить устойчивое конкурентное преимущество компании.</a:t>
            </a:r>
          </a:p>
          <a:p>
            <a:pPr algn="just">
              <a:spcAft>
                <a:spcPts val="300"/>
              </a:spcAft>
            </a:pPr>
            <a:r>
              <a:rPr lang="ru-RU" dirty="0">
                <a:cs typeface="Arial" panose="020B0604020202020204" pitchFamily="34" charset="0"/>
              </a:rPr>
              <a:t>В экосистеме бизнеса бизнес-дизайн отвечает за функции совместимости и устойчивого развития. Эти функции можно улучшить либо с помощью более эффективных стратегических движений, либо работая над более широким набором возможных стартовых площадок для стратегических ходов.</a:t>
            </a:r>
          </a:p>
          <a:p>
            <a:pPr algn="just">
              <a:spcBef>
                <a:spcPts val="600"/>
              </a:spcBef>
              <a:spcAft>
                <a:spcPts val="300"/>
              </a:spcAft>
            </a:pPr>
            <a:r>
              <a:rPr lang="ru-RU" sz="1400" b="1" dirty="0">
                <a:solidFill>
                  <a:srgbClr val="336699"/>
                </a:solidFill>
                <a:cs typeface="Arial" panose="020B0604020202020204" pitchFamily="34" charset="0"/>
              </a:rPr>
              <a:t>ТРИ УРОВНЯ бизнес-дизайна</a:t>
            </a:r>
            <a:endParaRPr lang="en-US" sz="1400" b="1" dirty="0">
              <a:solidFill>
                <a:srgbClr val="336699"/>
              </a:solidFill>
              <a:cs typeface="Arial" panose="020B0604020202020204" pitchFamily="34" charset="0"/>
            </a:endParaRPr>
          </a:p>
          <a:p>
            <a:pPr algn="just">
              <a:spcAft>
                <a:spcPts val="300"/>
              </a:spcAft>
            </a:pPr>
            <a:r>
              <a:rPr lang="en-US" b="1" dirty="0">
                <a:cs typeface="Arial" panose="020B0604020202020204" pitchFamily="34" charset="0"/>
              </a:rPr>
              <a:t>1. </a:t>
            </a:r>
            <a:r>
              <a:rPr lang="ru-RU" b="1" dirty="0">
                <a:cs typeface="Arial" panose="020B0604020202020204" pitchFamily="34" charset="0"/>
              </a:rPr>
              <a:t>Стратегический бизнес-дизайн: </a:t>
            </a:r>
            <a:r>
              <a:rPr lang="ru-RU" dirty="0">
                <a:cs typeface="Arial" panose="020B0604020202020204" pitchFamily="34" charset="0"/>
              </a:rPr>
              <a:t>видение и миссия, стратегическое устремление, бренд, стратегическое дизайн-мышление, нацеленность на покупателя, стратегическая гибкость, сбалансированная бизнес-система</a:t>
            </a:r>
            <a:r>
              <a:rPr lang="en-US" dirty="0">
                <a:cs typeface="Arial" panose="020B0604020202020204" pitchFamily="34" charset="0"/>
              </a:rPr>
              <a:t>.</a:t>
            </a:r>
          </a:p>
          <a:p>
            <a:pPr algn="just">
              <a:spcAft>
                <a:spcPts val="300"/>
              </a:spcAft>
            </a:pPr>
            <a:r>
              <a:rPr lang="en-US" b="1" dirty="0">
                <a:cs typeface="Arial" panose="020B0604020202020204" pitchFamily="34" charset="0"/>
              </a:rPr>
              <a:t>2. </a:t>
            </a:r>
            <a:r>
              <a:rPr lang="ru-RU" b="1" dirty="0">
                <a:cs typeface="Arial" panose="020B0604020202020204" pitchFamily="34" charset="0"/>
              </a:rPr>
              <a:t>Бизнес-модель: </a:t>
            </a:r>
            <a:r>
              <a:rPr lang="ru-RU" dirty="0">
                <a:cs typeface="Arial" panose="020B0604020202020204" pitchFamily="34" charset="0"/>
              </a:rPr>
              <a:t>создание и предложение инновационной потребительской ценности, системные инновации 360, структура цепочки создания ценности, стратегии лидерства на рынке и завоевания покупателей, конкурентные стратегии, модель получения прибыли, стратегии устойчивого роста.</a:t>
            </a:r>
            <a:endParaRPr lang="en-US" dirty="0">
              <a:cs typeface="Arial" panose="020B0604020202020204" pitchFamily="34" charset="0"/>
            </a:endParaRPr>
          </a:p>
          <a:p>
            <a:pPr algn="just">
              <a:spcAft>
                <a:spcPts val="300"/>
              </a:spcAft>
            </a:pPr>
            <a:r>
              <a:rPr lang="en-US" b="1" dirty="0">
                <a:cs typeface="Arial" panose="020B0604020202020204" pitchFamily="34" charset="0"/>
              </a:rPr>
              <a:t>3. </a:t>
            </a:r>
            <a:r>
              <a:rPr lang="ru-RU" b="1" dirty="0">
                <a:cs typeface="Arial" panose="020B0604020202020204" pitchFamily="34" charset="0"/>
              </a:rPr>
              <a:t>Ресурсы, системы и операции: </a:t>
            </a:r>
            <a:r>
              <a:rPr lang="ru-RU" dirty="0">
                <a:cs typeface="Arial" panose="020B0604020202020204" pitchFamily="34" charset="0"/>
              </a:rPr>
              <a:t>люди, организация, системы, процессы, прибыльность, стройное производство, эко-дизайн, чистое производство.</a:t>
            </a:r>
            <a:endParaRPr lang="en-US" dirty="0">
              <a:cs typeface="Arial" panose="020B0604020202020204" pitchFamily="34" charset="0"/>
            </a:endParaRPr>
          </a:p>
          <a:p>
            <a:pPr algn="just">
              <a:spcAft>
                <a:spcPts val="300"/>
              </a:spcAft>
            </a:pPr>
            <a:endParaRPr lang="en-US" dirty="0">
              <a:cs typeface="Arial" panose="020B0604020202020204" pitchFamily="34" charset="0"/>
            </a:endParaRPr>
          </a:p>
          <a:p>
            <a:pPr algn="just">
              <a:spcAft>
                <a:spcPts val="300"/>
              </a:spcAft>
            </a:pPr>
            <a:endParaRPr lang="en-US" dirty="0">
              <a:cs typeface="Arial" panose="020B0604020202020204" pitchFamily="34" charset="0"/>
            </a:endParaRPr>
          </a:p>
          <a:p>
            <a:pPr algn="just">
              <a:spcAft>
                <a:spcPts val="300"/>
              </a:spcAft>
            </a:pPr>
            <a:endParaRPr lang="en-US" dirty="0">
              <a:cs typeface="Arial" panose="020B0604020202020204" pitchFamily="34" charset="0"/>
            </a:endParaRPr>
          </a:p>
        </p:txBody>
      </p:sp>
      <p:sp>
        <p:nvSpPr>
          <p:cNvPr id="3" name="Верхний колонтитул 2">
            <a:extLst>
              <a:ext uri="{FF2B5EF4-FFF2-40B4-BE49-F238E27FC236}">
                <a16:creationId xmlns:a16="http://schemas.microsoft.com/office/drawing/2014/main" id="{1FB697BE-90D2-4CEB-B73C-857450C804EF}"/>
              </a:ext>
            </a:extLst>
          </p:cNvPr>
          <p:cNvSpPr>
            <a:spLocks noGrp="1"/>
          </p:cNvSpPr>
          <p:nvPr>
            <p:ph type="hdr" sz="quarter" idx="11"/>
          </p:nvPr>
        </p:nvSpPr>
        <p:spPr/>
        <p:txBody>
          <a:bodyPr/>
          <a:lstStyle/>
          <a:p>
            <a:r>
              <a:rPr lang="en-US">
                <a:solidFill>
                  <a:srgbClr val="336699"/>
                </a:solidFill>
              </a:rPr>
              <a:t>INNOMPIC VENTURE</a:t>
            </a:r>
            <a:endParaRPr lang="ru-RU" dirty="0">
              <a:solidFill>
                <a:srgbClr val="336699"/>
              </a:solidFill>
            </a:endParaRPr>
          </a:p>
        </p:txBody>
      </p:sp>
      <p:sp>
        <p:nvSpPr>
          <p:cNvPr id="2" name="Дата 1">
            <a:extLst>
              <a:ext uri="{FF2B5EF4-FFF2-40B4-BE49-F238E27FC236}">
                <a16:creationId xmlns:a16="http://schemas.microsoft.com/office/drawing/2014/main" id="{96FAE936-EAFC-4FFB-A889-CF50CA01E1BD}"/>
              </a:ext>
            </a:extLst>
          </p:cNvPr>
          <p:cNvSpPr>
            <a:spLocks noGrp="1"/>
          </p:cNvSpPr>
          <p:nvPr>
            <p:ph type="dt" idx="12"/>
          </p:nvPr>
        </p:nvSpPr>
        <p:spPr/>
        <p:txBody>
          <a:bodyPr/>
          <a:lstStyle/>
          <a:p>
            <a:fld id="{D621D5EA-D44D-434A-8C8E-584860B51CE8}" type="datetime1">
              <a:rPr lang="en-US" smtClean="0"/>
              <a:t>5/15/2019</a:t>
            </a:fld>
            <a:endParaRPr lang="ru-RU"/>
          </a:p>
        </p:txBody>
      </p:sp>
      <p:sp>
        <p:nvSpPr>
          <p:cNvPr id="4" name="Нижний колонтитул 3">
            <a:extLst>
              <a:ext uri="{FF2B5EF4-FFF2-40B4-BE49-F238E27FC236}">
                <a16:creationId xmlns:a16="http://schemas.microsoft.com/office/drawing/2014/main" id="{F8CE0BD4-D180-4A6D-9391-75A47F710C74}"/>
              </a:ext>
            </a:extLst>
          </p:cNvPr>
          <p:cNvSpPr>
            <a:spLocks noGrp="1"/>
          </p:cNvSpPr>
          <p:nvPr>
            <p:ph type="ftr" sz="quarter" idx="13"/>
          </p:nvPr>
        </p:nvSpPr>
        <p:spPr/>
        <p:txBody>
          <a:bodyPr/>
          <a:lstStyle/>
          <a:p>
            <a:r>
              <a:rPr lang="en-US"/>
              <a:t>innompics.com</a:t>
            </a:r>
            <a:endParaRPr lang="ru-RU"/>
          </a:p>
        </p:txBody>
      </p:sp>
    </p:spTree>
    <p:extLst>
      <p:ext uri="{BB962C8B-B14F-4D97-AF65-F5344CB8AC3E}">
        <p14:creationId xmlns:p14="http://schemas.microsoft.com/office/powerpoint/2010/main" val="1436057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40</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1066800" y="4419600"/>
            <a:ext cx="5105400" cy="4722813"/>
          </a:xfrm>
        </p:spPr>
        <p:txBody>
          <a:bodyPr/>
          <a:lstStyle/>
          <a:p>
            <a:pPr algn="just">
              <a:spcAft>
                <a:spcPts val="300"/>
              </a:spcAft>
            </a:pPr>
            <a:r>
              <a:rPr lang="en-US" b="1" dirty="0">
                <a:latin typeface="+mn-lt"/>
                <a:cs typeface="Arial" panose="020B0604020202020204" pitchFamily="34" charset="0"/>
              </a:rPr>
              <a:t>e-Coach for Disruptive </a:t>
            </a:r>
            <a:r>
              <a:rPr lang="en-US" b="1" dirty="0" err="1">
                <a:latin typeface="+mn-lt"/>
                <a:cs typeface="Arial" panose="020B0604020202020204" pitchFamily="34" charset="0"/>
              </a:rPr>
              <a:t>Innopreneurs</a:t>
            </a:r>
            <a:r>
              <a:rPr lang="en-US" b="1" dirty="0">
                <a:latin typeface="+mn-lt"/>
                <a:cs typeface="Arial" panose="020B0604020202020204" pitchFamily="34" charset="0"/>
              </a:rPr>
              <a:t>:</a:t>
            </a:r>
          </a:p>
          <a:p>
            <a:pPr algn="just">
              <a:spcAft>
                <a:spcPts val="300"/>
              </a:spcAft>
            </a:pPr>
            <a:r>
              <a:rPr lang="en-US" b="0" dirty="0">
                <a:latin typeface="+mn-lt"/>
                <a:cs typeface="Arial" panose="020B0604020202020204" pitchFamily="34" charset="0"/>
              </a:rPr>
              <a:t>Powers / Attributes: Drivers: Passion, Vision, Belief, Burning Desire Attitudes - Ca-Do: Skills - </a:t>
            </a:r>
            <a:r>
              <a:rPr lang="en-US" b="0" dirty="0" err="1">
                <a:latin typeface="+mn-lt"/>
                <a:cs typeface="Arial" panose="020B0604020202020204" pitchFamily="34" charset="0"/>
              </a:rPr>
              <a:t>Discreator</a:t>
            </a:r>
            <a:r>
              <a:rPr lang="en-US" b="0" dirty="0">
                <a:latin typeface="+mn-lt"/>
                <a:cs typeface="Arial" panose="020B0604020202020204" pitchFamily="34" charset="0"/>
              </a:rPr>
              <a:t> + </a:t>
            </a:r>
            <a:r>
              <a:rPr lang="en-US" b="0" dirty="0" err="1">
                <a:latin typeface="+mn-lt"/>
                <a:cs typeface="Arial" panose="020B0604020202020204" pitchFamily="34" charset="0"/>
              </a:rPr>
              <a:t>Syntegrator</a:t>
            </a:r>
            <a:r>
              <a:rPr lang="en-US" b="0" dirty="0">
                <a:latin typeface="+mn-lt"/>
                <a:cs typeface="Arial" panose="020B0604020202020204" pitchFamily="34" charset="0"/>
              </a:rPr>
              <a:t> + </a:t>
            </a:r>
            <a:r>
              <a:rPr lang="en-US" b="0" dirty="0" err="1">
                <a:latin typeface="+mn-lt"/>
                <a:cs typeface="Arial" panose="020B0604020202020204" pitchFamily="34" charset="0"/>
              </a:rPr>
              <a:t>Archibuilder</a:t>
            </a:r>
            <a:endParaRPr lang="en-US" b="0" dirty="0">
              <a:latin typeface="+mn-lt"/>
              <a:cs typeface="Arial" panose="020B0604020202020204" pitchFamily="34" charset="0"/>
            </a:endParaRPr>
          </a:p>
          <a:p>
            <a:pPr algn="just">
              <a:spcAft>
                <a:spcPts val="300"/>
              </a:spcAft>
            </a:pPr>
            <a:r>
              <a:rPr lang="en-US" b="0" dirty="0">
                <a:latin typeface="+mn-lt"/>
                <a:cs typeface="Arial" panose="020B0604020202020204" pitchFamily="34" charset="0"/>
              </a:rPr>
              <a:t>Inventing:</a:t>
            </a:r>
          </a:p>
          <a:p>
            <a:pPr algn="just">
              <a:spcAft>
                <a:spcPts val="300"/>
              </a:spcAft>
            </a:pPr>
            <a:r>
              <a:rPr lang="en-US" b="0" dirty="0">
                <a:latin typeface="+mn-lt"/>
                <a:cs typeface="Arial" panose="020B0604020202020204" pitchFamily="34" charset="0"/>
              </a:rPr>
              <a:t>Venturing:</a:t>
            </a:r>
            <a:endParaRPr lang="en-US" b="0" i="0" baseline="0" dirty="0">
              <a:latin typeface="+mn-lt"/>
              <a:cs typeface="Arial" panose="020B0604020202020204" pitchFamily="34" charset="0"/>
            </a:endParaRPr>
          </a:p>
        </p:txBody>
      </p:sp>
    </p:spTree>
    <p:extLst>
      <p:ext uri="{BB962C8B-B14F-4D97-AF65-F5344CB8AC3E}">
        <p14:creationId xmlns:p14="http://schemas.microsoft.com/office/powerpoint/2010/main" val="3210676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41</a:t>
            </a:fld>
            <a:endParaRPr lang="en-US"/>
          </a:p>
        </p:txBody>
      </p:sp>
      <p:sp>
        <p:nvSpPr>
          <p:cNvPr id="837634" name="Rectangle 2"/>
          <p:cNvSpPr>
            <a:spLocks noGrp="1" noRot="1" noChangeAspect="1" noChangeArrowheads="1" noTextEdit="1"/>
          </p:cNvSpPr>
          <p:nvPr>
            <p:ph type="sldImg"/>
          </p:nvPr>
        </p:nvSpPr>
        <p:spPr>
          <a:xfrm>
            <a:off x="1144588" y="685800"/>
            <a:ext cx="4570412" cy="3427413"/>
          </a:xfrm>
          <a:ln/>
        </p:spPr>
      </p:sp>
      <p:sp>
        <p:nvSpPr>
          <p:cNvPr id="837635" name="Rectangle 3"/>
          <p:cNvSpPr>
            <a:spLocks noGrp="1" noChangeArrowheads="1"/>
          </p:cNvSpPr>
          <p:nvPr>
            <p:ph type="body" idx="1"/>
          </p:nvPr>
        </p:nvSpPr>
        <p:spPr>
          <a:xfrm>
            <a:off x="990600" y="4572000"/>
            <a:ext cx="5257800" cy="4572000"/>
          </a:xfrm>
        </p:spPr>
        <p:txBody>
          <a:bodyPr/>
          <a:lstStyle/>
          <a:p>
            <a:pPr algn="just">
              <a:spcAft>
                <a:spcPts val="300"/>
              </a:spcAft>
            </a:pPr>
            <a:r>
              <a:rPr lang="en-US" dirty="0">
                <a:cs typeface="Arial" panose="020B0604020202020204" pitchFamily="34" charset="0"/>
              </a:rPr>
              <a:t>Radical projects are experimental. Experimentation is the key to discovery when you are venturing into an unknown territory where  no one has been before. </a:t>
            </a:r>
            <a:endParaRPr lang="en-US" b="1" dirty="0">
              <a:cs typeface="Arial" panose="020B0604020202020204" pitchFamily="34" charset="0"/>
            </a:endParaRPr>
          </a:p>
          <a:p>
            <a:pPr marL="0" indent="0" algn="just">
              <a:spcAft>
                <a:spcPts val="300"/>
              </a:spcAft>
              <a:buFont typeface="+mj-lt"/>
              <a:buNone/>
            </a:pPr>
            <a:r>
              <a:rPr lang="en-US" b="1" dirty="0">
                <a:cs typeface="Arial" panose="020B0604020202020204" pitchFamily="34" charset="0"/>
              </a:rPr>
              <a:t>Business Model Questions</a:t>
            </a:r>
          </a:p>
          <a:p>
            <a:pPr marL="0" indent="0" algn="just">
              <a:spcAft>
                <a:spcPts val="300"/>
              </a:spcAft>
              <a:buFont typeface="+mj-lt"/>
              <a:buNone/>
            </a:pPr>
            <a:r>
              <a:rPr lang="en-US" b="0" i="1" dirty="0">
                <a:cs typeface="Arial" panose="020B0604020202020204" pitchFamily="34" charset="0"/>
              </a:rPr>
              <a:t>How and when can we make money with this radical innovation?</a:t>
            </a:r>
          </a:p>
          <a:p>
            <a:pPr marL="171450" indent="-171450" algn="just">
              <a:spcAft>
                <a:spcPts val="300"/>
              </a:spcAft>
              <a:buFont typeface="Arial" panose="020B0604020202020204" pitchFamily="34" charset="0"/>
              <a:buChar char="•"/>
            </a:pPr>
            <a:r>
              <a:rPr lang="en-US" b="0" dirty="0">
                <a:cs typeface="Arial" panose="020B0604020202020204" pitchFamily="34" charset="0"/>
              </a:rPr>
              <a:t>How can we reduce uncertainties?</a:t>
            </a:r>
          </a:p>
          <a:p>
            <a:pPr marL="171450" indent="-171450" algn="just">
              <a:spcAft>
                <a:spcPts val="300"/>
              </a:spcAft>
              <a:buFont typeface="Arial" panose="020B0604020202020204" pitchFamily="34" charset="0"/>
              <a:buChar char="•"/>
            </a:pPr>
            <a:r>
              <a:rPr lang="en-US" b="0" dirty="0">
                <a:cs typeface="Arial" panose="020B0604020202020204" pitchFamily="34" charset="0"/>
              </a:rPr>
              <a:t>Who are the customers for this radical innovation?</a:t>
            </a:r>
          </a:p>
          <a:p>
            <a:pPr marL="171450" indent="-171450" algn="just">
              <a:spcAft>
                <a:spcPts val="300"/>
              </a:spcAft>
              <a:buFont typeface="Arial" panose="020B0604020202020204" pitchFamily="34" charset="0"/>
              <a:buChar char="•"/>
            </a:pPr>
            <a:r>
              <a:rPr lang="en-US" b="0" dirty="0">
                <a:cs typeface="Arial" panose="020B0604020202020204" pitchFamily="34" charset="0"/>
              </a:rPr>
              <a:t>What sort of value chain must be built to commercialize this innovation successfully? What are our core competencies that will define our role be in the new value chain? Who else will participate in the value chain and what will be their roles?</a:t>
            </a:r>
          </a:p>
          <a:p>
            <a:pPr marL="171450" indent="-171450" algn="just">
              <a:spcAft>
                <a:spcPts val="300"/>
              </a:spcAft>
              <a:buFont typeface="Arial" panose="020B0604020202020204" pitchFamily="34" charset="0"/>
              <a:buChar char="•"/>
            </a:pPr>
            <a:r>
              <a:rPr lang="en-US" b="0" dirty="0">
                <a:cs typeface="Arial" panose="020B0604020202020204" pitchFamily="34" charset="0"/>
              </a:rPr>
              <a:t>Who will pay whom, why, and for what?</a:t>
            </a:r>
          </a:p>
          <a:p>
            <a:pPr marL="171450" indent="-171450" algn="just">
              <a:spcAft>
                <a:spcPts val="300"/>
              </a:spcAft>
              <a:buFont typeface="Arial" panose="020B0604020202020204" pitchFamily="34" charset="0"/>
              <a:buChar char="•"/>
            </a:pPr>
            <a:r>
              <a:rPr lang="en-US" b="0" dirty="0">
                <a:cs typeface="Arial" panose="020B0604020202020204" pitchFamily="34" charset="0"/>
              </a:rPr>
              <a:t>How can we reinvent our business model in response to emerging threats and opportunities?</a:t>
            </a:r>
          </a:p>
          <a:p>
            <a:pPr marL="0" indent="0" algn="just">
              <a:spcAft>
                <a:spcPts val="300"/>
              </a:spcAft>
              <a:buFont typeface="+mj-lt"/>
              <a:buNone/>
            </a:pPr>
            <a:r>
              <a:rPr lang="en-US" b="1" dirty="0">
                <a:cs typeface="Arial" panose="020B0604020202020204" pitchFamily="34" charset="0"/>
              </a:rPr>
              <a:t>Use Simulation Games to Strengthen Your Business Model</a:t>
            </a:r>
          </a:p>
          <a:p>
            <a:pPr algn="just">
              <a:spcAft>
                <a:spcPts val="300"/>
              </a:spcAft>
            </a:pPr>
            <a:r>
              <a:rPr lang="en-US" dirty="0">
                <a:cs typeface="Arial" panose="020B0604020202020204" pitchFamily="34" charset="0"/>
              </a:rPr>
              <a:t>Managing chaotic radical innovation projects is more art than science. It's like playing a football game. Diverse challenges and dealing with them could be considered as sub-processes ‒ chaotic and unplanned though ‒ of a radical change/innovation project where every step forward is a step into a terra incognita. The beauty is that the business model of a radical project emerges reinvented, diversified and stronger from every such "sub-process".</a:t>
            </a:r>
          </a:p>
        </p:txBody>
      </p:sp>
      <p:sp>
        <p:nvSpPr>
          <p:cNvPr id="3" name="Верхний колонтитул 2">
            <a:extLst>
              <a:ext uri="{FF2B5EF4-FFF2-40B4-BE49-F238E27FC236}">
                <a16:creationId xmlns:a16="http://schemas.microsoft.com/office/drawing/2014/main" id="{70E2AC12-72F0-4D57-B095-B4D4B895079F}"/>
              </a:ext>
            </a:extLst>
          </p:cNvPr>
          <p:cNvSpPr>
            <a:spLocks noGrp="1"/>
          </p:cNvSpPr>
          <p:nvPr>
            <p:ph type="hdr" sz="quarter" idx="11"/>
          </p:nvPr>
        </p:nvSpPr>
        <p:spPr/>
        <p:txBody>
          <a:bodyPr/>
          <a:lstStyle/>
          <a:p>
            <a:r>
              <a:rPr lang="en-US"/>
              <a:t>INNOMPIC VENTURE</a:t>
            </a:r>
            <a:endParaRPr lang="ru-RU"/>
          </a:p>
        </p:txBody>
      </p:sp>
      <p:sp>
        <p:nvSpPr>
          <p:cNvPr id="2" name="Дата 1">
            <a:extLst>
              <a:ext uri="{FF2B5EF4-FFF2-40B4-BE49-F238E27FC236}">
                <a16:creationId xmlns:a16="http://schemas.microsoft.com/office/drawing/2014/main" id="{1F926BB9-7200-4DB5-858F-808372A55EDE}"/>
              </a:ext>
            </a:extLst>
          </p:cNvPr>
          <p:cNvSpPr>
            <a:spLocks noGrp="1"/>
          </p:cNvSpPr>
          <p:nvPr>
            <p:ph type="dt" idx="12"/>
          </p:nvPr>
        </p:nvSpPr>
        <p:spPr/>
        <p:txBody>
          <a:bodyPr/>
          <a:lstStyle/>
          <a:p>
            <a:fld id="{F9A3AD5D-9799-4B11-ADFD-B5AB230E9D8F}" type="datetime1">
              <a:rPr lang="en-US" smtClean="0"/>
              <a:t>5/15/2019</a:t>
            </a:fld>
            <a:endParaRPr lang="ru-RU"/>
          </a:p>
        </p:txBody>
      </p:sp>
      <p:sp>
        <p:nvSpPr>
          <p:cNvPr id="4" name="Нижний колонтитул 3">
            <a:extLst>
              <a:ext uri="{FF2B5EF4-FFF2-40B4-BE49-F238E27FC236}">
                <a16:creationId xmlns:a16="http://schemas.microsoft.com/office/drawing/2014/main" id="{4E1C7B20-B3A6-4E64-ADF8-C93367E731F0}"/>
              </a:ext>
            </a:extLst>
          </p:cNvPr>
          <p:cNvSpPr>
            <a:spLocks noGrp="1"/>
          </p:cNvSpPr>
          <p:nvPr>
            <p:ph type="ftr" sz="quarter" idx="13"/>
          </p:nvPr>
        </p:nvSpPr>
        <p:spPr/>
        <p:txBody>
          <a:bodyPr/>
          <a:lstStyle/>
          <a:p>
            <a:r>
              <a:rPr lang="en-US"/>
              <a:t>innompics.com</a:t>
            </a:r>
            <a:endParaRPr lang="ru-RU"/>
          </a:p>
        </p:txBody>
      </p:sp>
    </p:spTree>
    <p:extLst>
      <p:ext uri="{BB962C8B-B14F-4D97-AF65-F5344CB8AC3E}">
        <p14:creationId xmlns:p14="http://schemas.microsoft.com/office/powerpoint/2010/main" val="3587994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42</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19600"/>
            <a:ext cx="5181600" cy="4722812"/>
          </a:xfrm>
        </p:spPr>
        <p:txBody>
          <a:bodyPr lIns="91072" tIns="45537" rIns="91072" bIns="45537"/>
          <a:lstStyle/>
          <a:p>
            <a:pPr algn="just">
              <a:spcAft>
                <a:spcPts val="300"/>
              </a:spcAft>
            </a:pPr>
            <a:r>
              <a:rPr lang="en-US" b="1" dirty="0" err="1">
                <a:latin typeface="Arial Narrow" panose="020B0606020202030204" pitchFamily="34" charset="0"/>
              </a:rPr>
              <a:t>Innoball</a:t>
            </a:r>
            <a:r>
              <a:rPr lang="en-US" b="1" dirty="0">
                <a:latin typeface="Arial Narrow" panose="020B0606020202030204" pitchFamily="34" charset="0"/>
              </a:rPr>
              <a:t> as a Change Management Tool</a:t>
            </a:r>
          </a:p>
          <a:p>
            <a:pPr algn="just">
              <a:spcAft>
                <a:spcPts val="300"/>
              </a:spcAft>
            </a:pPr>
            <a:r>
              <a:rPr lang="en-US" dirty="0" err="1"/>
              <a:t>Innoball</a:t>
            </a:r>
            <a:r>
              <a:rPr lang="en-US" baseline="0" dirty="0"/>
              <a:t> is a</a:t>
            </a:r>
            <a:r>
              <a:rPr lang="en-US" dirty="0"/>
              <a:t> tool for initiating and managing change, no matter what form it takes. Innovation, pursuing opportunities, strategy implementation, organizational transformation, radical improvements, market disruptions are all about change. Change is hard. Research shows that over 70% of all radical change initiatives fail. Individuals, organizations, existing ties and external players resist change and fight back. </a:t>
            </a:r>
            <a:r>
              <a:rPr lang="en-US" dirty="0" err="1"/>
              <a:t>Innoball</a:t>
            </a:r>
            <a:r>
              <a:rPr lang="en-US" dirty="0"/>
              <a:t> helps you to identify your enemies, think for them, anticipate their attacks, come out with creative solutions and, ultimately, conquer the enemies on your way to a desired outcome.</a:t>
            </a:r>
          </a:p>
          <a:p>
            <a:pPr algn="just">
              <a:spcAft>
                <a:spcPts val="300"/>
              </a:spcAft>
            </a:pPr>
            <a:r>
              <a:rPr lang="en-US" b="1" dirty="0">
                <a:latin typeface="Arial Narrow" panose="020B0606020202030204" pitchFamily="34" charset="0"/>
              </a:rPr>
              <a:t>Achieve More than You Initially Dreamed Of </a:t>
            </a:r>
          </a:p>
          <a:p>
            <a:pPr algn="just">
              <a:spcAft>
                <a:spcPts val="300"/>
              </a:spcAft>
            </a:pPr>
            <a:r>
              <a:rPr lang="en-US" dirty="0"/>
              <a:t>Actually, </a:t>
            </a:r>
            <a:r>
              <a:rPr lang="en-US" dirty="0" err="1"/>
              <a:t>Innoball</a:t>
            </a:r>
            <a:r>
              <a:rPr lang="en-US" dirty="0"/>
              <a:t> helps you not just achieve a desired state, but go beyond it. It helps you expand your thinking, discover new opportunities and achieve much more. It is about how to anticipate risks and manage opportunities to maximize success. </a:t>
            </a:r>
            <a:r>
              <a:rPr lang="en-US" dirty="0" err="1"/>
              <a:t>Innoball</a:t>
            </a:r>
            <a:r>
              <a:rPr lang="en-US" dirty="0"/>
              <a:t> also helps you to predict how change will affect your business, your market and your people. As you simulate the journey towards your stretch goal, every step forward expands horizons, helps you discover future threats and opportunities, and invent next-level strategies.</a:t>
            </a:r>
          </a:p>
          <a:p>
            <a:pPr algn="just">
              <a:spcAft>
                <a:spcPts val="300"/>
              </a:spcAft>
            </a:pPr>
            <a:r>
              <a:rPr lang="en-US" dirty="0" err="1"/>
              <a:t>Innoball</a:t>
            </a:r>
            <a:r>
              <a:rPr lang="en-US" dirty="0"/>
              <a:t> facilitates intellectual teamwork and team creativity. It makes a change effort or an innovation journey more collaborative. It prompts leadership and project teams to explore the variables that will influence the change or innovation effort, brainstorm new ideas, and develop a greater vision and a stronger change implementation scenario.</a:t>
            </a:r>
          </a:p>
        </p:txBody>
      </p:sp>
      <p:sp>
        <p:nvSpPr>
          <p:cNvPr id="3" name="Верхний колонтитул 2">
            <a:extLst>
              <a:ext uri="{FF2B5EF4-FFF2-40B4-BE49-F238E27FC236}">
                <a16:creationId xmlns:a16="http://schemas.microsoft.com/office/drawing/2014/main" id="{0823AC33-2CB5-44F6-B49F-348557BB9FDD}"/>
              </a:ext>
            </a:extLst>
          </p:cNvPr>
          <p:cNvSpPr>
            <a:spLocks noGrp="1"/>
          </p:cNvSpPr>
          <p:nvPr>
            <p:ph type="hdr" sz="quarter" idx="11"/>
          </p:nvPr>
        </p:nvSpPr>
        <p:spPr/>
        <p:txBody>
          <a:bodyPr/>
          <a:lstStyle/>
          <a:p>
            <a:r>
              <a:rPr lang="en-US"/>
              <a:t>INNOMPIC VENTURE</a:t>
            </a:r>
            <a:endParaRPr lang="ru-RU"/>
          </a:p>
        </p:txBody>
      </p:sp>
      <p:sp>
        <p:nvSpPr>
          <p:cNvPr id="2" name="Дата 1">
            <a:extLst>
              <a:ext uri="{FF2B5EF4-FFF2-40B4-BE49-F238E27FC236}">
                <a16:creationId xmlns:a16="http://schemas.microsoft.com/office/drawing/2014/main" id="{94F7AAB3-28C8-48F0-B876-CBFB67216038}"/>
              </a:ext>
            </a:extLst>
          </p:cNvPr>
          <p:cNvSpPr>
            <a:spLocks noGrp="1"/>
          </p:cNvSpPr>
          <p:nvPr>
            <p:ph type="dt" idx="12"/>
          </p:nvPr>
        </p:nvSpPr>
        <p:spPr/>
        <p:txBody>
          <a:bodyPr/>
          <a:lstStyle/>
          <a:p>
            <a:fld id="{B2E8E207-59D9-4526-BBEA-7F180B7AD8CB}" type="datetime1">
              <a:rPr lang="en-US" smtClean="0"/>
              <a:t>5/15/2019</a:t>
            </a:fld>
            <a:endParaRPr lang="ru-RU"/>
          </a:p>
        </p:txBody>
      </p:sp>
      <p:sp>
        <p:nvSpPr>
          <p:cNvPr id="4" name="Нижний колонтитул 3">
            <a:extLst>
              <a:ext uri="{FF2B5EF4-FFF2-40B4-BE49-F238E27FC236}">
                <a16:creationId xmlns:a16="http://schemas.microsoft.com/office/drawing/2014/main" id="{90E622B7-2DEE-471F-8710-1CD4AE886DEE}"/>
              </a:ext>
            </a:extLst>
          </p:cNvPr>
          <p:cNvSpPr>
            <a:spLocks noGrp="1"/>
          </p:cNvSpPr>
          <p:nvPr>
            <p:ph type="ftr" sz="quarter" idx="13"/>
          </p:nvPr>
        </p:nvSpPr>
        <p:spPr/>
        <p:txBody>
          <a:bodyPr/>
          <a:lstStyle/>
          <a:p>
            <a:r>
              <a:rPr lang="en-US"/>
              <a:t>innompics.com</a:t>
            </a:r>
            <a:endParaRPr lang="ru-RU"/>
          </a:p>
        </p:txBody>
      </p:sp>
    </p:spTree>
    <p:extLst>
      <p:ext uri="{BB962C8B-B14F-4D97-AF65-F5344CB8AC3E}">
        <p14:creationId xmlns:p14="http://schemas.microsoft.com/office/powerpoint/2010/main" val="3505579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43</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a:p>
        </p:txBody>
      </p:sp>
    </p:spTree>
    <p:extLst>
      <p:ext uri="{BB962C8B-B14F-4D97-AF65-F5344CB8AC3E}">
        <p14:creationId xmlns:p14="http://schemas.microsoft.com/office/powerpoint/2010/main" val="204778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D3EB9-A3FF-48D7-A88E-EA31D29AA117}" type="slidenum">
              <a:rPr lang="en-US"/>
              <a:pPr/>
              <a:t>4</a:t>
            </a:fld>
            <a:endParaRPr lang="en-US"/>
          </a:p>
        </p:txBody>
      </p:sp>
      <p:sp>
        <p:nvSpPr>
          <p:cNvPr id="1163266" name="Rectangle 2"/>
          <p:cNvSpPr>
            <a:spLocks noGrp="1" noRot="1" noChangeAspect="1" noChangeArrowheads="1" noTextEdit="1"/>
          </p:cNvSpPr>
          <p:nvPr>
            <p:ph type="sldImg"/>
          </p:nvPr>
        </p:nvSpPr>
        <p:spPr>
          <a:xfrm>
            <a:off x="1147763" y="688975"/>
            <a:ext cx="4567237" cy="3425825"/>
          </a:xfrm>
          <a:ln/>
        </p:spPr>
      </p:sp>
      <p:sp>
        <p:nvSpPr>
          <p:cNvPr id="1163267" name="Rectangle 3"/>
          <p:cNvSpPr>
            <a:spLocks noGrp="1" noChangeArrowheads="1"/>
          </p:cNvSpPr>
          <p:nvPr>
            <p:ph type="body" idx="1"/>
          </p:nvPr>
        </p:nvSpPr>
        <p:spPr>
          <a:xfrm>
            <a:off x="914400" y="4572000"/>
            <a:ext cx="5181600" cy="4572000"/>
          </a:xfrm>
        </p:spPr>
        <p:txBody>
          <a:bodyPr/>
          <a:lstStyle/>
          <a:p>
            <a:r>
              <a:rPr lang="ru-RU" dirty="0"/>
              <a:t>Недостаточная любовь к покупателю</a:t>
            </a:r>
          </a:p>
          <a:p>
            <a:r>
              <a:rPr lang="ru-RU" dirty="0"/>
              <a:t>Слабый бизнес-дизайн</a:t>
            </a:r>
          </a:p>
          <a:p>
            <a:r>
              <a:rPr lang="ru-RU" dirty="0"/>
              <a:t>Невпечатляющий маркетинг</a:t>
            </a:r>
          </a:p>
          <a:p>
            <a:pPr algn="just">
              <a:spcAft>
                <a:spcPts val="300"/>
              </a:spcAft>
            </a:pPr>
            <a:endParaRPr lang="en-US" dirty="0">
              <a:cs typeface="Arial" panose="020B0604020202020204" pitchFamily="34" charset="0"/>
            </a:endParaRPr>
          </a:p>
        </p:txBody>
      </p:sp>
      <p:sp>
        <p:nvSpPr>
          <p:cNvPr id="3" name="Верхний колонтитул 2">
            <a:extLst>
              <a:ext uri="{FF2B5EF4-FFF2-40B4-BE49-F238E27FC236}">
                <a16:creationId xmlns:a16="http://schemas.microsoft.com/office/drawing/2014/main" id="{1FB697BE-90D2-4CEB-B73C-857450C804EF}"/>
              </a:ext>
            </a:extLst>
          </p:cNvPr>
          <p:cNvSpPr>
            <a:spLocks noGrp="1"/>
          </p:cNvSpPr>
          <p:nvPr>
            <p:ph type="hdr" sz="quarter" idx="11"/>
          </p:nvPr>
        </p:nvSpPr>
        <p:spPr/>
        <p:txBody>
          <a:bodyPr/>
          <a:lstStyle/>
          <a:p>
            <a:r>
              <a:rPr lang="en-US" dirty="0">
                <a:solidFill>
                  <a:srgbClr val="336699"/>
                </a:solidFill>
              </a:rPr>
              <a:t>DISRUPTIVE INNOPRENEUR</a:t>
            </a:r>
            <a:endParaRPr lang="ru-RU" dirty="0">
              <a:solidFill>
                <a:srgbClr val="336699"/>
              </a:solidFill>
            </a:endParaRPr>
          </a:p>
        </p:txBody>
      </p:sp>
    </p:spTree>
    <p:extLst>
      <p:ext uri="{BB962C8B-B14F-4D97-AF65-F5344CB8AC3E}">
        <p14:creationId xmlns:p14="http://schemas.microsoft.com/office/powerpoint/2010/main" val="898172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44</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a:p>
        </p:txBody>
      </p:sp>
    </p:spTree>
    <p:extLst>
      <p:ext uri="{BB962C8B-B14F-4D97-AF65-F5344CB8AC3E}">
        <p14:creationId xmlns:p14="http://schemas.microsoft.com/office/powerpoint/2010/main" val="597543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45</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p>
        </p:txBody>
      </p:sp>
    </p:spTree>
    <p:extLst>
      <p:ext uri="{BB962C8B-B14F-4D97-AF65-F5344CB8AC3E}">
        <p14:creationId xmlns:p14="http://schemas.microsoft.com/office/powerpoint/2010/main" val="3000196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46</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1146174" y="4419600"/>
            <a:ext cx="5026025" cy="4722813"/>
          </a:xfrm>
        </p:spPr>
        <p:txBody>
          <a:bodyPr/>
          <a:lstStyle/>
          <a:p>
            <a:pPr marL="0" marR="0" lvl="0" indent="0" algn="just" defTabSz="914400" rtl="0" eaLnBrk="1" fontAlgn="base" latinLnBrk="0" hangingPunct="1">
              <a:lnSpc>
                <a:spcPct val="100000"/>
              </a:lnSpc>
              <a:spcBef>
                <a:spcPct val="30000"/>
              </a:spcBef>
              <a:spcAft>
                <a:spcPts val="300"/>
              </a:spcAft>
              <a:buClrTx/>
              <a:buSzTx/>
              <a:buFontTx/>
              <a:buNone/>
              <a:tabLst/>
              <a:defRPr/>
            </a:pPr>
            <a:r>
              <a:rPr lang="en-US" kern="1200" dirty="0">
                <a:solidFill>
                  <a:schemeClr val="tx1"/>
                </a:solidFill>
                <a:effectLst/>
                <a:latin typeface="+mn-lt"/>
                <a:ea typeface="+mn-ea"/>
                <a:cs typeface="+mn-cs"/>
              </a:rPr>
              <a:t>Kore 10 Innovative Thinking Tools (10 KITT) inspire new ideas, help streamline the ideation process, facilitate metaphor-powered accelerated learning and better understanding the essence of a solution.</a:t>
            </a:r>
            <a:endParaRPr lang="en-US" b="0" i="0" baseline="0" dirty="0">
              <a:latin typeface="+mn-lt"/>
              <a:cs typeface="Arial" panose="020B0604020202020204" pitchFamily="34" charset="0"/>
            </a:endParaRPr>
          </a:p>
          <a:p>
            <a:pPr algn="just">
              <a:spcAft>
                <a:spcPts val="300"/>
              </a:spcAft>
              <a:defRPr/>
            </a:pPr>
            <a:endParaRPr lang="en-US" b="0" i="0" baseline="0" dirty="0">
              <a:cs typeface="Arial" panose="020B0604020202020204" pitchFamily="34" charset="0"/>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3021303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47</a:t>
            </a:fld>
            <a:endParaRPr lang="en-US"/>
          </a:p>
        </p:txBody>
      </p:sp>
      <p:sp>
        <p:nvSpPr>
          <p:cNvPr id="837634" name="Rectangle 2"/>
          <p:cNvSpPr>
            <a:spLocks noGrp="1" noRot="1" noChangeAspect="1" noChangeArrowheads="1" noTextEdit="1"/>
          </p:cNvSpPr>
          <p:nvPr>
            <p:ph type="sldImg"/>
          </p:nvPr>
        </p:nvSpPr>
        <p:spPr>
          <a:xfrm>
            <a:off x="1182688" y="696913"/>
            <a:ext cx="4646612" cy="3484562"/>
          </a:xfrm>
          <a:ln/>
        </p:spPr>
      </p:sp>
      <p:sp>
        <p:nvSpPr>
          <p:cNvPr id="837635" name="Rectangle 3"/>
          <p:cNvSpPr>
            <a:spLocks noGrp="1" noChangeArrowheads="1"/>
          </p:cNvSpPr>
          <p:nvPr>
            <p:ph type="body" idx="1"/>
          </p:nvPr>
        </p:nvSpPr>
        <p:spPr>
          <a:xfrm>
            <a:off x="934722" y="4414178"/>
            <a:ext cx="5374638" cy="4882223"/>
          </a:xfrm>
        </p:spPr>
        <p:txBody>
          <a:bodyPr/>
          <a:lstStyle/>
          <a:p>
            <a:pPr algn="just">
              <a:spcAft>
                <a:spcPts val="306"/>
              </a:spcAft>
            </a:pPr>
            <a:r>
              <a:rPr lang="ru-RU" b="0" i="0" baseline="0" dirty="0">
                <a:cs typeface="Arial" panose="020B0604020202020204" pitchFamily="34" charset="0"/>
              </a:rPr>
              <a:t>Кор 10 инструментов инновационного мышления – еще одно российское изобретение – позволяют как развивать предпринимательское творчество и инновационное стратегическое мышление, так и задавать правила игры и оценки идей судьями. </a:t>
            </a:r>
          </a:p>
          <a:p>
            <a:pPr algn="just" defTabSz="931774" fontAlgn="auto">
              <a:spcBef>
                <a:spcPts val="0"/>
              </a:spcBef>
              <a:spcAft>
                <a:spcPts val="306"/>
              </a:spcAft>
              <a:defRPr/>
            </a:pPr>
            <a:r>
              <a:rPr lang="ru-RU" dirty="0">
                <a:latin typeface="+mn-lt"/>
              </a:rPr>
              <a:t>Каждый из Кор 10 инструментов инновационного мышления может выполнять несколько метафорических функций, каждая из которых, в свою очередь, транслируется в конкретный вид действий команды </a:t>
            </a:r>
            <a:r>
              <a:rPr lang="ru-RU" dirty="0" err="1">
                <a:latin typeface="+mn-lt"/>
              </a:rPr>
              <a:t>инноваторов</a:t>
            </a:r>
            <a:r>
              <a:rPr lang="ru-RU" dirty="0">
                <a:latin typeface="+mn-lt"/>
              </a:rPr>
              <a:t> и их противников.</a:t>
            </a:r>
          </a:p>
          <a:p>
            <a:pPr algn="just">
              <a:spcAft>
                <a:spcPts val="306"/>
              </a:spcAft>
            </a:pPr>
            <a:endParaRPr lang="ru-RU" b="0" i="0" baseline="0" dirty="0">
              <a:cs typeface="Arial" panose="020B0604020202020204" pitchFamily="34" charset="0"/>
            </a:endParaRPr>
          </a:p>
          <a:p>
            <a:pPr algn="just">
              <a:spcAft>
                <a:spcPts val="306"/>
              </a:spcAft>
            </a:pPr>
            <a:endParaRPr lang="ru-RU" b="0" i="1" baseline="0" dirty="0">
              <a:cs typeface="Arial" panose="020B0604020202020204" pitchFamily="34" charset="0"/>
            </a:endParaRPr>
          </a:p>
          <a:p>
            <a:pPr algn="just">
              <a:spcAft>
                <a:spcPts val="306"/>
              </a:spcAft>
            </a:pPr>
            <a:r>
              <a:rPr lang="en-US" b="0" i="1" baseline="0" dirty="0">
                <a:cs typeface="Arial" panose="020B0604020202020204" pitchFamily="34" charset="0"/>
              </a:rPr>
              <a:t>Step 1: </a:t>
            </a:r>
            <a:r>
              <a:rPr lang="en-US" b="1" i="0" baseline="0" dirty="0">
                <a:cs typeface="Arial" panose="020B0604020202020204" pitchFamily="34" charset="0"/>
              </a:rPr>
              <a:t>Metaphoric Solutions</a:t>
            </a:r>
          </a:p>
          <a:p>
            <a:pPr algn="just" defTabSz="931774" fontAlgn="auto">
              <a:spcBef>
                <a:spcPts val="0"/>
              </a:spcBef>
              <a:spcAft>
                <a:spcPts val="306"/>
              </a:spcAft>
              <a:defRPr/>
            </a:pPr>
            <a:r>
              <a:rPr lang="en-US" b="0" i="0" baseline="0" dirty="0">
                <a:cs typeface="Arial" panose="020B0604020202020204" pitchFamily="34" charset="0"/>
              </a:rPr>
              <a:t>Metaphoric solutions are to lead to insights that apply to the real world and to inspire practical ideas. Below are some examples of metaphoric solutions.</a:t>
            </a:r>
          </a:p>
          <a:p>
            <a:pPr algn="just" defTabSz="931774" fontAlgn="auto">
              <a:spcBef>
                <a:spcPts val="0"/>
              </a:spcBef>
              <a:spcAft>
                <a:spcPts val="306"/>
              </a:spcAft>
              <a:defRPr/>
            </a:pPr>
            <a:r>
              <a:rPr lang="en-US" dirty="0">
                <a:cs typeface="Arial" panose="020B0604020202020204" pitchFamily="34" charset="0"/>
              </a:rPr>
              <a:t>Balloon</a:t>
            </a:r>
          </a:p>
          <a:p>
            <a:pPr marL="174708" indent="-174708" algn="just" defTabSz="931774" fontAlgn="auto">
              <a:spcBef>
                <a:spcPts val="0"/>
              </a:spcBef>
              <a:spcAft>
                <a:spcPts val="306"/>
              </a:spcAft>
              <a:buFont typeface="Arial" panose="020B0604020202020204" pitchFamily="34" charset="0"/>
              <a:buChar char="•"/>
              <a:defRPr/>
            </a:pPr>
            <a:r>
              <a:rPr lang="en-US" b="0" i="0" baseline="0" dirty="0">
                <a:cs typeface="Arial" panose="020B0604020202020204" pitchFamily="34" charset="0"/>
              </a:rPr>
              <a:t>to elevate your product or your company above the competition; to travel to a new place</a:t>
            </a:r>
            <a:endParaRPr lang="en-US" dirty="0">
              <a:cs typeface="Arial" panose="020B0604020202020204" pitchFamily="34" charset="0"/>
            </a:endParaRPr>
          </a:p>
          <a:p>
            <a:pPr marL="174708" indent="-174708" algn="just" defTabSz="931774" fontAlgn="auto">
              <a:spcBef>
                <a:spcPts val="0"/>
              </a:spcBef>
              <a:spcAft>
                <a:spcPts val="306"/>
              </a:spcAft>
              <a:buFont typeface="Arial" panose="020B0604020202020204" pitchFamily="34" charset="0"/>
              <a:buChar char="•"/>
              <a:defRPr/>
            </a:pPr>
            <a:r>
              <a:rPr lang="en-US" b="0" i="0" baseline="0" dirty="0">
                <a:cs typeface="Arial" panose="020B0604020202020204" pitchFamily="34" charset="0"/>
              </a:rPr>
              <a:t>to take a helicopter view; to work on your business; to set a stretch goal</a:t>
            </a:r>
          </a:p>
          <a:p>
            <a:pPr algn="just">
              <a:spcAft>
                <a:spcPts val="306"/>
              </a:spcAft>
              <a:defRPr/>
            </a:pPr>
            <a:r>
              <a:rPr lang="en-US" b="0" i="0" baseline="0" dirty="0">
                <a:cs typeface="Arial" panose="020B0604020202020204" pitchFamily="34" charset="0"/>
              </a:rPr>
              <a:t>Flashlight</a:t>
            </a: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find new ways of doing things, new partners or customer needs; to obtain market insight or competitor intelligence</a:t>
            </a:r>
          </a:p>
          <a:p>
            <a:pPr marL="174708" indent="-174708" algn="just" defTabSz="931774" fontAlgn="auto">
              <a:spcBef>
                <a:spcPts val="0"/>
              </a:spcBef>
              <a:spcAft>
                <a:spcPts val="306"/>
              </a:spcAft>
              <a:buFont typeface="Arial" panose="020B0604020202020204" pitchFamily="34" charset="0"/>
              <a:buChar char="•"/>
              <a:defRPr/>
            </a:pPr>
            <a:r>
              <a:rPr lang="en-US" b="0" i="0" baseline="0" dirty="0">
                <a:cs typeface="Arial" panose="020B0604020202020204" pitchFamily="34" charset="0"/>
              </a:rPr>
              <a:t>to highlight something or make more visible; to find the problem </a:t>
            </a:r>
          </a:p>
          <a:p>
            <a:pPr algn="just" defTabSz="931774" fontAlgn="auto">
              <a:spcBef>
                <a:spcPts val="0"/>
              </a:spcBef>
              <a:spcAft>
                <a:spcPts val="306"/>
              </a:spcAft>
              <a:defRPr/>
            </a:pPr>
            <a:r>
              <a:rPr lang="en-US" dirty="0">
                <a:cs typeface="Arial" panose="020B0604020202020204" pitchFamily="34" charset="0"/>
              </a:rPr>
              <a:t>Headphones with Microphone</a:t>
            </a:r>
          </a:p>
          <a:p>
            <a:pPr marL="174708" indent="-174708" algn="just">
              <a:spcAft>
                <a:spcPts val="306"/>
              </a:spcAft>
              <a:buFont typeface="Arial" panose="020B0604020202020204" pitchFamily="34" charset="0"/>
              <a:buChar char="•"/>
              <a:defRPr/>
            </a:pPr>
            <a:r>
              <a:rPr lang="en-US" dirty="0">
                <a:cs typeface="Arial" panose="020B0604020202020204" pitchFamily="34" charset="0"/>
              </a:rPr>
              <a:t>to listen to customer feedback,</a:t>
            </a:r>
            <a:r>
              <a:rPr lang="en-US" baseline="0" dirty="0">
                <a:cs typeface="Arial" panose="020B0604020202020204" pitchFamily="34" charset="0"/>
              </a:rPr>
              <a:t> employee ideas, external experts</a:t>
            </a:r>
            <a:endParaRPr lang="en-US" dirty="0">
              <a:cs typeface="Arial" panose="020B0604020202020204" pitchFamily="34" charset="0"/>
            </a:endParaRP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communicate, discuss, cross-pollinate ideas, persuade, broadcast, serve</a:t>
            </a:r>
          </a:p>
          <a:p>
            <a:pPr algn="just" defTabSz="931774" fontAlgn="auto">
              <a:spcBef>
                <a:spcPts val="0"/>
              </a:spcBef>
              <a:spcAft>
                <a:spcPts val="306"/>
              </a:spcAft>
              <a:defRPr/>
            </a:pPr>
            <a:r>
              <a:rPr lang="en-US" b="0" i="0" baseline="0" dirty="0">
                <a:cs typeface="Arial" panose="020B0604020202020204" pitchFamily="34" charset="0"/>
              </a:rPr>
              <a:t>Fishing rod:</a:t>
            </a:r>
          </a:p>
          <a:p>
            <a:pPr marL="174708" indent="-174708" algn="just" defTabSz="931774" fontAlgn="auto">
              <a:spcBef>
                <a:spcPts val="0"/>
              </a:spcBef>
              <a:spcAft>
                <a:spcPts val="306"/>
              </a:spcAft>
              <a:buFont typeface="Arial" panose="020B0604020202020204" pitchFamily="34" charset="0"/>
              <a:buChar char="•"/>
              <a:defRPr/>
            </a:pPr>
            <a:r>
              <a:rPr lang="en-US" dirty="0">
                <a:cs typeface="Arial" panose="020B0604020202020204" pitchFamily="34" charset="0"/>
              </a:rPr>
              <a:t>t</a:t>
            </a:r>
            <a:r>
              <a:rPr lang="en-US" b="0" i="0" baseline="0" dirty="0">
                <a:cs typeface="Arial" panose="020B0604020202020204" pitchFamily="34" charset="0"/>
              </a:rPr>
              <a:t>o experiment with different baits to find out what</a:t>
            </a:r>
            <a:r>
              <a:rPr lang="en-US" b="0" i="0" dirty="0">
                <a:cs typeface="Arial" panose="020B0604020202020204" pitchFamily="34" charset="0"/>
              </a:rPr>
              <a:t> works best</a:t>
            </a:r>
            <a:r>
              <a:rPr lang="en-US" b="0" i="0" baseline="0" dirty="0">
                <a:cs typeface="Arial" panose="020B0604020202020204" pitchFamily="34" charset="0"/>
              </a:rPr>
              <a:t>; </a:t>
            </a: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hire away a key player of a competitor</a:t>
            </a:r>
            <a:r>
              <a:rPr lang="en-US" dirty="0">
                <a:cs typeface="Arial" panose="020B0604020202020204" pitchFamily="34" charset="0"/>
              </a:rPr>
              <a:t>; to catch investors</a:t>
            </a:r>
            <a:endParaRPr lang="ru-RU" dirty="0">
              <a:cs typeface="Arial" panose="020B0604020202020204" pitchFamily="34" charset="0"/>
            </a:endParaRPr>
          </a:p>
          <a:p>
            <a:pPr algn="just" defTabSz="931774" fontAlgn="auto">
              <a:spcBef>
                <a:spcPts val="0"/>
              </a:spcBef>
              <a:spcAft>
                <a:spcPts val="306"/>
              </a:spcAft>
              <a:defRPr/>
            </a:pPr>
            <a:r>
              <a:rPr lang="en-US" b="0" i="0" baseline="0" dirty="0">
                <a:cs typeface="Arial" panose="020B0604020202020204" pitchFamily="34" charset="0"/>
              </a:rPr>
              <a:t>Knife: </a:t>
            </a: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cut down / in / off / out something; to carve a market niche for your business</a:t>
            </a:r>
            <a:r>
              <a:rPr lang="en-US" dirty="0">
                <a:cs typeface="Arial" panose="020B0604020202020204" pitchFamily="34" charset="0"/>
              </a:rPr>
              <a:t>; </a:t>
            </a: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slice something; to make a hole</a:t>
            </a:r>
          </a:p>
          <a:p>
            <a:pPr algn="just">
              <a:spcAft>
                <a:spcPts val="306"/>
              </a:spcAft>
              <a:defRPr/>
            </a:pPr>
            <a:r>
              <a:rPr lang="en-US" b="0" i="0" baseline="0" dirty="0">
                <a:cs typeface="Arial" panose="020B0604020202020204" pitchFamily="34" charset="0"/>
              </a:rPr>
              <a:t>Broom</a:t>
            </a: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get</a:t>
            </a:r>
            <a:r>
              <a:rPr lang="en-US" b="0" i="0" dirty="0">
                <a:cs typeface="Arial" panose="020B0604020202020204" pitchFamily="34" charset="0"/>
              </a:rPr>
              <a:t> rid of</a:t>
            </a:r>
            <a:r>
              <a:rPr lang="en-US" b="0" i="0" baseline="0" dirty="0">
                <a:cs typeface="Arial" panose="020B0604020202020204" pitchFamily="34" charset="0"/>
              </a:rPr>
              <a:t> barriers; to </a:t>
            </a:r>
            <a:r>
              <a:rPr lang="en-US" dirty="0">
                <a:cs typeface="Arial" panose="020B0604020202020204" pitchFamily="34" charset="0"/>
              </a:rPr>
              <a:t>clean something; to reduce obstacles</a:t>
            </a:r>
            <a:endParaRPr lang="en-US" b="0" i="0" baseline="0" dirty="0">
              <a:cs typeface="Arial" panose="020B0604020202020204" pitchFamily="34" charset="0"/>
            </a:endParaRPr>
          </a:p>
          <a:p>
            <a:pPr marL="174708" indent="-174708" algn="just" defTabSz="931774" fontAlgn="auto">
              <a:spcBef>
                <a:spcPts val="0"/>
              </a:spcBef>
              <a:spcAft>
                <a:spcPts val="306"/>
              </a:spcAft>
              <a:buFont typeface="Arial" panose="020B0604020202020204" pitchFamily="34" charset="0"/>
              <a:buChar char="•"/>
              <a:defRPr/>
            </a:pPr>
            <a:r>
              <a:rPr lang="en-US" b="0" i="0" baseline="0" dirty="0">
                <a:cs typeface="Arial" panose="020B0604020202020204" pitchFamily="34" charset="0"/>
              </a:rPr>
              <a:t>to clear the way; to sweep competitors away from the market</a:t>
            </a:r>
          </a:p>
          <a:p>
            <a:pPr algn="just" defTabSz="931774" fontAlgn="auto">
              <a:spcBef>
                <a:spcPts val="0"/>
              </a:spcBef>
              <a:spcAft>
                <a:spcPts val="306"/>
              </a:spcAft>
              <a:defRPr/>
            </a:pPr>
            <a:r>
              <a:rPr lang="en-US" dirty="0">
                <a:cs typeface="Arial" panose="020B0604020202020204" pitchFamily="34" charset="0"/>
              </a:rPr>
              <a:t>Rope:</a:t>
            </a:r>
          </a:p>
          <a:p>
            <a:pPr marL="174708" indent="-174708" algn="just">
              <a:spcAft>
                <a:spcPts val="306"/>
              </a:spcAft>
              <a:buFont typeface="Arial" panose="020B0604020202020204" pitchFamily="34" charset="0"/>
              <a:buChar char="•"/>
              <a:defRPr/>
            </a:pPr>
            <a:r>
              <a:rPr lang="en-US" dirty="0">
                <a:cs typeface="Arial" panose="020B0604020202020204" pitchFamily="34" charset="0"/>
              </a:rPr>
              <a:t>to bring things or people together; </a:t>
            </a:r>
            <a:r>
              <a:rPr lang="en-US" b="0" i="0" baseline="0" dirty="0">
                <a:cs typeface="Arial" panose="020B0604020202020204" pitchFamily="34" charset="0"/>
              </a:rPr>
              <a:t>to achieve customers or employee</a:t>
            </a:r>
            <a:r>
              <a:rPr lang="en-US" b="0" i="0" dirty="0">
                <a:cs typeface="Arial" panose="020B0604020202020204" pitchFamily="34" charset="0"/>
              </a:rPr>
              <a:t> loyalty</a:t>
            </a:r>
            <a:r>
              <a:rPr lang="en-US" dirty="0">
                <a:cs typeface="Arial" panose="020B0604020202020204" pitchFamily="34" charset="0"/>
              </a:rPr>
              <a:t>; </a:t>
            </a:r>
          </a:p>
          <a:p>
            <a:pPr marL="174708" indent="-174708" algn="just">
              <a:spcAft>
                <a:spcPts val="306"/>
              </a:spcAft>
              <a:buFont typeface="Arial" panose="020B0604020202020204" pitchFamily="34" charset="0"/>
              <a:buChar char="•"/>
              <a:defRPr/>
            </a:pPr>
            <a:r>
              <a:rPr lang="en-US" b="0" i="0" baseline="0" dirty="0">
                <a:cs typeface="Arial" panose="020B0604020202020204" pitchFamily="34" charset="0"/>
              </a:rPr>
              <a:t>to reach something; to climb up or to descend;</a:t>
            </a:r>
            <a:r>
              <a:rPr lang="en-US" b="0" i="0" dirty="0">
                <a:cs typeface="Arial" panose="020B0604020202020204" pitchFamily="34" charset="0"/>
              </a:rPr>
              <a:t> </a:t>
            </a:r>
            <a:r>
              <a:rPr lang="en-US" dirty="0">
                <a:cs typeface="Arial" panose="020B0604020202020204" pitchFamily="34" charset="0"/>
              </a:rPr>
              <a:t>to lasso or to pull someone out</a:t>
            </a:r>
            <a:endParaRPr lang="en-US" b="0" i="0" baseline="0" dirty="0">
              <a:cs typeface="Arial" panose="020B0604020202020204" pitchFamily="34" charset="0"/>
            </a:endParaRPr>
          </a:p>
          <a:p>
            <a:pPr algn="just">
              <a:spcAft>
                <a:spcPts val="306"/>
              </a:spcAft>
              <a:defRPr/>
            </a:pPr>
            <a:r>
              <a:rPr lang="en-US" b="0" i="0" baseline="0" dirty="0">
                <a:cs typeface="Arial" panose="020B0604020202020204" pitchFamily="34" charset="0"/>
              </a:rPr>
              <a:t>Hammer</a:t>
            </a:r>
          </a:p>
          <a:p>
            <a:pPr marL="174708" indent="-174708" algn="just" defTabSz="931774" fontAlgn="auto">
              <a:spcBef>
                <a:spcPts val="0"/>
              </a:spcBef>
              <a:spcAft>
                <a:spcPts val="306"/>
              </a:spcAft>
              <a:buFont typeface="Arial" panose="020B0604020202020204" pitchFamily="34" charset="0"/>
              <a:buChar char="•"/>
              <a:defRPr/>
            </a:pPr>
            <a:r>
              <a:rPr lang="en-US" b="0" i="0" baseline="0" dirty="0">
                <a:cs typeface="Arial" panose="020B0604020202020204" pitchFamily="34" charset="0"/>
              </a:rPr>
              <a:t>to nail something down (</a:t>
            </a:r>
            <a:r>
              <a:rPr lang="en-US" b="0" i="0" baseline="0" dirty="0" err="1">
                <a:cs typeface="Arial" panose="020B0604020202020204" pitchFamily="34" charset="0"/>
              </a:rPr>
              <a:t>eg</a:t>
            </a:r>
            <a:r>
              <a:rPr lang="en-US" b="0" i="0" baseline="0" dirty="0">
                <a:cs typeface="Arial" panose="020B0604020202020204" pitchFamily="34" charset="0"/>
              </a:rPr>
              <a:t>. to formulate the guiding principles, idea evaluation methods); to adjust something</a:t>
            </a:r>
          </a:p>
          <a:p>
            <a:pPr marL="174708" indent="-174708" algn="just" defTabSz="931774" fontAlgn="auto">
              <a:spcBef>
                <a:spcPts val="0"/>
              </a:spcBef>
              <a:spcAft>
                <a:spcPts val="306"/>
              </a:spcAft>
              <a:buFont typeface="Arial" panose="020B0604020202020204" pitchFamily="34" charset="0"/>
              <a:buChar char="•"/>
              <a:defRPr/>
            </a:pPr>
            <a:r>
              <a:rPr lang="en-US" b="0" i="0" baseline="0" dirty="0">
                <a:cs typeface="Arial" panose="020B0604020202020204" pitchFamily="34" charset="0"/>
              </a:rPr>
              <a:t>to dismantle or destroy something (</a:t>
            </a:r>
            <a:r>
              <a:rPr lang="en-US" b="0" i="0" baseline="0" dirty="0" err="1">
                <a:cs typeface="Arial" panose="020B0604020202020204" pitchFamily="34" charset="0"/>
              </a:rPr>
              <a:t>eg</a:t>
            </a:r>
            <a:r>
              <a:rPr lang="en-US" b="0" i="0" baseline="0" dirty="0">
                <a:cs typeface="Arial" panose="020B0604020202020204" pitchFamily="34" charset="0"/>
              </a:rPr>
              <a:t>. old habits, bureaucracy)</a:t>
            </a:r>
          </a:p>
          <a:p>
            <a:pPr algn="just">
              <a:spcAft>
                <a:spcPts val="306"/>
              </a:spcAft>
              <a:defRPr/>
            </a:pPr>
            <a:r>
              <a:rPr lang="en-US" b="0" i="1" baseline="0" dirty="0">
                <a:cs typeface="Arial" panose="020B0604020202020204" pitchFamily="34" charset="0"/>
              </a:rPr>
              <a:t>Step 2: </a:t>
            </a:r>
            <a:r>
              <a:rPr lang="en-US" b="1" i="0" baseline="0" dirty="0">
                <a:cs typeface="Arial" panose="020B0604020202020204" pitchFamily="34" charset="0"/>
              </a:rPr>
              <a:t>Practical Solutions</a:t>
            </a:r>
            <a:endParaRPr lang="en-US" b="0" i="0" baseline="0" dirty="0">
              <a:cs typeface="Arial" panose="020B0604020202020204" pitchFamily="34" charset="0"/>
            </a:endParaRPr>
          </a:p>
          <a:p>
            <a:pPr algn="just">
              <a:spcAft>
                <a:spcPts val="306"/>
              </a:spcAft>
            </a:pPr>
            <a:r>
              <a:rPr lang="en-US" dirty="0">
                <a:cs typeface="Arial" panose="020B0604020202020204" pitchFamily="34" charset="0"/>
              </a:rPr>
              <a:t>Explore the metaphoric solutions generated and </a:t>
            </a:r>
            <a:r>
              <a:rPr lang="en-US" b="0" i="0" baseline="0" dirty="0">
                <a:cs typeface="Arial" panose="020B0604020202020204" pitchFamily="34" charset="0"/>
              </a:rPr>
              <a:t>look for goals, strategies and actions that could be accomplished with real-world tools.</a:t>
            </a:r>
          </a:p>
          <a:p>
            <a:pPr algn="just">
              <a:spcAft>
                <a:spcPts val="306"/>
              </a:spcAft>
            </a:pPr>
            <a:r>
              <a:rPr lang="en-US" b="0" i="0" baseline="0" dirty="0">
                <a:cs typeface="Arial" panose="020B0604020202020204" pitchFamily="34" charset="0"/>
              </a:rPr>
              <a:t>Example for Flashlight-based metaphoric solutions:</a:t>
            </a:r>
          </a:p>
          <a:p>
            <a:pPr marL="174708" indent="-174708" algn="just">
              <a:spcAft>
                <a:spcPts val="306"/>
              </a:spcAft>
              <a:buFont typeface="Arial" panose="020B0604020202020204" pitchFamily="34" charset="0"/>
              <a:buChar char="•"/>
            </a:pPr>
            <a:r>
              <a:rPr lang="en-US" b="0" i="1" baseline="0" dirty="0">
                <a:cs typeface="Arial" panose="020B0604020202020204" pitchFamily="34" charset="0"/>
              </a:rPr>
              <a:t>To find new ways of doing things:</a:t>
            </a:r>
            <a:r>
              <a:rPr lang="en-US" b="0" i="0" baseline="0" dirty="0">
                <a:cs typeface="Arial" panose="020B0604020202020204" pitchFamily="34" charset="0"/>
              </a:rPr>
              <a:t> Ask “Why? What If?” questions; brainstorm; experiment; involve external innovators</a:t>
            </a:r>
          </a:p>
          <a:p>
            <a:pPr marL="174708" indent="-174708" algn="just">
              <a:spcAft>
                <a:spcPts val="306"/>
              </a:spcAft>
              <a:buFont typeface="Arial" panose="020B0604020202020204" pitchFamily="34" charset="0"/>
              <a:buChar char="•"/>
            </a:pPr>
            <a:r>
              <a:rPr lang="en-US" b="0" i="1" baseline="0" dirty="0">
                <a:cs typeface="Arial" panose="020B0604020202020204" pitchFamily="34" charset="0"/>
              </a:rPr>
              <a:t>To obtain competitor intelligence: </a:t>
            </a:r>
            <a:r>
              <a:rPr lang="en-US" b="0" i="0" baseline="0" dirty="0">
                <a:cs typeface="Arial" panose="020B0604020202020204" pitchFamily="34" charset="0"/>
              </a:rPr>
              <a:t>Monitor and analyze what you competitors are doing; talk to their customers</a:t>
            </a:r>
          </a:p>
          <a:p>
            <a:pPr marL="174708" indent="-174708" algn="just">
              <a:spcAft>
                <a:spcPts val="306"/>
              </a:spcAft>
              <a:buFont typeface="Arial" panose="020B0604020202020204" pitchFamily="34" charset="0"/>
              <a:buChar char="•"/>
            </a:pPr>
            <a:r>
              <a:rPr lang="en-US" b="0" i="1" baseline="0" dirty="0">
                <a:cs typeface="Arial" panose="020B0604020202020204" pitchFamily="34" charset="0"/>
              </a:rPr>
              <a:t>The find the problem: </a:t>
            </a:r>
            <a:r>
              <a:rPr lang="en-US" b="0" i="0" baseline="0" dirty="0">
                <a:cs typeface="Arial" panose="020B0604020202020204" pitchFamily="34" charset="0"/>
              </a:rPr>
              <a:t>use the “5WHYs” method; involve a diverse group of experts</a:t>
            </a:r>
          </a:p>
        </p:txBody>
      </p:sp>
    </p:spTree>
    <p:extLst>
      <p:ext uri="{BB962C8B-B14F-4D97-AF65-F5344CB8AC3E}">
        <p14:creationId xmlns:p14="http://schemas.microsoft.com/office/powerpoint/2010/main" val="2307089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48</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1146174" y="4419600"/>
            <a:ext cx="5026025" cy="4722813"/>
          </a:xfrm>
        </p:spPr>
        <p:txBody>
          <a:bodyPr/>
          <a:lstStyle/>
          <a:p>
            <a:pPr marL="0" marR="0" lvl="0" indent="0" algn="just" defTabSz="914400" rtl="0" eaLnBrk="1" fontAlgn="base" latinLnBrk="0" hangingPunct="1">
              <a:lnSpc>
                <a:spcPct val="100000"/>
              </a:lnSpc>
              <a:spcBef>
                <a:spcPct val="30000"/>
              </a:spcBef>
              <a:spcAft>
                <a:spcPts val="300"/>
              </a:spcAft>
              <a:buClrTx/>
              <a:buSzTx/>
              <a:buFontTx/>
              <a:buNone/>
              <a:tabLst/>
              <a:defRPr/>
            </a:pPr>
            <a:r>
              <a:rPr lang="en-US" kern="1200" dirty="0">
                <a:solidFill>
                  <a:schemeClr val="tx1"/>
                </a:solidFill>
                <a:effectLst/>
                <a:latin typeface="+mn-lt"/>
                <a:ea typeface="+mn-ea"/>
                <a:cs typeface="+mn-cs"/>
              </a:rPr>
              <a:t>Kore 10 Innovative Thinking Tools (10 KITT) inspire new ideas, help streamline the ideation process, facilitate metaphor-powered accelerated learning and better understanding the essence of a solution.</a:t>
            </a:r>
            <a:endParaRPr lang="en-US" b="0" i="0" baseline="0" dirty="0">
              <a:latin typeface="+mn-lt"/>
              <a:cs typeface="Arial" panose="020B0604020202020204" pitchFamily="34" charset="0"/>
            </a:endParaRPr>
          </a:p>
          <a:p>
            <a:pPr algn="just">
              <a:spcAft>
                <a:spcPts val="300"/>
              </a:spcAft>
              <a:defRPr/>
            </a:pPr>
            <a:endParaRPr lang="en-US" b="0" i="0" baseline="0" dirty="0">
              <a:cs typeface="Arial" panose="020B0604020202020204" pitchFamily="34" charset="0"/>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2140317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49</a:t>
            </a:fld>
            <a:endParaRPr lang="en-US"/>
          </a:p>
        </p:txBody>
      </p:sp>
      <p:sp>
        <p:nvSpPr>
          <p:cNvPr id="837634" name="Rectangle 2"/>
          <p:cNvSpPr>
            <a:spLocks noGrp="1" noRot="1" noChangeAspect="1" noChangeArrowheads="1" noTextEdit="1"/>
          </p:cNvSpPr>
          <p:nvPr>
            <p:ph type="sldImg"/>
          </p:nvPr>
        </p:nvSpPr>
        <p:spPr>
          <a:xfrm>
            <a:off x="1182688" y="696913"/>
            <a:ext cx="4646612" cy="3484562"/>
          </a:xfrm>
          <a:ln/>
        </p:spPr>
      </p:sp>
      <p:sp>
        <p:nvSpPr>
          <p:cNvPr id="837635" name="Rectangle 3"/>
          <p:cNvSpPr>
            <a:spLocks noGrp="1" noChangeArrowheads="1"/>
          </p:cNvSpPr>
          <p:nvPr>
            <p:ph type="body" idx="1"/>
          </p:nvPr>
        </p:nvSpPr>
        <p:spPr>
          <a:xfrm>
            <a:off x="934722" y="4414180"/>
            <a:ext cx="5374638" cy="4882223"/>
          </a:xfrm>
        </p:spPr>
        <p:txBody>
          <a:bodyPr/>
          <a:lstStyle/>
          <a:p>
            <a:pPr algn="just">
              <a:spcAft>
                <a:spcPts val="306"/>
              </a:spcAft>
            </a:pPr>
            <a:r>
              <a:rPr lang="en-US" b="0" i="1" baseline="0" dirty="0">
                <a:cs typeface="Arial" panose="020B0604020202020204" pitchFamily="34" charset="0"/>
              </a:rPr>
              <a:t>Step 1: </a:t>
            </a:r>
            <a:r>
              <a:rPr lang="en-US" b="1" i="0" baseline="0" dirty="0">
                <a:cs typeface="Arial" panose="020B0604020202020204" pitchFamily="34" charset="0"/>
              </a:rPr>
              <a:t>Metaphoric Solutions</a:t>
            </a:r>
          </a:p>
          <a:p>
            <a:pPr algn="just" defTabSz="931672">
              <a:spcAft>
                <a:spcPts val="306"/>
              </a:spcAft>
              <a:defRPr/>
            </a:pPr>
            <a:r>
              <a:rPr lang="en-US" b="0" i="0" baseline="0" dirty="0">
                <a:cs typeface="Arial" panose="020B0604020202020204" pitchFamily="34" charset="0"/>
              </a:rPr>
              <a:t>Metaphoric solutions are to lead to insights that apply to the real world and to inspire practical ideas. Below are some examples of metaphoric solutions.</a:t>
            </a:r>
          </a:p>
          <a:p>
            <a:pPr algn="just" defTabSz="931672">
              <a:spcAft>
                <a:spcPts val="306"/>
              </a:spcAft>
              <a:defRPr/>
            </a:pPr>
            <a:r>
              <a:rPr lang="en-US" dirty="0">
                <a:cs typeface="Arial" panose="020B0604020202020204" pitchFamily="34" charset="0"/>
              </a:rPr>
              <a:t>Balloon</a:t>
            </a:r>
          </a:p>
          <a:p>
            <a:pPr marL="174688" indent="-174688" algn="just" defTabSz="931672">
              <a:spcAft>
                <a:spcPts val="306"/>
              </a:spcAft>
              <a:buFont typeface="Arial" panose="020B0604020202020204" pitchFamily="34" charset="0"/>
              <a:buChar char="•"/>
              <a:defRPr/>
            </a:pPr>
            <a:r>
              <a:rPr lang="en-US" b="0" i="0" baseline="0" dirty="0">
                <a:cs typeface="Arial" panose="020B0604020202020204" pitchFamily="34" charset="0"/>
              </a:rPr>
              <a:t>to elevate your product or your company above the competition; to travel to a new place</a:t>
            </a:r>
            <a:endParaRPr lang="en-US" dirty="0">
              <a:cs typeface="Arial" panose="020B0604020202020204" pitchFamily="34" charset="0"/>
            </a:endParaRPr>
          </a:p>
          <a:p>
            <a:pPr marL="174688" indent="-174688" algn="just" defTabSz="931672">
              <a:spcAft>
                <a:spcPts val="306"/>
              </a:spcAft>
              <a:buFont typeface="Arial" panose="020B0604020202020204" pitchFamily="34" charset="0"/>
              <a:buChar char="•"/>
              <a:defRPr/>
            </a:pPr>
            <a:r>
              <a:rPr lang="en-US" b="0" i="0" baseline="0" dirty="0">
                <a:cs typeface="Arial" panose="020B0604020202020204" pitchFamily="34" charset="0"/>
              </a:rPr>
              <a:t>to take a helicopter view; to work on your business; to set a stretch goal</a:t>
            </a:r>
          </a:p>
          <a:p>
            <a:pPr algn="just">
              <a:spcAft>
                <a:spcPts val="306"/>
              </a:spcAft>
              <a:defRPr/>
            </a:pPr>
            <a:r>
              <a:rPr lang="en-US" b="0" i="0" baseline="0" dirty="0">
                <a:cs typeface="Arial" panose="020B0604020202020204" pitchFamily="34" charset="0"/>
              </a:rPr>
              <a:t>Flashlight</a:t>
            </a: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find new ways of doing things, new partners or customer needs; to obtain market insight or competitor intelligence</a:t>
            </a:r>
          </a:p>
          <a:p>
            <a:pPr marL="174688" indent="-174688" algn="just" defTabSz="931672">
              <a:spcAft>
                <a:spcPts val="306"/>
              </a:spcAft>
              <a:buFont typeface="Arial" panose="020B0604020202020204" pitchFamily="34" charset="0"/>
              <a:buChar char="•"/>
              <a:defRPr/>
            </a:pPr>
            <a:r>
              <a:rPr lang="en-US" b="0" i="0" baseline="0" dirty="0">
                <a:cs typeface="Arial" panose="020B0604020202020204" pitchFamily="34" charset="0"/>
              </a:rPr>
              <a:t>to highlight something or make more visible; to find the problem </a:t>
            </a:r>
          </a:p>
          <a:p>
            <a:pPr algn="just" defTabSz="931672">
              <a:spcAft>
                <a:spcPts val="306"/>
              </a:spcAft>
              <a:defRPr/>
            </a:pPr>
            <a:r>
              <a:rPr lang="en-US" dirty="0">
                <a:cs typeface="Arial" panose="020B0604020202020204" pitchFamily="34" charset="0"/>
              </a:rPr>
              <a:t>Headphones with Microphone</a:t>
            </a:r>
          </a:p>
          <a:p>
            <a:pPr marL="174688" indent="-174688" algn="just">
              <a:spcAft>
                <a:spcPts val="306"/>
              </a:spcAft>
              <a:buFont typeface="Arial" panose="020B0604020202020204" pitchFamily="34" charset="0"/>
              <a:buChar char="•"/>
              <a:defRPr/>
            </a:pPr>
            <a:r>
              <a:rPr lang="en-US" dirty="0">
                <a:cs typeface="Arial" panose="020B0604020202020204" pitchFamily="34" charset="0"/>
              </a:rPr>
              <a:t>to listen to customer feedback,</a:t>
            </a:r>
            <a:r>
              <a:rPr lang="en-US" baseline="0" dirty="0">
                <a:cs typeface="Arial" panose="020B0604020202020204" pitchFamily="34" charset="0"/>
              </a:rPr>
              <a:t> employee ideas, external experts</a:t>
            </a:r>
            <a:endParaRPr lang="en-US" dirty="0">
              <a:cs typeface="Arial" panose="020B0604020202020204" pitchFamily="34" charset="0"/>
            </a:endParaRP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communicate, discuss, cross-pollinate ideas, persuade, broadcast, serve</a:t>
            </a:r>
          </a:p>
          <a:p>
            <a:pPr algn="just" defTabSz="931672">
              <a:spcAft>
                <a:spcPts val="306"/>
              </a:spcAft>
              <a:defRPr/>
            </a:pPr>
            <a:r>
              <a:rPr lang="en-US" b="0" i="0" baseline="0" dirty="0">
                <a:cs typeface="Arial" panose="020B0604020202020204" pitchFamily="34" charset="0"/>
              </a:rPr>
              <a:t>Fishing rod:</a:t>
            </a:r>
          </a:p>
          <a:p>
            <a:pPr marL="174688" indent="-174688" algn="just" defTabSz="931672">
              <a:spcAft>
                <a:spcPts val="306"/>
              </a:spcAft>
              <a:buFont typeface="Arial" panose="020B0604020202020204" pitchFamily="34" charset="0"/>
              <a:buChar char="•"/>
              <a:defRPr/>
            </a:pPr>
            <a:r>
              <a:rPr lang="en-US" dirty="0">
                <a:cs typeface="Arial" panose="020B0604020202020204" pitchFamily="34" charset="0"/>
              </a:rPr>
              <a:t>t</a:t>
            </a:r>
            <a:r>
              <a:rPr lang="en-US" b="0" i="0" baseline="0" dirty="0">
                <a:cs typeface="Arial" panose="020B0604020202020204" pitchFamily="34" charset="0"/>
              </a:rPr>
              <a:t>o experiment with different baits to find out what</a:t>
            </a:r>
            <a:r>
              <a:rPr lang="en-US" b="0" i="0" dirty="0">
                <a:cs typeface="Arial" panose="020B0604020202020204" pitchFamily="34" charset="0"/>
              </a:rPr>
              <a:t> works best</a:t>
            </a:r>
            <a:r>
              <a:rPr lang="en-US" b="0" i="0" baseline="0" dirty="0">
                <a:cs typeface="Arial" panose="020B0604020202020204" pitchFamily="34" charset="0"/>
              </a:rPr>
              <a:t>; </a:t>
            </a: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hire away a key player of a competitor</a:t>
            </a:r>
            <a:r>
              <a:rPr lang="en-US" dirty="0">
                <a:cs typeface="Arial" panose="020B0604020202020204" pitchFamily="34" charset="0"/>
              </a:rPr>
              <a:t>; to catch investors</a:t>
            </a:r>
            <a:endParaRPr lang="ru-RU" dirty="0">
              <a:cs typeface="Arial" panose="020B0604020202020204" pitchFamily="34" charset="0"/>
            </a:endParaRPr>
          </a:p>
          <a:p>
            <a:pPr algn="just" defTabSz="931672">
              <a:spcAft>
                <a:spcPts val="306"/>
              </a:spcAft>
              <a:defRPr/>
            </a:pPr>
            <a:r>
              <a:rPr lang="en-US" b="0" i="0" baseline="0" dirty="0">
                <a:cs typeface="Arial" panose="020B0604020202020204" pitchFamily="34" charset="0"/>
              </a:rPr>
              <a:t>Knife: </a:t>
            </a: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cut down / in / off / out something; to carve a market niche for your business</a:t>
            </a:r>
            <a:r>
              <a:rPr lang="en-US" dirty="0">
                <a:cs typeface="Arial" panose="020B0604020202020204" pitchFamily="34" charset="0"/>
              </a:rPr>
              <a:t>; </a:t>
            </a: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slice something; to make a hole</a:t>
            </a:r>
          </a:p>
          <a:p>
            <a:pPr algn="just">
              <a:spcAft>
                <a:spcPts val="306"/>
              </a:spcAft>
              <a:defRPr/>
            </a:pPr>
            <a:r>
              <a:rPr lang="en-US" b="0" i="0" baseline="0" dirty="0">
                <a:cs typeface="Arial" panose="020B0604020202020204" pitchFamily="34" charset="0"/>
              </a:rPr>
              <a:t>Broom</a:t>
            </a: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get</a:t>
            </a:r>
            <a:r>
              <a:rPr lang="en-US" b="0" i="0" dirty="0">
                <a:cs typeface="Arial" panose="020B0604020202020204" pitchFamily="34" charset="0"/>
              </a:rPr>
              <a:t> rid of</a:t>
            </a:r>
            <a:r>
              <a:rPr lang="en-US" b="0" i="0" baseline="0" dirty="0">
                <a:cs typeface="Arial" panose="020B0604020202020204" pitchFamily="34" charset="0"/>
              </a:rPr>
              <a:t> barriers; to </a:t>
            </a:r>
            <a:r>
              <a:rPr lang="en-US" dirty="0">
                <a:cs typeface="Arial" panose="020B0604020202020204" pitchFamily="34" charset="0"/>
              </a:rPr>
              <a:t>clean something; to reduce obstacles</a:t>
            </a:r>
            <a:endParaRPr lang="en-US" b="0" i="0" baseline="0" dirty="0">
              <a:cs typeface="Arial" panose="020B0604020202020204" pitchFamily="34" charset="0"/>
            </a:endParaRPr>
          </a:p>
          <a:p>
            <a:pPr marL="174688" indent="-174688" algn="just" defTabSz="931672">
              <a:spcAft>
                <a:spcPts val="306"/>
              </a:spcAft>
              <a:buFont typeface="Arial" panose="020B0604020202020204" pitchFamily="34" charset="0"/>
              <a:buChar char="•"/>
              <a:defRPr/>
            </a:pPr>
            <a:r>
              <a:rPr lang="en-US" b="0" i="0" baseline="0" dirty="0">
                <a:cs typeface="Arial" panose="020B0604020202020204" pitchFamily="34" charset="0"/>
              </a:rPr>
              <a:t>to clear the way; to sweep competitors away from the market</a:t>
            </a:r>
          </a:p>
          <a:p>
            <a:pPr algn="just" defTabSz="931672">
              <a:spcAft>
                <a:spcPts val="306"/>
              </a:spcAft>
              <a:defRPr/>
            </a:pPr>
            <a:r>
              <a:rPr lang="en-US" dirty="0">
                <a:cs typeface="Arial" panose="020B0604020202020204" pitchFamily="34" charset="0"/>
              </a:rPr>
              <a:t>Rope:</a:t>
            </a:r>
          </a:p>
          <a:p>
            <a:pPr marL="174688" indent="-174688" algn="just">
              <a:spcAft>
                <a:spcPts val="306"/>
              </a:spcAft>
              <a:buFont typeface="Arial" panose="020B0604020202020204" pitchFamily="34" charset="0"/>
              <a:buChar char="•"/>
              <a:defRPr/>
            </a:pPr>
            <a:r>
              <a:rPr lang="en-US" dirty="0">
                <a:cs typeface="Arial" panose="020B0604020202020204" pitchFamily="34" charset="0"/>
              </a:rPr>
              <a:t>to bring things or people together; </a:t>
            </a:r>
            <a:r>
              <a:rPr lang="en-US" b="0" i="0" baseline="0" dirty="0">
                <a:cs typeface="Arial" panose="020B0604020202020204" pitchFamily="34" charset="0"/>
              </a:rPr>
              <a:t>to achieve customers or employee</a:t>
            </a:r>
            <a:r>
              <a:rPr lang="en-US" b="0" i="0" dirty="0">
                <a:cs typeface="Arial" panose="020B0604020202020204" pitchFamily="34" charset="0"/>
              </a:rPr>
              <a:t> loyalty</a:t>
            </a:r>
            <a:r>
              <a:rPr lang="en-US" dirty="0">
                <a:cs typeface="Arial" panose="020B0604020202020204" pitchFamily="34" charset="0"/>
              </a:rPr>
              <a:t>; </a:t>
            </a:r>
          </a:p>
          <a:p>
            <a:pPr marL="174688" indent="-174688" algn="just">
              <a:spcAft>
                <a:spcPts val="306"/>
              </a:spcAft>
              <a:buFont typeface="Arial" panose="020B0604020202020204" pitchFamily="34" charset="0"/>
              <a:buChar char="•"/>
              <a:defRPr/>
            </a:pPr>
            <a:r>
              <a:rPr lang="en-US" b="0" i="0" baseline="0" dirty="0">
                <a:cs typeface="Arial" panose="020B0604020202020204" pitchFamily="34" charset="0"/>
              </a:rPr>
              <a:t>to reach something; to climb up or to descend;</a:t>
            </a:r>
            <a:r>
              <a:rPr lang="en-US" b="0" i="0" dirty="0">
                <a:cs typeface="Arial" panose="020B0604020202020204" pitchFamily="34" charset="0"/>
              </a:rPr>
              <a:t> </a:t>
            </a:r>
            <a:r>
              <a:rPr lang="en-US" dirty="0">
                <a:cs typeface="Arial" panose="020B0604020202020204" pitchFamily="34" charset="0"/>
              </a:rPr>
              <a:t>to lasso or to pull someone out</a:t>
            </a:r>
            <a:endParaRPr lang="en-US" b="0" i="0" baseline="0" dirty="0">
              <a:cs typeface="Arial" panose="020B0604020202020204" pitchFamily="34" charset="0"/>
            </a:endParaRPr>
          </a:p>
          <a:p>
            <a:pPr algn="just">
              <a:spcAft>
                <a:spcPts val="306"/>
              </a:spcAft>
              <a:defRPr/>
            </a:pPr>
            <a:r>
              <a:rPr lang="en-US" b="0" i="0" baseline="0" dirty="0">
                <a:cs typeface="Arial" panose="020B0604020202020204" pitchFamily="34" charset="0"/>
              </a:rPr>
              <a:t>Hammer</a:t>
            </a:r>
          </a:p>
          <a:p>
            <a:pPr marL="174688" indent="-174688" algn="just" defTabSz="931672">
              <a:spcAft>
                <a:spcPts val="306"/>
              </a:spcAft>
              <a:buFont typeface="Arial" panose="020B0604020202020204" pitchFamily="34" charset="0"/>
              <a:buChar char="•"/>
              <a:defRPr/>
            </a:pPr>
            <a:r>
              <a:rPr lang="en-US" b="0" i="0" baseline="0" dirty="0">
                <a:cs typeface="Arial" panose="020B0604020202020204" pitchFamily="34" charset="0"/>
              </a:rPr>
              <a:t>to nail something down (</a:t>
            </a:r>
            <a:r>
              <a:rPr lang="en-US" b="0" i="0" baseline="0" dirty="0" err="1">
                <a:cs typeface="Arial" panose="020B0604020202020204" pitchFamily="34" charset="0"/>
              </a:rPr>
              <a:t>eg</a:t>
            </a:r>
            <a:r>
              <a:rPr lang="en-US" b="0" i="0" baseline="0" dirty="0">
                <a:cs typeface="Arial" panose="020B0604020202020204" pitchFamily="34" charset="0"/>
              </a:rPr>
              <a:t>. to formulate the guiding principles, idea evaluation methods); to adjust something</a:t>
            </a:r>
          </a:p>
          <a:p>
            <a:pPr marL="174688" indent="-174688" algn="just" defTabSz="931672">
              <a:spcAft>
                <a:spcPts val="306"/>
              </a:spcAft>
              <a:buFont typeface="Arial" panose="020B0604020202020204" pitchFamily="34" charset="0"/>
              <a:buChar char="•"/>
              <a:defRPr/>
            </a:pPr>
            <a:r>
              <a:rPr lang="en-US" b="0" i="0" baseline="0" dirty="0">
                <a:cs typeface="Arial" panose="020B0604020202020204" pitchFamily="34" charset="0"/>
              </a:rPr>
              <a:t>to dismantle or destroy something (</a:t>
            </a:r>
            <a:r>
              <a:rPr lang="en-US" b="0" i="0" baseline="0" dirty="0" err="1">
                <a:cs typeface="Arial" panose="020B0604020202020204" pitchFamily="34" charset="0"/>
              </a:rPr>
              <a:t>eg</a:t>
            </a:r>
            <a:r>
              <a:rPr lang="en-US" b="0" i="0" baseline="0" dirty="0">
                <a:cs typeface="Arial" panose="020B0604020202020204" pitchFamily="34" charset="0"/>
              </a:rPr>
              <a:t>. old habits, bureaucracy)</a:t>
            </a:r>
          </a:p>
          <a:p>
            <a:pPr algn="just">
              <a:spcAft>
                <a:spcPts val="306"/>
              </a:spcAft>
              <a:defRPr/>
            </a:pPr>
            <a:r>
              <a:rPr lang="en-US" b="0" i="1" baseline="0" dirty="0">
                <a:cs typeface="Arial" panose="020B0604020202020204" pitchFamily="34" charset="0"/>
              </a:rPr>
              <a:t>Step 2: </a:t>
            </a:r>
            <a:r>
              <a:rPr lang="en-US" b="1" i="0" baseline="0" dirty="0">
                <a:cs typeface="Arial" panose="020B0604020202020204" pitchFamily="34" charset="0"/>
              </a:rPr>
              <a:t>Practical Solutions</a:t>
            </a:r>
            <a:endParaRPr lang="en-US" b="0" i="0" baseline="0" dirty="0">
              <a:cs typeface="Arial" panose="020B0604020202020204" pitchFamily="34" charset="0"/>
            </a:endParaRPr>
          </a:p>
          <a:p>
            <a:pPr algn="just">
              <a:spcAft>
                <a:spcPts val="306"/>
              </a:spcAft>
            </a:pPr>
            <a:r>
              <a:rPr lang="en-US" dirty="0">
                <a:cs typeface="Arial" panose="020B0604020202020204" pitchFamily="34" charset="0"/>
              </a:rPr>
              <a:t>Explore the metaphoric solutions generated and </a:t>
            </a:r>
            <a:r>
              <a:rPr lang="en-US" b="0" i="0" baseline="0" dirty="0">
                <a:cs typeface="Arial" panose="020B0604020202020204" pitchFamily="34" charset="0"/>
              </a:rPr>
              <a:t>look for goals, strategies and actions that could be accomplished with real-world tools.</a:t>
            </a:r>
          </a:p>
          <a:p>
            <a:pPr algn="just">
              <a:spcAft>
                <a:spcPts val="306"/>
              </a:spcAft>
            </a:pPr>
            <a:r>
              <a:rPr lang="en-US" b="0" i="0" baseline="0" dirty="0">
                <a:cs typeface="Arial" panose="020B0604020202020204" pitchFamily="34" charset="0"/>
              </a:rPr>
              <a:t>Example for Flashlight-based metaphoric solutions:</a:t>
            </a:r>
          </a:p>
          <a:p>
            <a:pPr marL="174688" indent="-174688" algn="just">
              <a:spcAft>
                <a:spcPts val="306"/>
              </a:spcAft>
              <a:buFont typeface="Arial" panose="020B0604020202020204" pitchFamily="34" charset="0"/>
              <a:buChar char="•"/>
            </a:pPr>
            <a:r>
              <a:rPr lang="en-US" b="0" i="1" baseline="0" dirty="0">
                <a:cs typeface="Arial" panose="020B0604020202020204" pitchFamily="34" charset="0"/>
              </a:rPr>
              <a:t>To find new ways of doing things:</a:t>
            </a:r>
            <a:r>
              <a:rPr lang="en-US" b="0" i="0" baseline="0" dirty="0">
                <a:cs typeface="Arial" panose="020B0604020202020204" pitchFamily="34" charset="0"/>
              </a:rPr>
              <a:t> Ask “Why? What If?” questions; brainstorm; experiment; involve external innovators</a:t>
            </a:r>
          </a:p>
          <a:p>
            <a:pPr marL="174688" indent="-174688" algn="just">
              <a:spcAft>
                <a:spcPts val="306"/>
              </a:spcAft>
              <a:buFont typeface="Arial" panose="020B0604020202020204" pitchFamily="34" charset="0"/>
              <a:buChar char="•"/>
            </a:pPr>
            <a:r>
              <a:rPr lang="en-US" b="0" i="1" baseline="0" dirty="0">
                <a:cs typeface="Arial" panose="020B0604020202020204" pitchFamily="34" charset="0"/>
              </a:rPr>
              <a:t>To obtain competitor intelligence: </a:t>
            </a:r>
            <a:r>
              <a:rPr lang="en-US" b="0" i="0" baseline="0" dirty="0">
                <a:cs typeface="Arial" panose="020B0604020202020204" pitchFamily="34" charset="0"/>
              </a:rPr>
              <a:t>Monitor and analyze what you competitors are doing; talk to their customers</a:t>
            </a:r>
          </a:p>
          <a:p>
            <a:pPr marL="174688" indent="-174688" algn="just">
              <a:spcAft>
                <a:spcPts val="306"/>
              </a:spcAft>
              <a:buFont typeface="Arial" panose="020B0604020202020204" pitchFamily="34" charset="0"/>
              <a:buChar char="•"/>
            </a:pPr>
            <a:r>
              <a:rPr lang="en-US" b="0" i="1" baseline="0" dirty="0">
                <a:cs typeface="Arial" panose="020B0604020202020204" pitchFamily="34" charset="0"/>
              </a:rPr>
              <a:t>The find the problem: </a:t>
            </a:r>
            <a:r>
              <a:rPr lang="en-US" b="0" i="0" baseline="0" dirty="0">
                <a:cs typeface="Arial" panose="020B0604020202020204" pitchFamily="34" charset="0"/>
              </a:rPr>
              <a:t>use the “5WHYs” method; involve a diverse group of experts</a:t>
            </a:r>
          </a:p>
        </p:txBody>
      </p:sp>
    </p:spTree>
    <p:extLst>
      <p:ext uri="{BB962C8B-B14F-4D97-AF65-F5344CB8AC3E}">
        <p14:creationId xmlns:p14="http://schemas.microsoft.com/office/powerpoint/2010/main" val="3214981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50</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914402" y="4494213"/>
            <a:ext cx="5714998" cy="4802187"/>
          </a:xfrm>
        </p:spPr>
        <p:txBody>
          <a:bodyPr/>
          <a:lstStyle/>
          <a:p>
            <a:pPr algn="just">
              <a:spcAft>
                <a:spcPts val="300"/>
              </a:spcAft>
            </a:pPr>
            <a:r>
              <a:rPr lang="ru-RU" sz="1400" b="1" i="0" baseline="0" dirty="0">
                <a:solidFill>
                  <a:srgbClr val="336699"/>
                </a:solidFill>
                <a:latin typeface="+mn-lt"/>
                <a:cs typeface="Arial" panose="020B0604020202020204" pitchFamily="34" charset="0"/>
              </a:rPr>
              <a:t>Примеры того, как можно использовать воздушный шар</a:t>
            </a:r>
            <a:endParaRPr lang="en-US" sz="1400" b="1" i="0" baseline="0" dirty="0">
              <a:solidFill>
                <a:srgbClr val="336699"/>
              </a:solidFill>
              <a:latin typeface="+mn-lt"/>
              <a:cs typeface="Arial" panose="020B0604020202020204" pitchFamily="34" charset="0"/>
            </a:endParaRPr>
          </a:p>
          <a:p>
            <a:pPr algn="just">
              <a:spcAft>
                <a:spcPts val="300"/>
              </a:spcAft>
            </a:pPr>
            <a:r>
              <a:rPr lang="ru-RU" b="1" i="0" baseline="0" dirty="0">
                <a:latin typeface="+mn-lt"/>
                <a:cs typeface="Arial" panose="020B0604020202020204" pitchFamily="34" charset="0"/>
              </a:rPr>
              <a:t>ОППОНЕНТЫ</a:t>
            </a:r>
            <a:endParaRPr lang="en-US" b="1"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Разработчики витают в облаках</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Правительство повы</a:t>
            </a:r>
            <a:r>
              <a:rPr lang="ru-RU" dirty="0">
                <a:latin typeface="+mn-lt"/>
                <a:cs typeface="Arial" panose="020B0604020202020204" pitchFamily="34" charset="0"/>
              </a:rPr>
              <a:t>сило</a:t>
            </a:r>
            <a:r>
              <a:rPr lang="ru-RU" b="0" i="0" baseline="0" dirty="0">
                <a:latin typeface="+mn-lt"/>
                <a:cs typeface="Arial" panose="020B0604020202020204" pitchFamily="34" charset="0"/>
              </a:rPr>
              <a:t> поборы</a:t>
            </a: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Продукт «летает» недостаточно высоко, потенциальные покупатели его не видят</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Начальный интерес покупателей к новому продукт «сдулся»</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Конкуренты создали выдающийся продукт</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Покупатели хотят более высокой потребительской ценности</a:t>
            </a:r>
            <a:endParaRPr lang="en-US" b="0"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Ключ</a:t>
            </a:r>
            <a:r>
              <a:rPr lang="ru-RU" dirty="0">
                <a:latin typeface="+mn-lt"/>
                <a:cs typeface="Arial" panose="020B0604020202020204" pitchFamily="34" charset="0"/>
              </a:rPr>
              <a:t>евой компонент проекта отказал, и проект «приземлили» для реанимации</a:t>
            </a:r>
            <a:endParaRPr lang="en-US" b="0" i="0" baseline="0" dirty="0">
              <a:latin typeface="+mn-lt"/>
              <a:cs typeface="Arial" panose="020B0604020202020204" pitchFamily="34" charset="0"/>
            </a:endParaRPr>
          </a:p>
          <a:p>
            <a:pPr marL="0" indent="0" algn="just">
              <a:spcAft>
                <a:spcPts val="300"/>
              </a:spcAft>
              <a:buFont typeface="Arial" panose="020B0604020202020204" pitchFamily="34" charset="0"/>
              <a:buNone/>
            </a:pPr>
            <a:r>
              <a:rPr lang="ru-RU" b="1" i="0" baseline="0" dirty="0">
                <a:latin typeface="+mn-lt"/>
                <a:cs typeface="Arial" panose="020B0604020202020204" pitchFamily="34" charset="0"/>
              </a:rPr>
              <a:t>ИННОВАТОРЫ</a:t>
            </a:r>
            <a:endParaRPr lang="en-US" b="1"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Создай вдохновляющее видение и дерзкие цели </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Помоги людям взлететь на новые высоты</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Сделай главную изюминку более видной</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Изуми покупателей и шокируй конкурентов</a:t>
            </a:r>
            <a:endParaRPr lang="en-US" b="0"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Помоги своим покупателям стать заметными и знаменитыми</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Посмотри на свой бизнес с высоты и обнаружь прекрасные возможности</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«Слетай» осмотреть новые потенциальные рынки и создай там свою нишу</a:t>
            </a:r>
            <a:endParaRPr lang="en-US" b="0" i="0" baseline="0" dirty="0">
              <a:latin typeface="+mn-lt"/>
              <a:cs typeface="Arial" panose="020B0604020202020204" pitchFamily="34" charset="0"/>
            </a:endParaRPr>
          </a:p>
        </p:txBody>
      </p:sp>
    </p:spTree>
    <p:extLst>
      <p:ext uri="{BB962C8B-B14F-4D97-AF65-F5344CB8AC3E}">
        <p14:creationId xmlns:p14="http://schemas.microsoft.com/office/powerpoint/2010/main" val="4195061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51</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914402" y="4341814"/>
            <a:ext cx="5257798" cy="4802187"/>
          </a:xfrm>
        </p:spPr>
        <p:txBody>
          <a:bodyPr/>
          <a:lstStyle/>
          <a:p>
            <a:pPr algn="just">
              <a:spcAft>
                <a:spcPts val="300"/>
              </a:spcAft>
            </a:pPr>
            <a:r>
              <a:rPr lang="en-US" b="0" i="1" baseline="0" dirty="0">
                <a:cs typeface="Arial" panose="020B0604020202020204" pitchFamily="34" charset="0"/>
              </a:rPr>
              <a:t>Step 1: </a:t>
            </a:r>
            <a:r>
              <a:rPr lang="en-US" b="1" i="0" baseline="0" dirty="0">
                <a:cs typeface="Arial" panose="020B0604020202020204" pitchFamily="34" charset="0"/>
              </a:rPr>
              <a:t>Metaphoric Solutions</a:t>
            </a:r>
          </a:p>
          <a:p>
            <a:pPr marL="0" marR="0" indent="0" algn="just" defTabSz="914400" rtl="0" eaLnBrk="1" fontAlgn="auto" latinLnBrk="0" hangingPunct="1">
              <a:lnSpc>
                <a:spcPct val="100000"/>
              </a:lnSpc>
              <a:spcBef>
                <a:spcPts val="0"/>
              </a:spcBef>
              <a:spcAft>
                <a:spcPts val="300"/>
              </a:spcAft>
              <a:buClrTx/>
              <a:buSzTx/>
              <a:buFontTx/>
              <a:buNone/>
              <a:tabLst/>
              <a:defRPr/>
            </a:pPr>
            <a:r>
              <a:rPr lang="en-US" b="0" i="0" baseline="0" dirty="0">
                <a:cs typeface="Arial" panose="020B0604020202020204" pitchFamily="34" charset="0"/>
              </a:rPr>
              <a:t>Metaphoric solutions are to lead to insights that apply to the real world and to inspire practical ideas. Below are some examples of metaphoric solutions.</a:t>
            </a:r>
          </a:p>
          <a:p>
            <a:pPr marR="0" algn="just" defTabSz="914400" rtl="0" eaLnBrk="1" fontAlgn="auto" latinLnBrk="0" hangingPunct="1">
              <a:lnSpc>
                <a:spcPct val="100000"/>
              </a:lnSpc>
              <a:spcBef>
                <a:spcPts val="0"/>
              </a:spcBef>
              <a:spcAft>
                <a:spcPts val="300"/>
              </a:spcAft>
              <a:buClrTx/>
              <a:buSzTx/>
              <a:tabLst/>
              <a:defRPr/>
            </a:pPr>
            <a:r>
              <a:rPr lang="en-US" dirty="0">
                <a:cs typeface="Arial" panose="020B0604020202020204" pitchFamily="34" charset="0"/>
              </a:rPr>
              <a:t>Balloon</a:t>
            </a: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b="0" i="0" baseline="0" dirty="0">
                <a:cs typeface="Arial" panose="020B0604020202020204" pitchFamily="34" charset="0"/>
              </a:rPr>
              <a:t>to elevate your product or your company above the competition; to travel to a new place</a:t>
            </a:r>
            <a:endParaRPr lang="en-US" dirty="0">
              <a:cs typeface="Arial" panose="020B0604020202020204" pitchFamily="34" charset="0"/>
            </a:endParaRP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b="0" i="0" baseline="0" dirty="0">
                <a:cs typeface="Arial" panose="020B0604020202020204" pitchFamily="34" charset="0"/>
              </a:rPr>
              <a:t>to take a helicopter view; to work on your business; to set a stretch goal</a:t>
            </a:r>
          </a:p>
          <a:p>
            <a:pPr marL="0" indent="0" algn="just">
              <a:spcAft>
                <a:spcPts val="300"/>
              </a:spcAft>
              <a:buFont typeface="Arial" panose="020B0604020202020204" pitchFamily="34" charset="0"/>
              <a:buNone/>
              <a:defRPr/>
            </a:pPr>
            <a:r>
              <a:rPr lang="en-US" b="0" i="0" baseline="0" dirty="0">
                <a:cs typeface="Arial" panose="020B0604020202020204" pitchFamily="34" charset="0"/>
              </a:rPr>
              <a:t>Flashlight</a:t>
            </a: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find new ways of doing things, new partners or customer needs; to obtain market insight or competitor intelligence</a:t>
            </a: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b="0" i="0" baseline="0" dirty="0">
                <a:cs typeface="Arial" panose="020B0604020202020204" pitchFamily="34" charset="0"/>
              </a:rPr>
              <a:t>to highlight something or make more visible; to find the problem </a:t>
            </a:r>
          </a:p>
          <a:p>
            <a:pPr marL="0" marR="0" indent="0" algn="just" defTabSz="914400" rtl="0" eaLnBrk="1" fontAlgn="auto" latinLnBrk="0" hangingPunct="1">
              <a:lnSpc>
                <a:spcPct val="100000"/>
              </a:lnSpc>
              <a:spcBef>
                <a:spcPts val="0"/>
              </a:spcBef>
              <a:spcAft>
                <a:spcPts val="300"/>
              </a:spcAft>
              <a:buClrTx/>
              <a:buSzTx/>
              <a:buFontTx/>
              <a:buNone/>
              <a:tabLst/>
              <a:defRPr/>
            </a:pPr>
            <a:r>
              <a:rPr lang="en-US" dirty="0">
                <a:cs typeface="Arial" panose="020B0604020202020204" pitchFamily="34" charset="0"/>
              </a:rPr>
              <a:t>Headphones with Microphone</a:t>
            </a:r>
          </a:p>
          <a:p>
            <a:pPr marL="171450" indent="-171450" algn="just">
              <a:spcAft>
                <a:spcPts val="300"/>
              </a:spcAft>
              <a:buFont typeface="Arial" panose="020B0604020202020204" pitchFamily="34" charset="0"/>
              <a:buChar char="•"/>
              <a:defRPr/>
            </a:pPr>
            <a:r>
              <a:rPr lang="en-US" dirty="0">
                <a:cs typeface="Arial" panose="020B0604020202020204" pitchFamily="34" charset="0"/>
              </a:rPr>
              <a:t>to listen to customer feedback,</a:t>
            </a:r>
            <a:r>
              <a:rPr lang="en-US" baseline="0" dirty="0">
                <a:cs typeface="Arial" panose="020B0604020202020204" pitchFamily="34" charset="0"/>
              </a:rPr>
              <a:t> employee ideas, external experts</a:t>
            </a:r>
            <a:endParaRPr lang="en-US" dirty="0">
              <a:cs typeface="Arial" panose="020B0604020202020204" pitchFamily="34" charset="0"/>
            </a:endParaRP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communicate, discuss, cross-pollinate ideas, persuade, broadcast, serve</a:t>
            </a:r>
          </a:p>
          <a:p>
            <a:pPr marL="0" marR="0" indent="0" algn="just" defTabSz="914400" rtl="0" eaLnBrk="1" fontAlgn="auto" latinLnBrk="0" hangingPunct="1">
              <a:lnSpc>
                <a:spcPct val="100000"/>
              </a:lnSpc>
              <a:spcBef>
                <a:spcPts val="0"/>
              </a:spcBef>
              <a:spcAft>
                <a:spcPts val="300"/>
              </a:spcAft>
              <a:buClrTx/>
              <a:buSzTx/>
              <a:buFontTx/>
              <a:buNone/>
              <a:tabLst/>
              <a:defRPr/>
            </a:pPr>
            <a:r>
              <a:rPr lang="en-US" b="0" i="0" baseline="0" dirty="0">
                <a:cs typeface="Arial" panose="020B0604020202020204" pitchFamily="34" charset="0"/>
              </a:rPr>
              <a:t>Fishing rod:</a:t>
            </a: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cs typeface="Arial" panose="020B0604020202020204" pitchFamily="34" charset="0"/>
              </a:rPr>
              <a:t>t</a:t>
            </a:r>
            <a:r>
              <a:rPr lang="en-US" b="0" i="0" baseline="0" dirty="0">
                <a:cs typeface="Arial" panose="020B0604020202020204" pitchFamily="34" charset="0"/>
              </a:rPr>
              <a:t>o experiment with different baits to find out what</a:t>
            </a:r>
            <a:r>
              <a:rPr lang="en-US" b="0" i="0" dirty="0">
                <a:cs typeface="Arial" panose="020B0604020202020204" pitchFamily="34" charset="0"/>
              </a:rPr>
              <a:t> works best</a:t>
            </a:r>
            <a:r>
              <a:rPr lang="en-US" b="0" i="0" baseline="0" dirty="0">
                <a:cs typeface="Arial" panose="020B0604020202020204" pitchFamily="34" charset="0"/>
              </a:rPr>
              <a:t>; </a:t>
            </a: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hire away a key player of a competitor</a:t>
            </a:r>
            <a:r>
              <a:rPr lang="en-US" dirty="0">
                <a:cs typeface="Arial" panose="020B0604020202020204" pitchFamily="34" charset="0"/>
              </a:rPr>
              <a:t>; to catch investors</a:t>
            </a:r>
            <a:endParaRPr lang="ru-RU" dirty="0">
              <a:cs typeface="Arial" panose="020B0604020202020204" pitchFamily="34" charset="0"/>
            </a:endParaRPr>
          </a:p>
          <a:p>
            <a:pPr marL="0" marR="0" indent="0" algn="just" defTabSz="914400" rtl="0" eaLnBrk="1" fontAlgn="auto" latinLnBrk="0" hangingPunct="1">
              <a:lnSpc>
                <a:spcPct val="100000"/>
              </a:lnSpc>
              <a:spcBef>
                <a:spcPts val="0"/>
              </a:spcBef>
              <a:spcAft>
                <a:spcPts val="300"/>
              </a:spcAft>
              <a:buClrTx/>
              <a:buSzTx/>
              <a:buFontTx/>
              <a:buNone/>
              <a:tabLst/>
              <a:defRPr/>
            </a:pPr>
            <a:r>
              <a:rPr lang="en-US" b="0" i="0" baseline="0" dirty="0">
                <a:cs typeface="Arial" panose="020B0604020202020204" pitchFamily="34" charset="0"/>
              </a:rPr>
              <a:t>Knife: </a:t>
            </a: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cut down / in / off / out something; to carve a market niche for your business</a:t>
            </a:r>
            <a:r>
              <a:rPr lang="en-US" dirty="0">
                <a:cs typeface="Arial" panose="020B0604020202020204" pitchFamily="34" charset="0"/>
              </a:rPr>
              <a:t>; </a:t>
            </a: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slice something; to make a hole</a:t>
            </a:r>
          </a:p>
          <a:p>
            <a:pPr marL="0" indent="0" algn="just">
              <a:spcAft>
                <a:spcPts val="300"/>
              </a:spcAft>
              <a:buFont typeface="Arial" panose="020B0604020202020204" pitchFamily="34" charset="0"/>
              <a:buNone/>
              <a:defRPr/>
            </a:pPr>
            <a:r>
              <a:rPr lang="en-US" b="0" i="0" baseline="0" dirty="0">
                <a:cs typeface="Arial" panose="020B0604020202020204" pitchFamily="34" charset="0"/>
              </a:rPr>
              <a:t>Broom</a:t>
            </a: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get</a:t>
            </a:r>
            <a:r>
              <a:rPr lang="en-US" b="0" i="0" dirty="0">
                <a:cs typeface="Arial" panose="020B0604020202020204" pitchFamily="34" charset="0"/>
              </a:rPr>
              <a:t> rid of</a:t>
            </a:r>
            <a:r>
              <a:rPr lang="en-US" b="0" i="0" baseline="0" dirty="0">
                <a:cs typeface="Arial" panose="020B0604020202020204" pitchFamily="34" charset="0"/>
              </a:rPr>
              <a:t> barriers; to </a:t>
            </a:r>
            <a:r>
              <a:rPr lang="en-US" dirty="0">
                <a:cs typeface="Arial" panose="020B0604020202020204" pitchFamily="34" charset="0"/>
              </a:rPr>
              <a:t>clean something; to reduce obstacles</a:t>
            </a:r>
            <a:endParaRPr lang="en-US" b="0" i="0" baseline="0" dirty="0">
              <a:cs typeface="Arial" panose="020B0604020202020204" pitchFamily="34" charset="0"/>
            </a:endParaRP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b="0" i="0" baseline="0" dirty="0">
                <a:cs typeface="Arial" panose="020B0604020202020204" pitchFamily="34" charset="0"/>
              </a:rPr>
              <a:t>to clear the way; to sweep competitors away from the market</a:t>
            </a:r>
          </a:p>
          <a:p>
            <a:pPr marL="0" marR="0" indent="0" algn="just" defTabSz="914400" rtl="0" eaLnBrk="1" fontAlgn="auto" latinLnBrk="0" hangingPunct="1">
              <a:lnSpc>
                <a:spcPct val="100000"/>
              </a:lnSpc>
              <a:spcBef>
                <a:spcPts val="0"/>
              </a:spcBef>
              <a:spcAft>
                <a:spcPts val="300"/>
              </a:spcAft>
              <a:buClrTx/>
              <a:buSzTx/>
              <a:buFontTx/>
              <a:buNone/>
              <a:tabLst/>
              <a:defRPr/>
            </a:pPr>
            <a:r>
              <a:rPr lang="en-US" dirty="0">
                <a:cs typeface="Arial" panose="020B0604020202020204" pitchFamily="34" charset="0"/>
              </a:rPr>
              <a:t>Rope:</a:t>
            </a:r>
          </a:p>
          <a:p>
            <a:pPr marL="171450" indent="-171450" algn="just">
              <a:spcAft>
                <a:spcPts val="300"/>
              </a:spcAft>
              <a:buFont typeface="Arial" panose="020B0604020202020204" pitchFamily="34" charset="0"/>
              <a:buChar char="•"/>
              <a:defRPr/>
            </a:pPr>
            <a:r>
              <a:rPr lang="en-US" dirty="0">
                <a:cs typeface="Arial" panose="020B0604020202020204" pitchFamily="34" charset="0"/>
              </a:rPr>
              <a:t>to bring things or people together; </a:t>
            </a:r>
            <a:r>
              <a:rPr lang="en-US" b="0" i="0" baseline="0" dirty="0">
                <a:cs typeface="Arial" panose="020B0604020202020204" pitchFamily="34" charset="0"/>
              </a:rPr>
              <a:t>to achieve customers or employee</a:t>
            </a:r>
            <a:r>
              <a:rPr lang="en-US" b="0" i="0" dirty="0">
                <a:cs typeface="Arial" panose="020B0604020202020204" pitchFamily="34" charset="0"/>
              </a:rPr>
              <a:t> loyalty</a:t>
            </a:r>
            <a:r>
              <a:rPr lang="en-US" dirty="0">
                <a:cs typeface="Arial" panose="020B0604020202020204" pitchFamily="34" charset="0"/>
              </a:rPr>
              <a:t>; </a:t>
            </a:r>
          </a:p>
          <a:p>
            <a:pPr marL="171450" indent="-171450" algn="just">
              <a:spcAft>
                <a:spcPts val="300"/>
              </a:spcAft>
              <a:buFont typeface="Arial" panose="020B0604020202020204" pitchFamily="34" charset="0"/>
              <a:buChar char="•"/>
              <a:defRPr/>
            </a:pPr>
            <a:r>
              <a:rPr lang="en-US" b="0" i="0" baseline="0" dirty="0">
                <a:cs typeface="Arial" panose="020B0604020202020204" pitchFamily="34" charset="0"/>
              </a:rPr>
              <a:t>to reach something; to climb up or to descend;</a:t>
            </a:r>
            <a:r>
              <a:rPr lang="en-US" b="0" i="0" dirty="0">
                <a:cs typeface="Arial" panose="020B0604020202020204" pitchFamily="34" charset="0"/>
              </a:rPr>
              <a:t> </a:t>
            </a:r>
            <a:r>
              <a:rPr lang="en-US" dirty="0">
                <a:cs typeface="Arial" panose="020B0604020202020204" pitchFamily="34" charset="0"/>
              </a:rPr>
              <a:t>to lasso or to pull someone out</a:t>
            </a:r>
            <a:endParaRPr lang="en-US" b="0" i="0" baseline="0" dirty="0">
              <a:cs typeface="Arial" panose="020B0604020202020204" pitchFamily="34" charset="0"/>
            </a:endParaRPr>
          </a:p>
          <a:p>
            <a:pPr marL="0" indent="0" algn="just">
              <a:spcAft>
                <a:spcPts val="300"/>
              </a:spcAft>
              <a:buFont typeface="Arial" panose="020B0604020202020204" pitchFamily="34" charset="0"/>
              <a:buNone/>
              <a:defRPr/>
            </a:pPr>
            <a:r>
              <a:rPr lang="en-US" b="0" i="0" baseline="0" dirty="0">
                <a:cs typeface="Arial" panose="020B0604020202020204" pitchFamily="34" charset="0"/>
              </a:rPr>
              <a:t>Hammer</a:t>
            </a: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b="0" i="0" baseline="0" dirty="0">
                <a:cs typeface="Arial" panose="020B0604020202020204" pitchFamily="34" charset="0"/>
              </a:rPr>
              <a:t>to nail something down (</a:t>
            </a:r>
            <a:r>
              <a:rPr lang="en-US" b="0" i="0" baseline="0" dirty="0" err="1">
                <a:cs typeface="Arial" panose="020B0604020202020204" pitchFamily="34" charset="0"/>
              </a:rPr>
              <a:t>eg</a:t>
            </a:r>
            <a:r>
              <a:rPr lang="en-US" b="0" i="0" baseline="0" dirty="0">
                <a:cs typeface="Arial" panose="020B0604020202020204" pitchFamily="34" charset="0"/>
              </a:rPr>
              <a:t>. to formulate the guiding principles, idea evaluation methods); to adjust something</a:t>
            </a:r>
          </a:p>
          <a:p>
            <a:pPr marL="171450" marR="0" indent="-1714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b="0" i="0" baseline="0" dirty="0">
                <a:cs typeface="Arial" panose="020B0604020202020204" pitchFamily="34" charset="0"/>
              </a:rPr>
              <a:t>to dismantle or destroy something (</a:t>
            </a:r>
            <a:r>
              <a:rPr lang="en-US" b="0" i="0" baseline="0" dirty="0" err="1">
                <a:cs typeface="Arial" panose="020B0604020202020204" pitchFamily="34" charset="0"/>
              </a:rPr>
              <a:t>eg</a:t>
            </a:r>
            <a:r>
              <a:rPr lang="en-US" b="0" i="0" baseline="0" dirty="0">
                <a:cs typeface="Arial" panose="020B0604020202020204" pitchFamily="34" charset="0"/>
              </a:rPr>
              <a:t>. old habits, bureaucracy)</a:t>
            </a:r>
          </a:p>
          <a:p>
            <a:pPr marL="0" indent="0" algn="just">
              <a:spcAft>
                <a:spcPts val="300"/>
              </a:spcAft>
              <a:buFont typeface="Arial" panose="020B0604020202020204" pitchFamily="34" charset="0"/>
              <a:buNone/>
              <a:defRPr/>
            </a:pPr>
            <a:r>
              <a:rPr lang="en-US" b="0" i="1" baseline="0" dirty="0">
                <a:cs typeface="Arial" panose="020B0604020202020204" pitchFamily="34" charset="0"/>
              </a:rPr>
              <a:t>Step 2: </a:t>
            </a:r>
            <a:r>
              <a:rPr lang="en-US" b="1" i="0" baseline="0" dirty="0">
                <a:cs typeface="Arial" panose="020B0604020202020204" pitchFamily="34" charset="0"/>
              </a:rPr>
              <a:t>Practical Solutions</a:t>
            </a:r>
            <a:endParaRPr lang="en-US" b="0" i="0" baseline="0" dirty="0">
              <a:cs typeface="Arial" panose="020B0604020202020204" pitchFamily="34" charset="0"/>
            </a:endParaRPr>
          </a:p>
          <a:p>
            <a:pPr algn="just">
              <a:spcAft>
                <a:spcPts val="300"/>
              </a:spcAft>
            </a:pPr>
            <a:r>
              <a:rPr lang="en-US" dirty="0">
                <a:cs typeface="Arial" panose="020B0604020202020204" pitchFamily="34" charset="0"/>
              </a:rPr>
              <a:t>Explore the metaphoric solutions generated and </a:t>
            </a:r>
            <a:r>
              <a:rPr lang="en-US" b="0" i="0" baseline="0" dirty="0">
                <a:cs typeface="Arial" panose="020B0604020202020204" pitchFamily="34" charset="0"/>
              </a:rPr>
              <a:t>look for goals, strategies and actions that could be accomplished with real-world tools.</a:t>
            </a:r>
          </a:p>
          <a:p>
            <a:pPr algn="just">
              <a:spcAft>
                <a:spcPts val="300"/>
              </a:spcAft>
            </a:pPr>
            <a:r>
              <a:rPr lang="en-US" b="0" i="0" baseline="0" dirty="0">
                <a:cs typeface="Arial" panose="020B0604020202020204" pitchFamily="34" charset="0"/>
              </a:rPr>
              <a:t>Example for Flashlight-based metaphoric solutions:</a:t>
            </a:r>
          </a:p>
          <a:p>
            <a:pPr marL="171450" indent="-171450" algn="just">
              <a:spcAft>
                <a:spcPts val="300"/>
              </a:spcAft>
              <a:buFont typeface="Arial" panose="020B0604020202020204" pitchFamily="34" charset="0"/>
              <a:buChar char="•"/>
            </a:pPr>
            <a:r>
              <a:rPr lang="en-US" b="0" i="1" baseline="0" dirty="0">
                <a:cs typeface="Arial" panose="020B0604020202020204" pitchFamily="34" charset="0"/>
              </a:rPr>
              <a:t>To find new ways of doing things:</a:t>
            </a:r>
            <a:r>
              <a:rPr lang="en-US" b="0" i="0" baseline="0" dirty="0">
                <a:cs typeface="Arial" panose="020B0604020202020204" pitchFamily="34" charset="0"/>
              </a:rPr>
              <a:t> Ask “Why? What If?” questions; brainstorm; experiment; involve external innovators</a:t>
            </a:r>
          </a:p>
          <a:p>
            <a:pPr marL="171450" indent="-171450" algn="just">
              <a:spcAft>
                <a:spcPts val="300"/>
              </a:spcAft>
              <a:buFont typeface="Arial" panose="020B0604020202020204" pitchFamily="34" charset="0"/>
              <a:buChar char="•"/>
            </a:pPr>
            <a:r>
              <a:rPr lang="en-US" b="0" i="1" baseline="0" dirty="0">
                <a:cs typeface="Arial" panose="020B0604020202020204" pitchFamily="34" charset="0"/>
              </a:rPr>
              <a:t>To obtain competitor intelligence: </a:t>
            </a:r>
            <a:r>
              <a:rPr lang="en-US" b="0" i="0" baseline="0" dirty="0">
                <a:cs typeface="Arial" panose="020B0604020202020204" pitchFamily="34" charset="0"/>
              </a:rPr>
              <a:t>Monitor and analyze what you competitors are doing; talk to their customers</a:t>
            </a:r>
          </a:p>
          <a:p>
            <a:pPr marL="171450" indent="-171450" algn="just">
              <a:spcAft>
                <a:spcPts val="300"/>
              </a:spcAft>
              <a:buFont typeface="Arial" panose="020B0604020202020204" pitchFamily="34" charset="0"/>
              <a:buChar char="•"/>
            </a:pPr>
            <a:r>
              <a:rPr lang="en-US" b="0" i="1" baseline="0" dirty="0">
                <a:cs typeface="Arial" panose="020B0604020202020204" pitchFamily="34" charset="0"/>
              </a:rPr>
              <a:t>The find the problem: </a:t>
            </a:r>
            <a:r>
              <a:rPr lang="en-US" b="0" i="0" baseline="0" dirty="0">
                <a:cs typeface="Arial" panose="020B0604020202020204" pitchFamily="34" charset="0"/>
              </a:rPr>
              <a:t>use the “5WHYs” method; involve a diverse group of experts</a:t>
            </a:r>
          </a:p>
        </p:txBody>
      </p:sp>
    </p:spTree>
    <p:extLst>
      <p:ext uri="{BB962C8B-B14F-4D97-AF65-F5344CB8AC3E}">
        <p14:creationId xmlns:p14="http://schemas.microsoft.com/office/powerpoint/2010/main" val="3227046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52</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914402" y="4494213"/>
            <a:ext cx="5714998" cy="4802187"/>
          </a:xfrm>
        </p:spPr>
        <p:txBody>
          <a:bodyPr/>
          <a:lstStyle/>
          <a:p>
            <a:pPr algn="just">
              <a:spcAft>
                <a:spcPts val="300"/>
              </a:spcAft>
            </a:pPr>
            <a:r>
              <a:rPr lang="ru-RU" sz="1400" b="1" i="0" baseline="0" dirty="0">
                <a:solidFill>
                  <a:srgbClr val="336699"/>
                </a:solidFill>
                <a:latin typeface="+mn-lt"/>
                <a:cs typeface="Arial" panose="020B0604020202020204" pitchFamily="34" charset="0"/>
              </a:rPr>
              <a:t>Примеры того, как можно использовать воздушный шар</a:t>
            </a:r>
            <a:endParaRPr lang="en-US" sz="1400" b="1" i="0" baseline="0" dirty="0">
              <a:solidFill>
                <a:srgbClr val="336699"/>
              </a:solidFill>
              <a:latin typeface="+mn-lt"/>
              <a:cs typeface="Arial" panose="020B0604020202020204" pitchFamily="34" charset="0"/>
            </a:endParaRPr>
          </a:p>
          <a:p>
            <a:pPr algn="just">
              <a:spcAft>
                <a:spcPts val="300"/>
              </a:spcAft>
            </a:pPr>
            <a:r>
              <a:rPr lang="ru-RU" b="1" i="0" baseline="0" dirty="0">
                <a:latin typeface="+mn-lt"/>
                <a:cs typeface="Arial" panose="020B0604020202020204" pitchFamily="34" charset="0"/>
              </a:rPr>
              <a:t>ОППОНЕНТЫ</a:t>
            </a:r>
            <a:endParaRPr lang="en-US" b="1"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Разработчики витают в облаках</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Правительство повы</a:t>
            </a:r>
            <a:r>
              <a:rPr lang="ru-RU" dirty="0">
                <a:latin typeface="+mn-lt"/>
                <a:cs typeface="Arial" panose="020B0604020202020204" pitchFamily="34" charset="0"/>
              </a:rPr>
              <a:t>сило</a:t>
            </a:r>
            <a:r>
              <a:rPr lang="ru-RU" b="0" i="0" baseline="0" dirty="0">
                <a:latin typeface="+mn-lt"/>
                <a:cs typeface="Arial" panose="020B0604020202020204" pitchFamily="34" charset="0"/>
              </a:rPr>
              <a:t> поборы</a:t>
            </a: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Продукт «летает» недостаточно высоко, потенциальные покупатели его не видят</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Начальный интерес покупателей к новому продукт «сдулся»</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Конкуренты создали выдающийся продукт</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Покупатели хотят более высокой потребительской ценности</a:t>
            </a:r>
            <a:endParaRPr lang="en-US" b="0"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Ключ</a:t>
            </a:r>
            <a:r>
              <a:rPr lang="ru-RU" dirty="0">
                <a:latin typeface="+mn-lt"/>
                <a:cs typeface="Arial" panose="020B0604020202020204" pitchFamily="34" charset="0"/>
              </a:rPr>
              <a:t>евой компонент проекта отказал, и проект «приземлили» для реанимации</a:t>
            </a:r>
            <a:endParaRPr lang="en-US" b="0" i="0" baseline="0" dirty="0">
              <a:latin typeface="+mn-lt"/>
              <a:cs typeface="Arial" panose="020B0604020202020204" pitchFamily="34" charset="0"/>
            </a:endParaRPr>
          </a:p>
          <a:p>
            <a:pPr marL="0" indent="0" algn="just">
              <a:spcAft>
                <a:spcPts val="300"/>
              </a:spcAft>
              <a:buFont typeface="Arial" panose="020B0604020202020204" pitchFamily="34" charset="0"/>
              <a:buNone/>
            </a:pPr>
            <a:r>
              <a:rPr lang="ru-RU" b="1" i="0" baseline="0" dirty="0">
                <a:latin typeface="+mn-lt"/>
                <a:cs typeface="Arial" panose="020B0604020202020204" pitchFamily="34" charset="0"/>
              </a:rPr>
              <a:t>ИННОВАТОРЫ</a:t>
            </a:r>
            <a:endParaRPr lang="en-US" b="1"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Создай вдохновляющее видение и дерзкие цели </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Помоги людям взлететь на новые высоты</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Сделай главную изюминку более видной</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Изуми покупателей и шокируй конкурентов</a:t>
            </a:r>
            <a:endParaRPr lang="en-US" b="0"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Помоги своим покупателям стать заметными и знаменитыми</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Посмотри на свой бизнес с высоты и обнаружь прекрасные возможности</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«Слетай» осмотреть новые потенциальные рынки и создай там свою нишу</a:t>
            </a:r>
            <a:endParaRPr lang="en-US" b="0" i="0" baseline="0" dirty="0">
              <a:latin typeface="+mn-lt"/>
              <a:cs typeface="Arial" panose="020B0604020202020204" pitchFamily="34" charset="0"/>
            </a:endParaRPr>
          </a:p>
        </p:txBody>
      </p:sp>
    </p:spTree>
    <p:extLst>
      <p:ext uri="{BB962C8B-B14F-4D97-AF65-F5344CB8AC3E}">
        <p14:creationId xmlns:p14="http://schemas.microsoft.com/office/powerpoint/2010/main" val="3146191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7BDEA-27F2-46F2-8369-C71DE1D5AE38}" type="slidenum">
              <a:rPr lang="en-US"/>
              <a:pPr/>
              <a:t>53</a:t>
            </a:fld>
            <a:endParaRPr lang="en-US"/>
          </a:p>
        </p:txBody>
      </p:sp>
      <p:sp>
        <p:nvSpPr>
          <p:cNvPr id="837634" name="Rectangle 2"/>
          <p:cNvSpPr>
            <a:spLocks noGrp="1" noRot="1" noChangeAspect="1" noChangeArrowheads="1" noTextEdit="1"/>
          </p:cNvSpPr>
          <p:nvPr>
            <p:ph type="sldImg"/>
          </p:nvPr>
        </p:nvSpPr>
        <p:spPr>
          <a:xfrm>
            <a:off x="1146175" y="685800"/>
            <a:ext cx="4567238" cy="3427413"/>
          </a:xfrm>
          <a:ln/>
        </p:spPr>
      </p:sp>
      <p:sp>
        <p:nvSpPr>
          <p:cNvPr id="837635" name="Rectangle 3"/>
          <p:cNvSpPr>
            <a:spLocks noGrp="1" noChangeArrowheads="1"/>
          </p:cNvSpPr>
          <p:nvPr>
            <p:ph type="body" idx="1"/>
          </p:nvPr>
        </p:nvSpPr>
        <p:spPr>
          <a:xfrm>
            <a:off x="914402" y="4494213"/>
            <a:ext cx="5714998" cy="4802187"/>
          </a:xfrm>
        </p:spPr>
        <p:txBody>
          <a:bodyPr/>
          <a:lstStyle/>
          <a:p>
            <a:pPr algn="just">
              <a:spcAft>
                <a:spcPts val="300"/>
              </a:spcAft>
            </a:pPr>
            <a:r>
              <a:rPr lang="ru-RU" sz="1400" b="1" i="0" baseline="0" dirty="0">
                <a:solidFill>
                  <a:srgbClr val="336699"/>
                </a:solidFill>
                <a:latin typeface="+mn-lt"/>
                <a:cs typeface="Arial" panose="020B0604020202020204" pitchFamily="34" charset="0"/>
              </a:rPr>
              <a:t>Примеры того, как можно использовать воздушный шар</a:t>
            </a:r>
            <a:endParaRPr lang="en-US" sz="1400" b="1" i="0" baseline="0" dirty="0">
              <a:solidFill>
                <a:srgbClr val="336699"/>
              </a:solidFill>
              <a:latin typeface="+mn-lt"/>
              <a:cs typeface="Arial" panose="020B0604020202020204" pitchFamily="34" charset="0"/>
            </a:endParaRPr>
          </a:p>
          <a:p>
            <a:pPr algn="just">
              <a:spcAft>
                <a:spcPts val="300"/>
              </a:spcAft>
            </a:pPr>
            <a:r>
              <a:rPr lang="ru-RU" b="1" i="0" baseline="0" dirty="0">
                <a:latin typeface="+mn-lt"/>
                <a:cs typeface="Arial" panose="020B0604020202020204" pitchFamily="34" charset="0"/>
              </a:rPr>
              <a:t>ОППОНЕНТЫ</a:t>
            </a:r>
            <a:endParaRPr lang="en-US" b="1"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Разработчики витают в облаках</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Правительство повы</a:t>
            </a:r>
            <a:r>
              <a:rPr lang="ru-RU" dirty="0">
                <a:latin typeface="+mn-lt"/>
                <a:cs typeface="Arial" panose="020B0604020202020204" pitchFamily="34" charset="0"/>
              </a:rPr>
              <a:t>сило</a:t>
            </a:r>
            <a:r>
              <a:rPr lang="ru-RU" b="0" i="0" baseline="0" dirty="0">
                <a:latin typeface="+mn-lt"/>
                <a:cs typeface="Arial" panose="020B0604020202020204" pitchFamily="34" charset="0"/>
              </a:rPr>
              <a:t> поборы</a:t>
            </a: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Продукт «летает» недостаточно высоко, потенциальные покупатели его не видят</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Начальный интерес покупателей к новому продукт «сдулся»</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Конкуренты создали выдающийся продукт</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Покупатели хотят более высокой потребительской ценности</a:t>
            </a:r>
            <a:endParaRPr lang="en-US" b="0"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Ключ</a:t>
            </a:r>
            <a:r>
              <a:rPr lang="ru-RU" dirty="0">
                <a:latin typeface="+mn-lt"/>
                <a:cs typeface="Arial" panose="020B0604020202020204" pitchFamily="34" charset="0"/>
              </a:rPr>
              <a:t>евой компонент проекта отказал, и проект «приземлили» для реанимации</a:t>
            </a:r>
            <a:endParaRPr lang="en-US" b="0" i="0" baseline="0" dirty="0">
              <a:latin typeface="+mn-lt"/>
              <a:cs typeface="Arial" panose="020B0604020202020204" pitchFamily="34" charset="0"/>
            </a:endParaRPr>
          </a:p>
          <a:p>
            <a:pPr marL="0" indent="0" algn="just">
              <a:spcAft>
                <a:spcPts val="300"/>
              </a:spcAft>
              <a:buFont typeface="Arial" panose="020B0604020202020204" pitchFamily="34" charset="0"/>
              <a:buNone/>
            </a:pPr>
            <a:r>
              <a:rPr lang="ru-RU" b="1" i="0" baseline="0" dirty="0">
                <a:latin typeface="+mn-lt"/>
                <a:cs typeface="Arial" panose="020B0604020202020204" pitchFamily="34" charset="0"/>
              </a:rPr>
              <a:t>ИННОВАТОРЫ</a:t>
            </a:r>
            <a:endParaRPr lang="en-US" b="1"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Создай вдохновляющее видение и дерзкие цели </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Помоги людям взлететь на новые высоты</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Сделай главную изюминку более видной</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Изуми покупателей и шокируй конкурентов</a:t>
            </a:r>
            <a:endParaRPr lang="en-US" b="0" i="0" baseline="0"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Помоги своим покупателям стать заметными и знаменитыми</a:t>
            </a:r>
            <a:endParaRPr lang="en-US" dirty="0">
              <a:latin typeface="+mn-lt"/>
              <a:cs typeface="Arial" panose="020B0604020202020204" pitchFamily="34" charset="0"/>
            </a:endParaRPr>
          </a:p>
          <a:p>
            <a:pPr marL="171450" indent="-171450" algn="just">
              <a:spcBef>
                <a:spcPts val="0"/>
              </a:spcBef>
              <a:spcAft>
                <a:spcPts val="600"/>
              </a:spcAft>
              <a:buFont typeface="Arial" panose="020B0604020202020204" pitchFamily="34" charset="0"/>
              <a:buChar char="•"/>
            </a:pPr>
            <a:r>
              <a:rPr lang="ru-RU" dirty="0">
                <a:latin typeface="+mn-lt"/>
                <a:cs typeface="Arial" panose="020B0604020202020204" pitchFamily="34" charset="0"/>
              </a:rPr>
              <a:t>Посмотри на свой бизнес с высоты и обнаружь прекрасные возможности</a:t>
            </a:r>
          </a:p>
          <a:p>
            <a:pPr marL="171450" indent="-171450" algn="just">
              <a:spcBef>
                <a:spcPts val="0"/>
              </a:spcBef>
              <a:spcAft>
                <a:spcPts val="600"/>
              </a:spcAft>
              <a:buFont typeface="Arial" panose="020B0604020202020204" pitchFamily="34" charset="0"/>
              <a:buChar char="•"/>
            </a:pPr>
            <a:r>
              <a:rPr lang="ru-RU" b="0" i="0" baseline="0" dirty="0">
                <a:latin typeface="+mn-lt"/>
                <a:cs typeface="Arial" panose="020B0604020202020204" pitchFamily="34" charset="0"/>
              </a:rPr>
              <a:t>«Слетай» осмотреть новые потенциальные рынки и создай там свою нишу</a:t>
            </a:r>
            <a:endParaRPr lang="en-US" b="0" i="0" baseline="0" dirty="0">
              <a:latin typeface="+mn-lt"/>
              <a:cs typeface="Arial" panose="020B0604020202020204" pitchFamily="34" charset="0"/>
            </a:endParaRPr>
          </a:p>
        </p:txBody>
      </p:sp>
    </p:spTree>
    <p:extLst>
      <p:ext uri="{BB962C8B-B14F-4D97-AF65-F5344CB8AC3E}">
        <p14:creationId xmlns:p14="http://schemas.microsoft.com/office/powerpoint/2010/main" val="319376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40111-5123-4285-A510-D31ECC431D82}" type="slidenum">
              <a:rPr lang="en-US"/>
              <a:pPr/>
              <a:t>5</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xfrm>
            <a:off x="701040" y="4415790"/>
            <a:ext cx="5608320" cy="4880610"/>
          </a:xfrm>
        </p:spPr>
        <p:txBody>
          <a:bodyPr/>
          <a:lstStyle/>
          <a:p>
            <a:pPr algn="just">
              <a:spcBef>
                <a:spcPts val="611"/>
              </a:spcBef>
            </a:pPr>
            <a:endParaRPr lang="ru-RU" sz="1200" dirty="0"/>
          </a:p>
        </p:txBody>
      </p:sp>
    </p:spTree>
    <p:extLst>
      <p:ext uri="{BB962C8B-B14F-4D97-AF65-F5344CB8AC3E}">
        <p14:creationId xmlns:p14="http://schemas.microsoft.com/office/powerpoint/2010/main" val="4195254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40111-5123-4285-A510-D31ECC431D82}" type="slidenum">
              <a:rPr lang="en-US"/>
              <a:pPr/>
              <a:t>55</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xfrm>
            <a:off x="701040" y="4415790"/>
            <a:ext cx="5608320" cy="4880610"/>
          </a:xfrm>
        </p:spPr>
        <p:txBody>
          <a:bodyPr/>
          <a:lstStyle/>
          <a:p>
            <a:pPr algn="just">
              <a:spcBef>
                <a:spcPts val="611"/>
              </a:spcBef>
            </a:pPr>
            <a:endParaRPr lang="ru-RU" sz="1200" dirty="0"/>
          </a:p>
        </p:txBody>
      </p:sp>
    </p:spTree>
    <p:extLst>
      <p:ext uri="{BB962C8B-B14F-4D97-AF65-F5344CB8AC3E}">
        <p14:creationId xmlns:p14="http://schemas.microsoft.com/office/powerpoint/2010/main" val="3000415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56</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267200"/>
            <a:ext cx="5181600" cy="4876800"/>
          </a:xfrm>
        </p:spPr>
        <p:txBody>
          <a:bodyPr lIns="91072" tIns="45537" rIns="91072" bIns="45537"/>
          <a:lstStyle/>
          <a:p>
            <a:pPr marL="0" marR="0" indent="0" algn="just" defTabSz="914400" rtl="0" eaLnBrk="1" fontAlgn="auto" latinLnBrk="0" hangingPunct="1">
              <a:lnSpc>
                <a:spcPct val="100000"/>
              </a:lnSpc>
              <a:spcBef>
                <a:spcPts val="0"/>
              </a:spcBef>
              <a:spcAft>
                <a:spcPts val="300"/>
              </a:spcAft>
              <a:buClrTx/>
              <a:buSzTx/>
              <a:buFontTx/>
              <a:buNone/>
              <a:tabLst/>
              <a:defRPr/>
            </a:pPr>
            <a:r>
              <a:rPr lang="en-US" b="1" dirty="0"/>
              <a:t>Training</a:t>
            </a:r>
          </a:p>
          <a:p>
            <a:pPr algn="just">
              <a:spcAft>
                <a:spcPts val="300"/>
              </a:spcAft>
            </a:pPr>
            <a:r>
              <a:rPr lang="en-US" dirty="0"/>
              <a:t>For the enemy’s team, it’s easy to kill the innovation project by saying to the innovators, “All your key players left the team, so you have no leader, no team, no know-how.” The game will immediately be over, but neither team will benefit from it because nobody will learn anything. </a:t>
            </a:r>
            <a:endParaRPr lang="ru-RU" dirty="0"/>
          </a:p>
          <a:p>
            <a:pPr algn="just">
              <a:spcAft>
                <a:spcPts val="300"/>
              </a:spcAft>
            </a:pPr>
            <a:r>
              <a:rPr lang="en-US" dirty="0"/>
              <a:t>So, enemies don’t kill innovation, they create challenging problems that require creative solutions. Innovators thus discover new threats</a:t>
            </a:r>
            <a:r>
              <a:rPr lang="en-US" baseline="0" dirty="0"/>
              <a:t>, weaknesses, and opportunities,</a:t>
            </a:r>
            <a:r>
              <a:rPr lang="en-US" dirty="0"/>
              <a:t> and come out with creative solutions. The both teams build their entrepreneurial creativity and strategic thinking skills during the course of the game which is the main purpose of </a:t>
            </a:r>
            <a:r>
              <a:rPr lang="en-US" dirty="0" err="1"/>
              <a:t>Innoball</a:t>
            </a:r>
            <a:r>
              <a:rPr lang="en-US" dirty="0"/>
              <a:t>.</a:t>
            </a:r>
          </a:p>
          <a:p>
            <a:pPr marL="0" marR="0" indent="0" algn="just" defTabSz="914400" rtl="0" eaLnBrk="1" fontAlgn="auto" latinLnBrk="0" hangingPunct="1">
              <a:lnSpc>
                <a:spcPct val="100000"/>
              </a:lnSpc>
              <a:spcBef>
                <a:spcPts val="0"/>
              </a:spcBef>
              <a:spcAft>
                <a:spcPts val="300"/>
              </a:spcAft>
              <a:buClrTx/>
              <a:buSzTx/>
              <a:buFontTx/>
              <a:buNone/>
              <a:tabLst/>
              <a:defRPr/>
            </a:pPr>
            <a:r>
              <a:rPr lang="en-US" b="1" dirty="0"/>
              <a:t>Real Project </a:t>
            </a:r>
          </a:p>
          <a:p>
            <a:pPr marL="0" marR="0" indent="0" algn="just" defTabSz="914400" rtl="0" eaLnBrk="1" fontAlgn="auto" latinLnBrk="0" hangingPunct="1">
              <a:lnSpc>
                <a:spcPct val="100000"/>
              </a:lnSpc>
              <a:spcBef>
                <a:spcPts val="0"/>
              </a:spcBef>
              <a:spcAft>
                <a:spcPts val="300"/>
              </a:spcAft>
              <a:buClrTx/>
              <a:buSzTx/>
              <a:buFontTx/>
              <a:buNone/>
              <a:tabLst/>
              <a:defRPr/>
            </a:pPr>
            <a:r>
              <a:rPr lang="en-US" dirty="0"/>
              <a:t>If you use Innovation Football to improve the success chances of a specific radical innovation, change or diversification project, split your project team into two teams – the innovators and the enemies. The objective of the both teams is to help the project succeed and the project team become stronger, but the innovators’ and the enemies’ team achieve this common goal in different ways. Enemies </a:t>
            </a:r>
            <a:endParaRPr lang="ru-RU" dirty="0"/>
          </a:p>
          <a:p>
            <a:pPr algn="just">
              <a:spcAft>
                <a:spcPts val="300"/>
              </a:spcAft>
            </a:pPr>
            <a:r>
              <a:rPr lang="en-US" b="1" dirty="0"/>
              <a:t>Contest</a:t>
            </a:r>
          </a:p>
          <a:p>
            <a:pPr algn="just">
              <a:spcAft>
                <a:spcPts val="300"/>
              </a:spcAft>
            </a:pPr>
            <a:r>
              <a:rPr lang="en-US" dirty="0"/>
              <a:t>In entrepreneurial creativity contests, such as </a:t>
            </a:r>
            <a:r>
              <a:rPr lang="en-US" dirty="0" err="1"/>
              <a:t>Innompic</a:t>
            </a:r>
            <a:r>
              <a:rPr lang="en-US" dirty="0"/>
              <a:t> Games, the teams of innovators and enemies have different objectives – each team wants to showcase it’s capabilities. They do so by inventing great, yet not killing, challenges for each other that require a creative response.</a:t>
            </a:r>
            <a:endParaRPr lang="ru-RU" dirty="0"/>
          </a:p>
        </p:txBody>
      </p:sp>
    </p:spTree>
    <p:extLst>
      <p:ext uri="{BB962C8B-B14F-4D97-AF65-F5344CB8AC3E}">
        <p14:creationId xmlns:p14="http://schemas.microsoft.com/office/powerpoint/2010/main" val="2759382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57</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a:xfrm>
            <a:off x="990600" y="4419600"/>
            <a:ext cx="5181600" cy="4724400"/>
          </a:xfrm>
        </p:spPr>
        <p:txBody>
          <a:bodyPr/>
          <a:lstStyle/>
          <a:p>
            <a:pPr algn="just">
              <a:spcAft>
                <a:spcPts val="300"/>
              </a:spcAft>
              <a:defRPr/>
            </a:pPr>
            <a:r>
              <a:rPr lang="en-US" sz="1400" b="1" dirty="0">
                <a:solidFill>
                  <a:srgbClr val="336699"/>
                </a:solidFill>
              </a:rPr>
              <a:t>Prepare To Win the War</a:t>
            </a:r>
            <a:endParaRPr lang="en-US" sz="1400" dirty="0">
              <a:solidFill>
                <a:srgbClr val="336699"/>
              </a:solidFill>
            </a:endParaRPr>
          </a:p>
          <a:p>
            <a:pPr algn="just">
              <a:spcAft>
                <a:spcPts val="300"/>
              </a:spcAft>
              <a:defRPr/>
            </a:pPr>
            <a:r>
              <a:rPr lang="en-US" dirty="0"/>
              <a:t>The will to win is important, but the will to prepare to win is far more so. Being a brave fighter is not enough, you must also be a smart, flexible and entrepreneurial strategist. INNOBALL (</a:t>
            </a:r>
            <a:r>
              <a:rPr lang="en-US" dirty="0" err="1"/>
              <a:t>INNOvation</a:t>
            </a:r>
            <a:r>
              <a:rPr lang="en-US" dirty="0"/>
              <a:t> </a:t>
            </a:r>
            <a:r>
              <a:rPr lang="en-US" dirty="0" err="1"/>
              <a:t>brainBALL</a:t>
            </a:r>
            <a:r>
              <a:rPr lang="en-US" dirty="0"/>
              <a:t>) can help you anticipate challenges and problems on your entrepreneurial innovation journey. It can also help you strengthen and assess your business case and project team, and thus prepare better to win.</a:t>
            </a:r>
            <a:endParaRPr lang="en-US" b="1" dirty="0">
              <a:solidFill>
                <a:srgbClr val="336699"/>
              </a:solidFill>
            </a:endParaRPr>
          </a:p>
          <a:p>
            <a:pPr algn="just" defTabSz="897301" fontAlgn="base">
              <a:spcAft>
                <a:spcPts val="300"/>
              </a:spcAft>
              <a:defRPr/>
            </a:pPr>
            <a:r>
              <a:rPr lang="en-US" sz="1400" b="1" dirty="0">
                <a:solidFill>
                  <a:srgbClr val="336699"/>
                </a:solidFill>
              </a:rPr>
              <a:t>A Most Powerful Tool for Implementation of Radical Ideas</a:t>
            </a:r>
          </a:p>
          <a:p>
            <a:pPr algn="just" defTabSz="897301" fontAlgn="base">
              <a:spcAft>
                <a:spcPts val="300"/>
              </a:spcAft>
              <a:defRPr/>
            </a:pPr>
            <a:r>
              <a:rPr lang="en-US" dirty="0"/>
              <a:t>When you create radical innovations or radical change, strategic entrepreneurial simulation games such as INNOBALL and INNOCHESS (Innovation Chess) are much more useful than conventional business planning, strategy formulation and project planning. INNOBALL is a powerful success catalyst that helps you to implement radical ideas, commercialize breakthrough inventions, create radical innovations, make big changes, and pursue breakthrough opportunities. </a:t>
            </a:r>
          </a:p>
          <a:p>
            <a:pPr algn="just" defTabSz="897301" fontAlgn="base">
              <a:spcAft>
                <a:spcPts val="300"/>
              </a:spcAft>
              <a:defRPr/>
            </a:pPr>
            <a:r>
              <a:rPr lang="en-US" sz="1400" b="1" dirty="0">
                <a:solidFill>
                  <a:srgbClr val="336699"/>
                </a:solidFill>
              </a:rPr>
              <a:t>Generate a Cascade of Ideas and Synergize Them</a:t>
            </a:r>
          </a:p>
          <a:p>
            <a:pPr algn="just" defTabSz="897301" fontAlgn="base">
              <a:spcAft>
                <a:spcPts val="300"/>
              </a:spcAft>
              <a:defRPr/>
            </a:pPr>
            <a:r>
              <a:rPr lang="en-US" b="0" dirty="0"/>
              <a:t>Strategic simulation games help you generate a cascade of ideas, create diverse innovations and synergize them. You start with a great breakthrough invention or a business idea. During the game, in response to opponents' attacks you invent when you think for your enemies</a:t>
            </a:r>
            <a:r>
              <a:rPr lang="en-US" b="0"/>
              <a:t>, come </a:t>
            </a:r>
            <a:r>
              <a:rPr lang="en-US" b="0" dirty="0"/>
              <a:t>out with new radical and incremental, 'hard' and soft' innovations and integrate them in a winning synergistic combination.</a:t>
            </a:r>
          </a:p>
        </p:txBody>
      </p:sp>
    </p:spTree>
    <p:extLst>
      <p:ext uri="{BB962C8B-B14F-4D97-AF65-F5344CB8AC3E}">
        <p14:creationId xmlns:p14="http://schemas.microsoft.com/office/powerpoint/2010/main" val="3568118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58</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a:xfrm>
            <a:off x="1143000" y="4419600"/>
            <a:ext cx="4953000" cy="4724400"/>
          </a:xfrm>
        </p:spPr>
        <p:txBody>
          <a:bodyPr/>
          <a:lstStyle/>
          <a:p>
            <a:pPr algn="just" defTabSz="897301" fontAlgn="base">
              <a:spcAft>
                <a:spcPts val="300"/>
              </a:spcAft>
            </a:pPr>
            <a:r>
              <a:rPr lang="en-US" b="1" dirty="0">
                <a:latin typeface="Arial Narrow" panose="020B0606020202030204" pitchFamily="34" charset="0"/>
              </a:rPr>
              <a:t>Strengthening Strategies</a:t>
            </a:r>
          </a:p>
          <a:p>
            <a:pPr algn="just" defTabSz="897301" fontAlgn="base">
              <a:spcAft>
                <a:spcPts val="300"/>
              </a:spcAft>
            </a:pPr>
            <a:r>
              <a:rPr lang="en-US" dirty="0"/>
              <a:t>When you create radical innovations, entrepreneurial simulation games such as Innovation </a:t>
            </a:r>
            <a:r>
              <a:rPr lang="en-US" dirty="0" err="1"/>
              <a:t>Brainball</a:t>
            </a:r>
            <a:r>
              <a:rPr lang="en-US" dirty="0"/>
              <a:t> (</a:t>
            </a:r>
            <a:r>
              <a:rPr lang="en-US" dirty="0" err="1"/>
              <a:t>Innoball</a:t>
            </a:r>
            <a:r>
              <a:rPr lang="en-US" dirty="0"/>
              <a:t>) and Innovation Chess (</a:t>
            </a:r>
            <a:r>
              <a:rPr lang="en-US" dirty="0" err="1"/>
              <a:t>Innochess</a:t>
            </a:r>
            <a:r>
              <a:rPr lang="en-US" dirty="0"/>
              <a:t>) are by far more useful than conventional business planning, strategy formulation and project management methods.</a:t>
            </a:r>
          </a:p>
          <a:p>
            <a:pPr marL="0" marR="0" indent="0" algn="just" defTabSz="897301" rtl="0" eaLnBrk="1" fontAlgn="base" latinLnBrk="0" hangingPunct="1">
              <a:lnSpc>
                <a:spcPct val="100000"/>
              </a:lnSpc>
              <a:spcBef>
                <a:spcPts val="0"/>
              </a:spcBef>
              <a:spcAft>
                <a:spcPts val="300"/>
              </a:spcAft>
              <a:buClrTx/>
              <a:buSzTx/>
              <a:buFontTx/>
              <a:buNone/>
              <a:tabLst/>
              <a:defRPr/>
            </a:pPr>
            <a:r>
              <a:rPr lang="en-US" dirty="0">
                <a:latin typeface="+mn-lt"/>
              </a:rPr>
              <a:t>Game theory has greatly expanded the scope of analysis for business strategy, sharpening corporate competitiveness and advancing policy.</a:t>
            </a:r>
            <a:endParaRPr lang="en-US" dirty="0"/>
          </a:p>
          <a:p>
            <a:pPr algn="just" defTabSz="897301" fontAlgn="base">
              <a:spcAft>
                <a:spcPts val="300"/>
              </a:spcAft>
            </a:pPr>
            <a:r>
              <a:rPr lang="en-US" dirty="0"/>
              <a:t>A war game is an effective tool for uncovering hidden weaknesses – your own and those of your competitors. This understanding will help you formulate best-course action options. Competitive war games will also help you shift managerial focus from internal to external, and lay a foundation of an early warning process.</a:t>
            </a:r>
          </a:p>
          <a:p>
            <a:pPr algn="just" defTabSz="897301" fontAlgn="base">
              <a:spcAft>
                <a:spcPts val="300"/>
              </a:spcAft>
            </a:pPr>
            <a:r>
              <a:rPr lang="en-US" b="1" dirty="0">
                <a:latin typeface="Arial Narrow" panose="020B0606020202030204" pitchFamily="34" charset="0"/>
              </a:rPr>
              <a:t>Synergizing Innovations</a:t>
            </a:r>
            <a:endParaRPr lang="en-US" dirty="0">
              <a:latin typeface="Arial Narrow" panose="020B0606020202030204" pitchFamily="34" charset="0"/>
            </a:endParaRPr>
          </a:p>
          <a:p>
            <a:pPr algn="just" defTabSz="897301" fontAlgn="base">
              <a:spcAft>
                <a:spcPts val="300"/>
              </a:spcAft>
            </a:pPr>
            <a:r>
              <a:rPr lang="en-US" dirty="0"/>
              <a:t>Innovation Football helps you create various innovations and synergize them. You start with a great breakthrough invention or a business idea. During the game, in response to your opponents' moves, you come out with new radical and incremental, 'hard' and soft' innovations and integrate them in a winning synergistic combination.</a:t>
            </a:r>
          </a:p>
          <a:p>
            <a:pPr algn="just" defTabSz="897301" fontAlgn="base">
              <a:spcAft>
                <a:spcPts val="300"/>
              </a:spcAft>
            </a:pPr>
            <a:r>
              <a:rPr lang="en-US" dirty="0"/>
              <a:t>Thanks to </a:t>
            </a:r>
            <a:r>
              <a:rPr lang="en-US" dirty="0" err="1"/>
              <a:t>Innoball</a:t>
            </a:r>
            <a:r>
              <a:rPr lang="en-US" dirty="0"/>
              <a:t>, innovative entrepreneurs and corporate innovation leaders can develop much stronger business models and entrepreneurial strategies within few hours</a:t>
            </a:r>
            <a:endParaRPr lang="en-US" dirty="0">
              <a:latin typeface="+mn-lt"/>
            </a:endParaRPr>
          </a:p>
          <a:p>
            <a:pPr algn="just"/>
            <a:endParaRPr lang="ru-RU" dirty="0"/>
          </a:p>
        </p:txBody>
      </p:sp>
      <p:sp>
        <p:nvSpPr>
          <p:cNvPr id="3" name="Верхний колонтитул 2">
            <a:extLst>
              <a:ext uri="{FF2B5EF4-FFF2-40B4-BE49-F238E27FC236}">
                <a16:creationId xmlns:a16="http://schemas.microsoft.com/office/drawing/2014/main" id="{0409C006-1056-4026-B241-E2735ACDE455}"/>
              </a:ext>
            </a:extLst>
          </p:cNvPr>
          <p:cNvSpPr>
            <a:spLocks noGrp="1"/>
          </p:cNvSpPr>
          <p:nvPr>
            <p:ph type="hdr" sz="quarter" idx="11"/>
          </p:nvPr>
        </p:nvSpPr>
        <p:spPr/>
        <p:txBody>
          <a:bodyPr/>
          <a:lstStyle/>
          <a:p>
            <a:r>
              <a:rPr lang="en-US"/>
              <a:t>DISRUPTIVE INNOPRENEUR</a:t>
            </a:r>
            <a:endParaRPr lang="ru-RU"/>
          </a:p>
        </p:txBody>
      </p:sp>
    </p:spTree>
    <p:extLst>
      <p:ext uri="{BB962C8B-B14F-4D97-AF65-F5344CB8AC3E}">
        <p14:creationId xmlns:p14="http://schemas.microsoft.com/office/powerpoint/2010/main" val="3511008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59</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ru-RU" dirty="0"/>
              <a:t>Для проведения 1-х</a:t>
            </a:r>
            <a:r>
              <a:rPr lang="ru-RU" baseline="0" dirty="0"/>
              <a:t> </a:t>
            </a:r>
            <a:r>
              <a:rPr lang="ru-RU" baseline="0" dirty="0" err="1"/>
              <a:t>Инномпийских</a:t>
            </a:r>
            <a:r>
              <a:rPr lang="ru-RU" baseline="0" dirty="0"/>
              <a:t> игр чисто</a:t>
            </a:r>
            <a:r>
              <a:rPr lang="ru-RU" dirty="0"/>
              <a:t> предпринимательскими</a:t>
            </a:r>
            <a:r>
              <a:rPr lang="ru-RU" baseline="0" dirty="0"/>
              <a:t> методами, готовность к проведению Игр оценивается на уровне на 80%</a:t>
            </a:r>
          </a:p>
          <a:p>
            <a:pPr algn="just"/>
            <a:r>
              <a:rPr lang="ru-RU" baseline="0" dirty="0"/>
              <a:t>Уже созданы:</a:t>
            </a:r>
          </a:p>
          <a:p>
            <a:pPr marL="174708" indent="-174708">
              <a:buFont typeface="Arial" panose="020B0604020202020204" pitchFamily="34" charset="0"/>
              <a:buChar char="•"/>
            </a:pPr>
            <a:r>
              <a:rPr lang="ru-RU" dirty="0"/>
              <a:t>е-</a:t>
            </a:r>
            <a:r>
              <a:rPr lang="ru-RU" dirty="0" err="1"/>
              <a:t>Коуч</a:t>
            </a:r>
            <a:r>
              <a:rPr lang="ru-RU" dirty="0"/>
              <a:t> для передовых</a:t>
            </a:r>
            <a:r>
              <a:rPr lang="ru-RU" baseline="0" dirty="0"/>
              <a:t> </a:t>
            </a:r>
            <a:r>
              <a:rPr lang="ru-RU" dirty="0"/>
              <a:t>предпринимателей-</a:t>
            </a:r>
            <a:r>
              <a:rPr lang="ru-RU" dirty="0" err="1"/>
              <a:t>инноваторов</a:t>
            </a:r>
            <a:endParaRPr lang="en-US" dirty="0"/>
          </a:p>
          <a:p>
            <a:pPr marL="174708" indent="-174708">
              <a:buFont typeface="Arial" panose="020B0604020202020204" pitchFamily="34" charset="0"/>
              <a:buChar char="•"/>
            </a:pPr>
            <a:r>
              <a:rPr lang="ru-RU" dirty="0"/>
              <a:t>Технологии состязаний, подготовки</a:t>
            </a:r>
            <a:r>
              <a:rPr lang="ru-RU" baseline="0" dirty="0"/>
              <a:t> и </a:t>
            </a:r>
            <a:r>
              <a:rPr lang="ru-RU" dirty="0"/>
              <a:t>отбора участников, а также оценки уровня мастерства команд и отдельных участников</a:t>
            </a:r>
          </a:p>
          <a:p>
            <a:pPr marL="174708" indent="-174708">
              <a:buFont typeface="Arial" panose="020B0604020202020204" pitchFamily="34" charset="0"/>
              <a:buChar char="•"/>
            </a:pPr>
            <a:r>
              <a:rPr lang="ru-RU" dirty="0"/>
              <a:t>Международная сеть экспертов и Послов доброй воли</a:t>
            </a:r>
          </a:p>
          <a:p>
            <a:pPr marL="174708" indent="-174708">
              <a:buFont typeface="Arial" panose="020B0604020202020204" pitchFamily="34" charset="0"/>
              <a:buChar char="•"/>
            </a:pPr>
            <a:r>
              <a:rPr lang="ru-RU" dirty="0"/>
              <a:t>Система сайтов для проведения игр: </a:t>
            </a:r>
            <a:r>
              <a:rPr lang="en-US" dirty="0" err="1"/>
              <a:t>Innompics</a:t>
            </a:r>
            <a:r>
              <a:rPr lang="ru-RU" dirty="0"/>
              <a:t> </a:t>
            </a:r>
            <a:r>
              <a:rPr lang="en-US" dirty="0" err="1"/>
              <a:t>Innoball</a:t>
            </a:r>
            <a:r>
              <a:rPr lang="en-US" dirty="0"/>
              <a:t> Fun4Biz</a:t>
            </a:r>
            <a:r>
              <a:rPr lang="ru-RU" dirty="0"/>
              <a:t> 1000</a:t>
            </a:r>
            <a:r>
              <a:rPr lang="en-US" dirty="0"/>
              <a:t>ventures</a:t>
            </a:r>
            <a:endParaRPr lang="ru-RU" dirty="0"/>
          </a:p>
          <a:p>
            <a:pPr marL="174708" indent="-174708">
              <a:buFont typeface="Arial" panose="020B0604020202020204" pitchFamily="34" charset="0"/>
              <a:buChar char="•"/>
            </a:pPr>
            <a:r>
              <a:rPr lang="ru-RU" dirty="0"/>
              <a:t>Всемирный канал интернет-маркетинга</a:t>
            </a:r>
            <a:endParaRPr lang="ru-RU" baseline="0" dirty="0"/>
          </a:p>
          <a:p>
            <a:r>
              <a:rPr lang="ru-RU" b="1" i="1" dirty="0">
                <a:solidFill>
                  <a:srgbClr val="FFFF00"/>
                </a:solidFill>
              </a:rPr>
              <a:t>В процессе создания:</a:t>
            </a:r>
          </a:p>
          <a:p>
            <a:pPr marL="349415" indent="-349415">
              <a:buFont typeface="Arial" panose="020B0604020202020204" pitchFamily="34" charset="0"/>
              <a:buChar char="•"/>
            </a:pPr>
            <a:r>
              <a:rPr lang="ru-RU" dirty="0">
                <a:solidFill>
                  <a:schemeClr val="bg1"/>
                </a:solidFill>
              </a:rPr>
              <a:t>Технологии вовлечения Интернет-зрителей и волонтеров</a:t>
            </a:r>
          </a:p>
          <a:p>
            <a:pPr marL="349415" indent="-349415">
              <a:buFont typeface="Arial" panose="020B0604020202020204" pitchFamily="34" charset="0"/>
              <a:buChar char="•"/>
            </a:pPr>
            <a:r>
              <a:rPr lang="ru-RU" dirty="0">
                <a:solidFill>
                  <a:schemeClr val="bg1"/>
                </a:solidFill>
              </a:rPr>
              <a:t>Глобальная виртуальное пространство, способствующее развитию инновационного мышления и предпринимательства</a:t>
            </a:r>
          </a:p>
        </p:txBody>
      </p:sp>
    </p:spTree>
    <p:extLst>
      <p:ext uri="{BB962C8B-B14F-4D97-AF65-F5344CB8AC3E}">
        <p14:creationId xmlns:p14="http://schemas.microsoft.com/office/powerpoint/2010/main" val="1257162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60</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a:spcAft>
                <a:spcPts val="300"/>
              </a:spcAft>
            </a:pPr>
            <a:r>
              <a:rPr lang="en-US" sz="1400" b="1" dirty="0">
                <a:solidFill>
                  <a:srgbClr val="336699"/>
                </a:solidFill>
              </a:rPr>
              <a:t>Typical Enemies of Innovation</a:t>
            </a:r>
          </a:p>
          <a:p>
            <a:pPr algn="just">
              <a:spcAft>
                <a:spcPts val="300"/>
              </a:spcAft>
            </a:pPr>
            <a:r>
              <a:rPr lang="en-US" dirty="0"/>
              <a:t>Typical enemies of innovative startups are lack of business skills, market resistance, and inadequate funding. Typical internal enemies of innovation in established corporations are resistance to change, bureaucracy and lack of cross-functional collaboration. Further, if a team leader is not skilled to assess strategic ideas generated by the team members adequately and quickly, the innovation project if bound to fail.</a:t>
            </a:r>
          </a:p>
          <a:p>
            <a:pPr>
              <a:spcAft>
                <a:spcPts val="300"/>
              </a:spcAft>
            </a:pPr>
            <a:r>
              <a:rPr lang="en-US" sz="1400" b="1" dirty="0">
                <a:solidFill>
                  <a:srgbClr val="336699"/>
                </a:solidFill>
              </a:rPr>
              <a:t>Nurturing Victorious Innovators</a:t>
            </a:r>
          </a:p>
          <a:p>
            <a:pPr algn="just">
              <a:spcAft>
                <a:spcPts val="300"/>
              </a:spcAft>
            </a:pPr>
            <a:r>
              <a:rPr lang="en-US" dirty="0"/>
              <a:t>The will to win is important, but the will to prepare to win is far more so. Being a brave fighter is not enough, you must also be a smart, flexible and entrepreneurial strategist. </a:t>
            </a:r>
          </a:p>
          <a:p>
            <a:pPr algn="just">
              <a:spcAft>
                <a:spcPts val="300"/>
              </a:spcAft>
            </a:pPr>
            <a:r>
              <a:rPr lang="en-US" dirty="0"/>
              <a:t>In radical innovation, a business plan is not to be implemented, it is to get the project team better prepared for real-life challenges. A business plan is useful, but the INNOBALL simulation game helps to develop entrepreneurial smartness of an innovation team  far better, and it also helps to strengthen the business model of the project remarkably.</a:t>
            </a:r>
          </a:p>
          <a:p>
            <a:pPr algn="just">
              <a:spcAft>
                <a:spcPts val="300"/>
              </a:spcAft>
            </a:pPr>
            <a:r>
              <a:rPr lang="en-US" dirty="0"/>
              <a:t>During an INNOBALL simulation game, enemies of  the innovation project create various challenges for the innovation team. The innovation team learns to anticipate these challenges and turn them to opportunities. Thus INNOBALL turns players into victorious innovators by helping them enhance their entrepreneurial creativity, strategic thinking and intellectual teamwork.</a:t>
            </a:r>
          </a:p>
          <a:p>
            <a:pPr algn="just">
              <a:spcAft>
                <a:spcPts val="300"/>
              </a:spcAft>
            </a:pPr>
            <a:endParaRPr lang="en-US" dirty="0"/>
          </a:p>
        </p:txBody>
      </p:sp>
    </p:spTree>
    <p:extLst>
      <p:ext uri="{BB962C8B-B14F-4D97-AF65-F5344CB8AC3E}">
        <p14:creationId xmlns:p14="http://schemas.microsoft.com/office/powerpoint/2010/main" val="3858771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61</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a:spcAft>
                <a:spcPts val="300"/>
              </a:spcAft>
            </a:pPr>
            <a:endParaRPr lang="en-US" dirty="0"/>
          </a:p>
        </p:txBody>
      </p:sp>
    </p:spTree>
    <p:extLst>
      <p:ext uri="{BB962C8B-B14F-4D97-AF65-F5344CB8AC3E}">
        <p14:creationId xmlns:p14="http://schemas.microsoft.com/office/powerpoint/2010/main" val="20343541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62</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a:xfrm>
            <a:off x="969064" y="4497048"/>
            <a:ext cx="5068958" cy="4646951"/>
          </a:xfrm>
        </p:spPr>
        <p:txBody>
          <a:bodyPr/>
          <a:lstStyle/>
          <a:p>
            <a:pPr algn="just" defTabSz="897301" fontAlgn="base">
              <a:spcAft>
                <a:spcPts val="300"/>
              </a:spcAft>
            </a:pPr>
            <a:r>
              <a:rPr lang="en-US" b="1" dirty="0">
                <a:latin typeface="+mn-lt"/>
              </a:rPr>
              <a:t>Strengthening Your Strategies and Skills</a:t>
            </a:r>
          </a:p>
          <a:p>
            <a:pPr algn="just" defTabSz="897301" fontAlgn="base">
              <a:spcAft>
                <a:spcPts val="300"/>
              </a:spcAft>
            </a:pPr>
            <a:r>
              <a:rPr lang="en-US" dirty="0"/>
              <a:t>Strategic simulation games can not only help you learn the right way to create innovations but to understand opponents' behavior and what is likely to happen if you alter the rules. While preparing your strategic plan, your need to consider opponents' moves as well as competitors' reactions to your own moves before committing to a specific strategy.</a:t>
            </a:r>
          </a:p>
          <a:p>
            <a:pPr algn="just" defTabSz="897301" fontAlgn="base">
              <a:spcAft>
                <a:spcPts val="300"/>
              </a:spcAft>
            </a:pPr>
            <a:r>
              <a:rPr lang="en-US" dirty="0"/>
              <a:t>Business games are most beneficial in obtaining  insights into the way players in your market interact in specific circumstances and anticipate opponents' moves when you make surprise moves, develop market leadership, innovation and  venture strategies, manage an innovation project and create a new market niche.</a:t>
            </a:r>
          </a:p>
          <a:p>
            <a:pPr algn="just" defTabSz="897301" fontAlgn="base">
              <a:spcAft>
                <a:spcPts val="300"/>
              </a:spcAft>
            </a:pPr>
            <a:r>
              <a:rPr lang="en-US" b="1" dirty="0"/>
              <a:t>Synergizing Innovations</a:t>
            </a:r>
            <a:endParaRPr lang="en-US" dirty="0"/>
          </a:p>
          <a:p>
            <a:pPr algn="just" defTabSz="897301" fontAlgn="base">
              <a:spcAft>
                <a:spcPts val="300"/>
              </a:spcAft>
            </a:pPr>
            <a:r>
              <a:rPr lang="en-US" dirty="0" err="1">
                <a:latin typeface="+mn-lt"/>
              </a:rPr>
              <a:t>Innoball</a:t>
            </a:r>
            <a:r>
              <a:rPr lang="en-US" dirty="0">
                <a:latin typeface="+mn-lt"/>
              </a:rPr>
              <a:t> helps you create various innovations and synergize them. You start with a great breakthrough invention or a business idea. During the game, in response to your opponents' moves, you come out with new radical and incremental, 'hard' and soft' innovations and integrate them in a winning synergistic combination.</a:t>
            </a:r>
          </a:p>
          <a:p>
            <a:pPr algn="just" defTabSz="897301" fontAlgn="base">
              <a:spcAft>
                <a:spcPts val="300"/>
              </a:spcAft>
            </a:pPr>
            <a:r>
              <a:rPr lang="en-US" b="1" dirty="0">
                <a:latin typeface="+mn-lt"/>
              </a:rPr>
              <a:t>Competitive War Games</a:t>
            </a:r>
          </a:p>
          <a:p>
            <a:pPr algn="just" defTabSz="897301" fontAlgn="base">
              <a:spcAft>
                <a:spcPts val="300"/>
              </a:spcAft>
            </a:pPr>
            <a:r>
              <a:rPr lang="en-US" dirty="0">
                <a:latin typeface="+mn-lt"/>
              </a:rPr>
              <a:t>The goal of a competitive war game is to gain a better understanding of the total competitive arena, and anticipate competitive developments and moves in your industry. </a:t>
            </a:r>
          </a:p>
        </p:txBody>
      </p:sp>
      <p:sp>
        <p:nvSpPr>
          <p:cNvPr id="3" name="Верхний колонтитул 2">
            <a:extLst>
              <a:ext uri="{FF2B5EF4-FFF2-40B4-BE49-F238E27FC236}">
                <a16:creationId xmlns:a16="http://schemas.microsoft.com/office/drawing/2014/main" id="{7377A957-617A-4CC0-AD15-55102A8BB136}"/>
              </a:ext>
            </a:extLst>
          </p:cNvPr>
          <p:cNvSpPr>
            <a:spLocks noGrp="1"/>
          </p:cNvSpPr>
          <p:nvPr>
            <p:ph type="hdr" sz="quarter" idx="11"/>
          </p:nvPr>
        </p:nvSpPr>
        <p:spPr/>
        <p:txBody>
          <a:bodyPr/>
          <a:lstStyle/>
          <a:p>
            <a:r>
              <a:rPr lang="en-US"/>
              <a:t>INNOMPIC VENTURE</a:t>
            </a:r>
            <a:endParaRPr lang="ru-RU"/>
          </a:p>
        </p:txBody>
      </p:sp>
      <p:sp>
        <p:nvSpPr>
          <p:cNvPr id="2" name="Дата 1">
            <a:extLst>
              <a:ext uri="{FF2B5EF4-FFF2-40B4-BE49-F238E27FC236}">
                <a16:creationId xmlns:a16="http://schemas.microsoft.com/office/drawing/2014/main" id="{55E3E37C-07B6-453D-A811-F7B678536FA9}"/>
              </a:ext>
            </a:extLst>
          </p:cNvPr>
          <p:cNvSpPr>
            <a:spLocks noGrp="1"/>
          </p:cNvSpPr>
          <p:nvPr>
            <p:ph type="dt" idx="12"/>
          </p:nvPr>
        </p:nvSpPr>
        <p:spPr/>
        <p:txBody>
          <a:bodyPr/>
          <a:lstStyle/>
          <a:p>
            <a:fld id="{6F6DB8FE-2899-4431-88F9-C4B96010A65C}" type="datetime1">
              <a:rPr lang="en-US" smtClean="0"/>
              <a:t>5/15/2019</a:t>
            </a:fld>
            <a:endParaRPr lang="ru-RU"/>
          </a:p>
        </p:txBody>
      </p:sp>
      <p:sp>
        <p:nvSpPr>
          <p:cNvPr id="4" name="Нижний колонтитул 3">
            <a:extLst>
              <a:ext uri="{FF2B5EF4-FFF2-40B4-BE49-F238E27FC236}">
                <a16:creationId xmlns:a16="http://schemas.microsoft.com/office/drawing/2014/main" id="{8B5C1042-5F7C-43BD-89DF-58A8883EBA62}"/>
              </a:ext>
            </a:extLst>
          </p:cNvPr>
          <p:cNvSpPr>
            <a:spLocks noGrp="1"/>
          </p:cNvSpPr>
          <p:nvPr>
            <p:ph type="ftr" sz="quarter" idx="13"/>
          </p:nvPr>
        </p:nvSpPr>
        <p:spPr/>
        <p:txBody>
          <a:bodyPr/>
          <a:lstStyle/>
          <a:p>
            <a:r>
              <a:rPr lang="en-US"/>
              <a:t>innompics.com</a:t>
            </a:r>
            <a:endParaRPr lang="ru-RU"/>
          </a:p>
        </p:txBody>
      </p:sp>
    </p:spTree>
    <p:extLst>
      <p:ext uri="{BB962C8B-B14F-4D97-AF65-F5344CB8AC3E}">
        <p14:creationId xmlns:p14="http://schemas.microsoft.com/office/powerpoint/2010/main" val="581272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257800" cy="4798388"/>
          </a:xfrm>
        </p:spPr>
        <p:txBody>
          <a:bodyPr/>
          <a:lstStyle/>
          <a:p>
            <a:pPr algn="ctr">
              <a:spcBef>
                <a:spcPts val="0"/>
              </a:spcBef>
              <a:spcAft>
                <a:spcPts val="300"/>
              </a:spcAft>
            </a:pPr>
            <a:r>
              <a:rPr lang="en-US" i="1" dirty="0">
                <a:latin typeface="+mn-lt"/>
              </a:rPr>
              <a:t>Constructive competition is about developing one’s own, others’ and shared goals. It is essential to continuous innovation  and improvement. </a:t>
            </a:r>
          </a:p>
          <a:p>
            <a:pPr algn="just">
              <a:spcBef>
                <a:spcPts val="0"/>
              </a:spcBef>
              <a:spcAft>
                <a:spcPts val="300"/>
              </a:spcAft>
            </a:pPr>
            <a:r>
              <a:rPr lang="en-US" b="1" dirty="0">
                <a:latin typeface="+mn-lt"/>
              </a:rPr>
              <a:t>Growing Smart </a:t>
            </a:r>
            <a:r>
              <a:rPr lang="en-US" b="1" dirty="0" err="1">
                <a:latin typeface="+mn-lt"/>
              </a:rPr>
              <a:t>Innopreneurs</a:t>
            </a:r>
            <a:endParaRPr lang="en-US" b="1" kern="1200" dirty="0">
              <a:solidFill>
                <a:schemeClr val="tx1"/>
              </a:solidFill>
              <a:effectLst/>
              <a:latin typeface="+mn-lt"/>
              <a:ea typeface="+mn-ea"/>
              <a:cs typeface="+mn-cs"/>
            </a:endParaRPr>
          </a:p>
          <a:p>
            <a:pPr algn="just">
              <a:spcBef>
                <a:spcPts val="0"/>
              </a:spcBef>
              <a:spcAft>
                <a:spcPts val="300"/>
              </a:spcAft>
            </a:pPr>
            <a:r>
              <a:rPr lang="en-US" kern="1200" dirty="0" err="1">
                <a:solidFill>
                  <a:schemeClr val="tx1"/>
                </a:solidFill>
                <a:effectLst/>
                <a:latin typeface="+mn-lt"/>
                <a:ea typeface="+mn-ea"/>
                <a:cs typeface="+mn-cs"/>
              </a:rPr>
              <a:t>Innompics</a:t>
            </a:r>
            <a:r>
              <a:rPr lang="en-US" kern="1200" dirty="0">
                <a:solidFill>
                  <a:schemeClr val="tx1"/>
                </a:solidFill>
                <a:effectLst/>
                <a:latin typeface="+mn-lt"/>
                <a:ea typeface="+mn-ea"/>
                <a:cs typeface="+mn-cs"/>
              </a:rPr>
              <a:t> Games help both participants and spectators learn and grow as victorious </a:t>
            </a:r>
            <a:r>
              <a:rPr lang="en-US" kern="1200" dirty="0" err="1">
                <a:solidFill>
                  <a:schemeClr val="tx1"/>
                </a:solidFill>
                <a:effectLst/>
                <a:latin typeface="+mn-lt"/>
                <a:ea typeface="+mn-ea"/>
                <a:cs typeface="+mn-cs"/>
              </a:rPr>
              <a:t>innopreneurs</a:t>
            </a:r>
            <a:r>
              <a:rPr lang="en-US" kern="1200" dirty="0">
                <a:solidFill>
                  <a:schemeClr val="tx1"/>
                </a:solidFill>
                <a:effectLst/>
                <a:latin typeface="+mn-lt"/>
                <a:ea typeface="+mn-ea"/>
                <a:cs typeface="+mn-cs"/>
              </a:rPr>
              <a:t> so they could create a brighter future and change the world for the better. </a:t>
            </a:r>
            <a:r>
              <a:rPr lang="en-US" kern="1200" dirty="0" err="1">
                <a:solidFill>
                  <a:schemeClr val="tx1"/>
                </a:solidFill>
                <a:effectLst/>
                <a:latin typeface="+mn-lt"/>
                <a:ea typeface="+mn-ea"/>
                <a:cs typeface="+mn-cs"/>
              </a:rPr>
              <a:t>Innompic</a:t>
            </a:r>
            <a:r>
              <a:rPr lang="en-US" kern="1200" dirty="0">
                <a:solidFill>
                  <a:schemeClr val="tx1"/>
                </a:solidFill>
                <a:effectLst/>
                <a:latin typeface="+mn-lt"/>
                <a:ea typeface="+mn-ea"/>
                <a:cs typeface="+mn-cs"/>
              </a:rPr>
              <a:t> constructive contests are about Win-Win, not Win-Loose. Contestants </a:t>
            </a:r>
            <a:r>
              <a:rPr lang="en-US" dirty="0">
                <a:latin typeface="+mn-lt"/>
              </a:rPr>
              <a:t>grow</a:t>
            </a:r>
            <a:r>
              <a:rPr lang="en-US" kern="1200" dirty="0">
                <a:solidFill>
                  <a:schemeClr val="tx1"/>
                </a:solidFill>
                <a:effectLst/>
                <a:latin typeface="+mn-lt"/>
                <a:ea typeface="+mn-ea"/>
                <a:cs typeface="+mn-cs"/>
              </a:rPr>
              <a:t> through m</a:t>
            </a:r>
            <a:r>
              <a:rPr lang="en-US" dirty="0">
                <a:latin typeface="+mn-lt"/>
              </a:rPr>
              <a:t>utually educative intellectual battles, mutual creativity and </a:t>
            </a:r>
            <a:r>
              <a:rPr lang="en-US" kern="1200" dirty="0">
                <a:solidFill>
                  <a:schemeClr val="tx1"/>
                </a:solidFill>
                <a:effectLst/>
                <a:latin typeface="+mn-lt"/>
                <a:ea typeface="+mn-ea"/>
                <a:cs typeface="+mn-cs"/>
              </a:rPr>
              <a:t>m</a:t>
            </a:r>
            <a:r>
              <a:rPr lang="en-US" dirty="0">
                <a:latin typeface="+mn-lt"/>
              </a:rPr>
              <a:t>utual learning. Show team members are loving creators and inspirational educators. Spectators grow by both watching </a:t>
            </a:r>
            <a:r>
              <a:rPr lang="en-US" dirty="0" err="1">
                <a:latin typeface="+mn-lt"/>
              </a:rPr>
              <a:t>Innompic</a:t>
            </a:r>
            <a:r>
              <a:rPr lang="en-US" dirty="0">
                <a:latin typeface="+mn-lt"/>
              </a:rPr>
              <a:t> contests and participating in some of them.</a:t>
            </a:r>
          </a:p>
          <a:p>
            <a:pPr algn="just">
              <a:spcBef>
                <a:spcPts val="0"/>
              </a:spcBef>
              <a:spcAft>
                <a:spcPts val="300"/>
              </a:spcAft>
            </a:pPr>
            <a:r>
              <a:rPr lang="en-US" b="1" dirty="0">
                <a:latin typeface="+mn-lt"/>
              </a:rPr>
              <a:t>Creating Innovative Solutions</a:t>
            </a:r>
            <a:endParaRPr lang="en-US" b="1" kern="1200" dirty="0">
              <a:solidFill>
                <a:schemeClr val="tx1"/>
              </a:solidFill>
              <a:effectLst/>
              <a:latin typeface="+mn-lt"/>
              <a:ea typeface="+mn-ea"/>
              <a:cs typeface="+mn-cs"/>
            </a:endParaRPr>
          </a:p>
          <a:p>
            <a:pPr algn="just">
              <a:spcBef>
                <a:spcPts val="0"/>
              </a:spcBef>
              <a:spcAft>
                <a:spcPts val="300"/>
              </a:spcAft>
            </a:pPr>
            <a:r>
              <a:rPr lang="en-US" dirty="0">
                <a:latin typeface="+mn-lt"/>
              </a:rPr>
              <a:t>During the entrepreneurial creativity contests held annually, participants come out with creative solutions to challenging business, social and global problems and develop entrepreneurial strategies and business models that help turn their breakthrough inventions to successful innovations. </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1" kern="1200" dirty="0">
                <a:solidFill>
                  <a:schemeClr val="tx1"/>
                </a:solidFill>
                <a:latin typeface="+mn-lt"/>
                <a:ea typeface="+mn-ea"/>
                <a:cs typeface="+mn-cs"/>
              </a:rPr>
              <a:t>Growing Global Changemakers</a:t>
            </a:r>
            <a:endParaRPr lang="en-US" b="1" dirty="0">
              <a:latin typeface="+mn-lt"/>
            </a:endParaRPr>
          </a:p>
          <a:p>
            <a:pPr algn="just">
              <a:spcBef>
                <a:spcPts val="0"/>
              </a:spcBef>
              <a:spcAft>
                <a:spcPts val="300"/>
              </a:spcAft>
            </a:pPr>
            <a:r>
              <a:rPr lang="en-US" dirty="0">
                <a:latin typeface="+mn-lt"/>
              </a:rPr>
              <a:t>Both participants and spectators of </a:t>
            </a:r>
            <a:r>
              <a:rPr lang="en-US" dirty="0" err="1">
                <a:latin typeface="+mn-lt"/>
              </a:rPr>
              <a:t>Innompic</a:t>
            </a:r>
            <a:r>
              <a:rPr lang="en-US" dirty="0">
                <a:latin typeface="+mn-lt"/>
              </a:rPr>
              <a:t> Games gain advanced ideas, knowledge and skills that help them have a broader vision of life, become loving creators and </a:t>
            </a:r>
            <a:r>
              <a:rPr lang="en-US" kern="1200" dirty="0">
                <a:solidFill>
                  <a:schemeClr val="tx1"/>
                </a:solidFill>
                <a:latin typeface="+mn-lt"/>
                <a:ea typeface="+mn-ea"/>
                <a:cs typeface="+mn-cs"/>
              </a:rPr>
              <a:t>greater citizens of the world.</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latin typeface="+mn-lt"/>
              </a:rPr>
              <a:t>They apply much higher levels of creativity and intelligence to their personal and global worlds, </a:t>
            </a:r>
            <a:r>
              <a:rPr lang="en-US" kern="1200" dirty="0">
                <a:solidFill>
                  <a:schemeClr val="tx1"/>
                </a:solidFill>
                <a:latin typeface="+mn-lt"/>
                <a:ea typeface="+mn-ea"/>
                <a:cs typeface="+mn-cs"/>
              </a:rPr>
              <a:t>create a better world and a brighter future for its citizens.</a:t>
            </a: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a:t>
            </a:r>
          </a:p>
        </p:txBody>
      </p:sp>
    </p:spTree>
    <p:extLst>
      <p:ext uri="{BB962C8B-B14F-4D97-AF65-F5344CB8AC3E}">
        <p14:creationId xmlns:p14="http://schemas.microsoft.com/office/powerpoint/2010/main" val="38581016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257800" cy="4798388"/>
          </a:xfrm>
        </p:spPr>
        <p:txBody>
          <a:bodyPr/>
          <a:lstStyle/>
          <a:p>
            <a:pPr algn="ctr">
              <a:spcBef>
                <a:spcPts val="0"/>
              </a:spcBef>
              <a:spcAft>
                <a:spcPts val="300"/>
              </a:spcAft>
            </a:pPr>
            <a:r>
              <a:rPr lang="en-US" i="1" dirty="0">
                <a:latin typeface="+mn-lt"/>
              </a:rPr>
              <a:t>Constructive competition is about developing one’s own, others’ and shared goals. It is essential to continuous innovation  and improvement. </a:t>
            </a:r>
          </a:p>
          <a:p>
            <a:pPr algn="just">
              <a:spcBef>
                <a:spcPts val="0"/>
              </a:spcBef>
              <a:spcAft>
                <a:spcPts val="300"/>
              </a:spcAft>
            </a:pPr>
            <a:r>
              <a:rPr lang="en-US" b="1" dirty="0">
                <a:latin typeface="+mn-lt"/>
              </a:rPr>
              <a:t>Growing Smart </a:t>
            </a:r>
            <a:r>
              <a:rPr lang="en-US" b="1" dirty="0" err="1">
                <a:latin typeface="+mn-lt"/>
              </a:rPr>
              <a:t>Innopreneurs</a:t>
            </a:r>
            <a:endParaRPr lang="en-US" b="1" kern="1200" dirty="0">
              <a:solidFill>
                <a:schemeClr val="tx1"/>
              </a:solidFill>
              <a:effectLst/>
              <a:latin typeface="+mn-lt"/>
              <a:ea typeface="+mn-ea"/>
              <a:cs typeface="+mn-cs"/>
            </a:endParaRPr>
          </a:p>
          <a:p>
            <a:pPr algn="just">
              <a:spcBef>
                <a:spcPts val="0"/>
              </a:spcBef>
              <a:spcAft>
                <a:spcPts val="300"/>
              </a:spcAft>
            </a:pPr>
            <a:r>
              <a:rPr lang="en-US" kern="1200" dirty="0" err="1">
                <a:solidFill>
                  <a:schemeClr val="tx1"/>
                </a:solidFill>
                <a:effectLst/>
                <a:latin typeface="+mn-lt"/>
                <a:ea typeface="+mn-ea"/>
                <a:cs typeface="+mn-cs"/>
              </a:rPr>
              <a:t>Innompics</a:t>
            </a:r>
            <a:r>
              <a:rPr lang="en-US" kern="1200" dirty="0">
                <a:solidFill>
                  <a:schemeClr val="tx1"/>
                </a:solidFill>
                <a:effectLst/>
                <a:latin typeface="+mn-lt"/>
                <a:ea typeface="+mn-ea"/>
                <a:cs typeface="+mn-cs"/>
              </a:rPr>
              <a:t> Games help both participants and spectators learn and grow as victorious </a:t>
            </a:r>
            <a:r>
              <a:rPr lang="en-US" kern="1200" dirty="0" err="1">
                <a:solidFill>
                  <a:schemeClr val="tx1"/>
                </a:solidFill>
                <a:effectLst/>
                <a:latin typeface="+mn-lt"/>
                <a:ea typeface="+mn-ea"/>
                <a:cs typeface="+mn-cs"/>
              </a:rPr>
              <a:t>innopreneurs</a:t>
            </a:r>
            <a:r>
              <a:rPr lang="en-US" kern="1200" dirty="0">
                <a:solidFill>
                  <a:schemeClr val="tx1"/>
                </a:solidFill>
                <a:effectLst/>
                <a:latin typeface="+mn-lt"/>
                <a:ea typeface="+mn-ea"/>
                <a:cs typeface="+mn-cs"/>
              </a:rPr>
              <a:t> so they could create a brighter future and change the world for the better. </a:t>
            </a:r>
            <a:r>
              <a:rPr lang="en-US" kern="1200" dirty="0" err="1">
                <a:solidFill>
                  <a:schemeClr val="tx1"/>
                </a:solidFill>
                <a:effectLst/>
                <a:latin typeface="+mn-lt"/>
                <a:ea typeface="+mn-ea"/>
                <a:cs typeface="+mn-cs"/>
              </a:rPr>
              <a:t>Innompic</a:t>
            </a:r>
            <a:r>
              <a:rPr lang="en-US" kern="1200" dirty="0">
                <a:solidFill>
                  <a:schemeClr val="tx1"/>
                </a:solidFill>
                <a:effectLst/>
                <a:latin typeface="+mn-lt"/>
                <a:ea typeface="+mn-ea"/>
                <a:cs typeface="+mn-cs"/>
              </a:rPr>
              <a:t> constructive contests are about Win-Win, not Win-Loose. Contestants </a:t>
            </a:r>
            <a:r>
              <a:rPr lang="en-US" dirty="0">
                <a:latin typeface="+mn-lt"/>
              </a:rPr>
              <a:t>grow</a:t>
            </a:r>
            <a:r>
              <a:rPr lang="en-US" kern="1200" dirty="0">
                <a:solidFill>
                  <a:schemeClr val="tx1"/>
                </a:solidFill>
                <a:effectLst/>
                <a:latin typeface="+mn-lt"/>
                <a:ea typeface="+mn-ea"/>
                <a:cs typeface="+mn-cs"/>
              </a:rPr>
              <a:t> through m</a:t>
            </a:r>
            <a:r>
              <a:rPr lang="en-US" dirty="0">
                <a:latin typeface="+mn-lt"/>
              </a:rPr>
              <a:t>utually educative intellectual battles, mutual creativity and </a:t>
            </a:r>
            <a:r>
              <a:rPr lang="en-US" kern="1200" dirty="0">
                <a:solidFill>
                  <a:schemeClr val="tx1"/>
                </a:solidFill>
                <a:effectLst/>
                <a:latin typeface="+mn-lt"/>
                <a:ea typeface="+mn-ea"/>
                <a:cs typeface="+mn-cs"/>
              </a:rPr>
              <a:t>m</a:t>
            </a:r>
            <a:r>
              <a:rPr lang="en-US" dirty="0">
                <a:latin typeface="+mn-lt"/>
              </a:rPr>
              <a:t>utual learning. Show team members are loving creators and inspirational educators. Spectators grow by both watching </a:t>
            </a:r>
            <a:r>
              <a:rPr lang="en-US" dirty="0" err="1">
                <a:latin typeface="+mn-lt"/>
              </a:rPr>
              <a:t>Innompic</a:t>
            </a:r>
            <a:r>
              <a:rPr lang="en-US" dirty="0">
                <a:latin typeface="+mn-lt"/>
              </a:rPr>
              <a:t> contests and participating in some of them.</a:t>
            </a:r>
          </a:p>
          <a:p>
            <a:pPr algn="just">
              <a:spcBef>
                <a:spcPts val="0"/>
              </a:spcBef>
              <a:spcAft>
                <a:spcPts val="300"/>
              </a:spcAft>
            </a:pPr>
            <a:r>
              <a:rPr lang="en-US" b="1" dirty="0">
                <a:latin typeface="+mn-lt"/>
              </a:rPr>
              <a:t>Creating Innovative Solutions</a:t>
            </a:r>
            <a:endParaRPr lang="en-US" b="1" kern="1200" dirty="0">
              <a:solidFill>
                <a:schemeClr val="tx1"/>
              </a:solidFill>
              <a:effectLst/>
              <a:latin typeface="+mn-lt"/>
              <a:ea typeface="+mn-ea"/>
              <a:cs typeface="+mn-cs"/>
            </a:endParaRPr>
          </a:p>
          <a:p>
            <a:pPr algn="just">
              <a:spcBef>
                <a:spcPts val="0"/>
              </a:spcBef>
              <a:spcAft>
                <a:spcPts val="300"/>
              </a:spcAft>
            </a:pPr>
            <a:r>
              <a:rPr lang="en-US" dirty="0">
                <a:latin typeface="+mn-lt"/>
              </a:rPr>
              <a:t>During the entrepreneurial creativity contests held annually, participants come out with creative solutions to challenging business, social and global problems and develop entrepreneurial strategies and business models that help turn their breakthrough inventions to successful innovations. </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1" kern="1200" dirty="0">
                <a:solidFill>
                  <a:schemeClr val="tx1"/>
                </a:solidFill>
                <a:latin typeface="+mn-lt"/>
                <a:ea typeface="+mn-ea"/>
                <a:cs typeface="+mn-cs"/>
              </a:rPr>
              <a:t>Growing Global Changemakers</a:t>
            </a:r>
            <a:endParaRPr lang="en-US" b="1" dirty="0">
              <a:latin typeface="+mn-lt"/>
            </a:endParaRPr>
          </a:p>
          <a:p>
            <a:pPr algn="just">
              <a:spcBef>
                <a:spcPts val="0"/>
              </a:spcBef>
              <a:spcAft>
                <a:spcPts val="300"/>
              </a:spcAft>
            </a:pPr>
            <a:r>
              <a:rPr lang="en-US" dirty="0">
                <a:latin typeface="+mn-lt"/>
              </a:rPr>
              <a:t>Both participants and spectators of </a:t>
            </a:r>
            <a:r>
              <a:rPr lang="en-US" dirty="0" err="1">
                <a:latin typeface="+mn-lt"/>
              </a:rPr>
              <a:t>Innompic</a:t>
            </a:r>
            <a:r>
              <a:rPr lang="en-US" dirty="0">
                <a:latin typeface="+mn-lt"/>
              </a:rPr>
              <a:t> Games gain advanced ideas, knowledge and skills that help them have a broader vision of life, become loving creators and </a:t>
            </a:r>
            <a:r>
              <a:rPr lang="en-US" kern="1200" dirty="0">
                <a:solidFill>
                  <a:schemeClr val="tx1"/>
                </a:solidFill>
                <a:latin typeface="+mn-lt"/>
                <a:ea typeface="+mn-ea"/>
                <a:cs typeface="+mn-cs"/>
              </a:rPr>
              <a:t>greater citizens of the world.</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latin typeface="+mn-lt"/>
              </a:rPr>
              <a:t>They apply much higher levels of creativity and intelligence to their personal and global worlds, </a:t>
            </a:r>
            <a:r>
              <a:rPr lang="en-US" kern="1200" dirty="0">
                <a:solidFill>
                  <a:schemeClr val="tx1"/>
                </a:solidFill>
                <a:latin typeface="+mn-lt"/>
                <a:ea typeface="+mn-ea"/>
                <a:cs typeface="+mn-cs"/>
              </a:rPr>
              <a:t>create a better world and a brighter future for its citizens.</a:t>
            </a: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a:t>
            </a:r>
          </a:p>
        </p:txBody>
      </p:sp>
    </p:spTree>
    <p:extLst>
      <p:ext uri="{BB962C8B-B14F-4D97-AF65-F5344CB8AC3E}">
        <p14:creationId xmlns:p14="http://schemas.microsoft.com/office/powerpoint/2010/main" val="418168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14084" eaLnBrk="0" hangingPunct="0">
              <a:defRPr sz="1800">
                <a:solidFill>
                  <a:schemeClr val="tx1"/>
                </a:solidFill>
                <a:latin typeface="Arial" charset="0"/>
              </a:defRPr>
            </a:lvl1pPr>
            <a:lvl2pPr marL="685562" indent="-263678" defTabSz="914084" eaLnBrk="0" hangingPunct="0">
              <a:defRPr sz="1800">
                <a:solidFill>
                  <a:schemeClr val="tx1"/>
                </a:solidFill>
                <a:latin typeface="Arial" charset="0"/>
              </a:defRPr>
            </a:lvl2pPr>
            <a:lvl3pPr marL="1054712" indent="-210942" defTabSz="914084" eaLnBrk="0" hangingPunct="0">
              <a:defRPr sz="1800">
                <a:solidFill>
                  <a:schemeClr val="tx1"/>
                </a:solidFill>
                <a:latin typeface="Arial" charset="0"/>
              </a:defRPr>
            </a:lvl3pPr>
            <a:lvl4pPr marL="1476597" indent="-210942" defTabSz="914084" eaLnBrk="0" hangingPunct="0">
              <a:defRPr sz="1800">
                <a:solidFill>
                  <a:schemeClr val="tx1"/>
                </a:solidFill>
                <a:latin typeface="Arial" charset="0"/>
              </a:defRPr>
            </a:lvl4pPr>
            <a:lvl5pPr marL="1898482" indent="-210942" defTabSz="914084" eaLnBrk="0" hangingPunct="0">
              <a:defRPr sz="1800">
                <a:solidFill>
                  <a:schemeClr val="tx1"/>
                </a:solidFill>
                <a:latin typeface="Arial" charset="0"/>
              </a:defRPr>
            </a:lvl5pPr>
            <a:lvl6pPr marL="2320365" indent="-210942" defTabSz="914084" eaLnBrk="0" fontAlgn="base" hangingPunct="0">
              <a:spcBef>
                <a:spcPct val="0"/>
              </a:spcBef>
              <a:spcAft>
                <a:spcPct val="0"/>
              </a:spcAft>
              <a:defRPr sz="1800">
                <a:solidFill>
                  <a:schemeClr val="tx1"/>
                </a:solidFill>
                <a:latin typeface="Arial" charset="0"/>
              </a:defRPr>
            </a:lvl6pPr>
            <a:lvl7pPr marL="2742251" indent="-210942" defTabSz="914084" eaLnBrk="0" fontAlgn="base" hangingPunct="0">
              <a:spcBef>
                <a:spcPct val="0"/>
              </a:spcBef>
              <a:spcAft>
                <a:spcPct val="0"/>
              </a:spcAft>
              <a:defRPr sz="1800">
                <a:solidFill>
                  <a:schemeClr val="tx1"/>
                </a:solidFill>
                <a:latin typeface="Arial" charset="0"/>
              </a:defRPr>
            </a:lvl7pPr>
            <a:lvl8pPr marL="3164136" indent="-210942" defTabSz="914084" eaLnBrk="0" fontAlgn="base" hangingPunct="0">
              <a:spcBef>
                <a:spcPct val="0"/>
              </a:spcBef>
              <a:spcAft>
                <a:spcPct val="0"/>
              </a:spcAft>
              <a:defRPr sz="1800">
                <a:solidFill>
                  <a:schemeClr val="tx1"/>
                </a:solidFill>
                <a:latin typeface="Arial" charset="0"/>
              </a:defRPr>
            </a:lvl8pPr>
            <a:lvl9pPr marL="3586020" indent="-210942" defTabSz="914084" eaLnBrk="0" fontAlgn="base" hangingPunct="0">
              <a:spcBef>
                <a:spcPct val="0"/>
              </a:spcBef>
              <a:spcAft>
                <a:spcPct val="0"/>
              </a:spcAft>
              <a:defRPr sz="1800">
                <a:solidFill>
                  <a:schemeClr val="tx1"/>
                </a:solidFill>
                <a:latin typeface="Arial" charset="0"/>
              </a:defRPr>
            </a:lvl9pPr>
          </a:lstStyle>
          <a:p>
            <a:pPr eaLnBrk="1" hangingPunct="1"/>
            <a:fld id="{503BA9EC-1C53-46D6-9E65-3FAE4ED0AB63}" type="slidenum">
              <a:rPr lang="en-US" sz="1200"/>
              <a:pPr eaLnBrk="1" hangingPunct="1"/>
              <a:t>6</a:t>
            </a:fld>
            <a:endParaRPr lang="en-US" sz="1200"/>
          </a:p>
        </p:txBody>
      </p:sp>
      <p:sp>
        <p:nvSpPr>
          <p:cNvPr id="111619" name="Rectangle 2"/>
          <p:cNvSpPr>
            <a:spLocks noGrp="1" noRot="1" noChangeAspect="1" noChangeArrowheads="1" noTextEdit="1"/>
          </p:cNvSpPr>
          <p:nvPr>
            <p:ph type="sldImg"/>
          </p:nvPr>
        </p:nvSpPr>
        <p:spPr>
          <a:xfrm>
            <a:off x="1143000" y="685800"/>
            <a:ext cx="4572000" cy="3429000"/>
          </a:xfrm>
          <a:ln/>
        </p:spPr>
      </p:sp>
      <p:sp>
        <p:nvSpPr>
          <p:cNvPr id="111620" name="Rectangle 3"/>
          <p:cNvSpPr>
            <a:spLocks noGrp="1" noChangeArrowheads="1"/>
          </p:cNvSpPr>
          <p:nvPr>
            <p:ph type="body" idx="1"/>
          </p:nvPr>
        </p:nvSpPr>
        <p:spPr>
          <a:xfrm>
            <a:off x="1066800" y="4495800"/>
            <a:ext cx="5257800" cy="4648200"/>
          </a:xfrm>
          <a:noFill/>
        </p:spPr>
        <p:txBody>
          <a:bodyPr/>
          <a:lstStyle/>
          <a:p>
            <a:pPr marL="0" indent="0" algn="just">
              <a:spcAft>
                <a:spcPts val="300"/>
              </a:spcAft>
              <a:buFont typeface="+mj-lt"/>
              <a:buNone/>
            </a:pPr>
            <a:endParaRPr lang="en-US" dirty="0">
              <a:latin typeface="+mn-lt"/>
              <a:cs typeface="Arial" panose="020B0604020202020204" pitchFamily="34" charset="0"/>
            </a:endParaRPr>
          </a:p>
        </p:txBody>
      </p:sp>
    </p:spTree>
    <p:extLst>
      <p:ext uri="{BB962C8B-B14F-4D97-AF65-F5344CB8AC3E}">
        <p14:creationId xmlns:p14="http://schemas.microsoft.com/office/powerpoint/2010/main" val="1138057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65</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a:xfrm>
            <a:off x="1066800" y="4343399"/>
            <a:ext cx="5105400" cy="4800601"/>
          </a:xfrm>
        </p:spPr>
        <p:txBody>
          <a:bodyPr/>
          <a:lstStyle/>
          <a:p>
            <a:pPr algn="just">
              <a:spcAft>
                <a:spcPts val="300"/>
              </a:spcAft>
            </a:pPr>
            <a:r>
              <a:rPr lang="en-US" b="1" dirty="0"/>
              <a:t>Two Phases of the </a:t>
            </a:r>
            <a:r>
              <a:rPr lang="en-US" b="1" dirty="0" err="1"/>
              <a:t>Innoball</a:t>
            </a:r>
            <a:r>
              <a:rPr lang="en-US" b="1" dirty="0"/>
              <a:t> Ideation Process: ‘Garden’ and ‘Kitchen’</a:t>
            </a:r>
          </a:p>
          <a:p>
            <a:pPr algn="just">
              <a:spcAft>
                <a:spcPts val="300"/>
              </a:spcAft>
            </a:pPr>
            <a:r>
              <a:rPr lang="en-US" b="1" dirty="0"/>
              <a:t> </a:t>
            </a:r>
            <a:r>
              <a:rPr lang="en-US" dirty="0"/>
              <a:t>In Innovation </a:t>
            </a:r>
            <a:r>
              <a:rPr lang="en-US" dirty="0" err="1"/>
              <a:t>Brainball</a:t>
            </a:r>
            <a:r>
              <a:rPr lang="en-US" dirty="0"/>
              <a:t> (</a:t>
            </a:r>
            <a:r>
              <a:rPr lang="en-US" dirty="0" err="1"/>
              <a:t>Innoball</a:t>
            </a:r>
            <a:r>
              <a:rPr lang="en-US" dirty="0"/>
              <a:t>), the ideation process consists of the phases – (1) independent ideation (‘Garden’), and (2) integration of ideas (‘Kitchen’).</a:t>
            </a:r>
          </a:p>
          <a:p>
            <a:pPr algn="just">
              <a:spcAft>
                <a:spcPts val="300"/>
              </a:spcAft>
            </a:pPr>
            <a:r>
              <a:rPr lang="en-US" b="1" dirty="0">
                <a:latin typeface="+mn-lt"/>
              </a:rPr>
              <a:t>‘Garden’ – the Independent Ideation Phase</a:t>
            </a:r>
          </a:p>
          <a:p>
            <a:pPr algn="just">
              <a:spcAft>
                <a:spcPts val="300"/>
              </a:spcAft>
            </a:pPr>
            <a:r>
              <a:rPr lang="en-US" dirty="0">
                <a:latin typeface="+mn-lt"/>
              </a:rPr>
              <a:t>The intellectual teamwork starts from the independent ideation phase in order to cultivate diverse thoughts, ideas and solutions. When the enemy creates a challenging problem, understand the problem as well as the opportunities it brings along, then set your team free to independently cultivate divergent thinking. Ideas from others </a:t>
            </a:r>
            <a:r>
              <a:rPr lang="en-US" dirty="0"/>
              <a:t>should be</a:t>
            </a:r>
            <a:r>
              <a:rPr lang="en-US" dirty="0">
                <a:latin typeface="+mn-lt"/>
              </a:rPr>
              <a:t> hidden to avoid groupthink. </a:t>
            </a:r>
          </a:p>
          <a:p>
            <a:pPr algn="just">
              <a:spcAft>
                <a:spcPts val="300"/>
              </a:spcAft>
            </a:pPr>
            <a:r>
              <a:rPr lang="en-US" dirty="0">
                <a:latin typeface="+mn-lt"/>
              </a:rPr>
              <a:t>During the independent ideation phase team members look at the same situation from different points of view and come out with a variety of solutions. </a:t>
            </a:r>
            <a:r>
              <a:rPr lang="en-US" dirty="0"/>
              <a:t>Independent ideation helps also manage individual competitiveness so that is doesn’t create barriers caused by one person trying to top others all the time.</a:t>
            </a:r>
            <a:endParaRPr lang="en-US" dirty="0">
              <a:latin typeface="+mn-lt"/>
            </a:endParaRPr>
          </a:p>
          <a:p>
            <a:pPr algn="just">
              <a:spcAft>
                <a:spcPts val="300"/>
              </a:spcAft>
            </a:pPr>
            <a:r>
              <a:rPr lang="en-US" dirty="0"/>
              <a:t>The both teams – innovators and enemies – use the same set of metaphoric Kore 10 Innovative Thinking Tools to invent the next move. The same seeds of inspiration planted in a different thinking environment produce different fruits of ideation. Thus every team member brings a different fruit to the ‘Kitchen’.</a:t>
            </a:r>
            <a:endParaRPr lang="en-US" dirty="0">
              <a:latin typeface="+mn-lt"/>
            </a:endParaRPr>
          </a:p>
          <a:p>
            <a:pPr algn="just">
              <a:spcAft>
                <a:spcPts val="300"/>
              </a:spcAft>
            </a:pPr>
            <a:r>
              <a:rPr lang="en-US" b="1" dirty="0"/>
              <a:t>‘Kitchen’ – Synergizing Ideas</a:t>
            </a:r>
            <a:endParaRPr lang="en-US" dirty="0"/>
          </a:p>
          <a:p>
            <a:pPr algn="just">
              <a:spcAft>
                <a:spcPts val="300"/>
              </a:spcAft>
            </a:pPr>
            <a:r>
              <a:rPr lang="en-US" dirty="0"/>
              <a:t>The individual contributions are synergized during the ‘Kitchen’ phase of the intellectual teamwork. Any two or more team members may merge their ideas into a single solution. When </a:t>
            </a:r>
            <a:r>
              <a:rPr lang="en-US" dirty="0" err="1"/>
              <a:t>Innoball</a:t>
            </a:r>
            <a:r>
              <a:rPr lang="en-US" dirty="0"/>
              <a:t> is used to help a real project to succeed, a more sophisticated method of Spiral Integration of Ideas (SPIN) is to be used.</a:t>
            </a:r>
          </a:p>
        </p:txBody>
      </p:sp>
    </p:spTree>
    <p:extLst>
      <p:ext uri="{BB962C8B-B14F-4D97-AF65-F5344CB8AC3E}">
        <p14:creationId xmlns:p14="http://schemas.microsoft.com/office/powerpoint/2010/main" val="2303638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66</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Please arrange for 50 disposable plastic glasses.</a:t>
            </a:r>
          </a:p>
          <a:p>
            <a:r>
              <a:rPr lang="en-US" sz="1200" b="0" i="0" kern="1200" dirty="0">
                <a:solidFill>
                  <a:schemeClr val="tx1"/>
                </a:solidFill>
                <a:effectLst/>
                <a:latin typeface="+mn-lt"/>
                <a:ea typeface="+mn-ea"/>
                <a:cs typeface="+mn-cs"/>
              </a:rPr>
              <a:t>They are a part of both final assessment and show</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Plastic Glasses for Individuals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the end of each day all team members assemble on the stage. They stay with their eyes closed and holding a plastic glasses.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Judges and </a:t>
            </a:r>
            <a:r>
              <a:rPr lang="en-US" sz="1200" b="0" i="0" kern="1200" dirty="0" err="1">
                <a:solidFill>
                  <a:schemeClr val="tx1"/>
                </a:solidFill>
                <a:effectLst/>
                <a:latin typeface="+mn-lt"/>
                <a:ea typeface="+mn-ea"/>
                <a:cs typeface="+mn-cs"/>
              </a:rPr>
              <a:t>valuenteers</a:t>
            </a:r>
            <a:r>
              <a:rPr lang="en-US" sz="1200" b="0" i="0" kern="1200" dirty="0">
                <a:solidFill>
                  <a:schemeClr val="tx1"/>
                </a:solidFill>
                <a:effectLst/>
                <a:latin typeface="+mn-lt"/>
                <a:ea typeface="+mn-ea"/>
                <a:cs typeface="+mn-cs"/>
              </a:rPr>
              <a:t> who kept half of their WOW and God Coin cards unallocated put these cards in the plastic glasses of the persons who in their opinion deserve them most.</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judges and </a:t>
            </a:r>
            <a:r>
              <a:rPr lang="en-US" sz="1200" b="0" i="0" kern="1200" dirty="0" err="1">
                <a:solidFill>
                  <a:schemeClr val="tx1"/>
                </a:solidFill>
                <a:effectLst/>
                <a:latin typeface="+mn-lt"/>
                <a:ea typeface="+mn-ea"/>
                <a:cs typeface="+mn-cs"/>
              </a:rPr>
              <a:t>valuenteers</a:t>
            </a:r>
            <a:r>
              <a:rPr lang="en-US" sz="1200" b="0" i="0" kern="1200" dirty="0">
                <a:solidFill>
                  <a:schemeClr val="tx1"/>
                </a:solidFill>
                <a:effectLst/>
                <a:latin typeface="+mn-lt"/>
                <a:ea typeface="+mn-ea"/>
                <a:cs typeface="+mn-cs"/>
              </a:rPr>
              <a:t> have competed this exercise, team members are allowed to open their eyes and calculate their awards.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Plates for Teams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would be great if you made 4 </a:t>
            </a:r>
            <a:r>
              <a:rPr lang="en-US" sz="1200" b="0" i="0" kern="1200" dirty="0" err="1">
                <a:solidFill>
                  <a:schemeClr val="tx1"/>
                </a:solidFill>
                <a:effectLst/>
                <a:latin typeface="+mn-lt"/>
                <a:ea typeface="+mn-ea"/>
                <a:cs typeface="+mn-cs"/>
              </a:rPr>
              <a:t>Innompics</a:t>
            </a:r>
            <a:r>
              <a:rPr lang="en-US" sz="1200" b="0" i="0" kern="1200" dirty="0">
                <a:solidFill>
                  <a:schemeClr val="tx1"/>
                </a:solidFill>
                <a:effectLst/>
                <a:latin typeface="+mn-lt"/>
                <a:ea typeface="+mn-ea"/>
                <a:cs typeface="+mn-cs"/>
              </a:rPr>
              <a:t> branded plates (2 or more sets) - one plate for each team, full set for the </a:t>
            </a:r>
            <a:r>
              <a:rPr lang="en-US" sz="1200" b="0" i="0" kern="1200" dirty="0" err="1">
                <a:solidFill>
                  <a:schemeClr val="tx1"/>
                </a:solidFill>
                <a:effectLst/>
                <a:latin typeface="+mn-lt"/>
                <a:ea typeface="+mn-ea"/>
                <a:cs typeface="+mn-cs"/>
              </a:rPr>
              <a:t>Innompics</a:t>
            </a:r>
            <a:r>
              <a:rPr lang="en-US" sz="1200" b="0" i="0" kern="1200" dirty="0">
                <a:solidFill>
                  <a:schemeClr val="tx1"/>
                </a:solidFill>
                <a:effectLst/>
                <a:latin typeface="+mn-lt"/>
                <a:ea typeface="+mn-ea"/>
                <a:cs typeface="+mn-cs"/>
              </a:rPr>
              <a:t> museum, more sets as you need.</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plate would bear the </a:t>
            </a:r>
            <a:r>
              <a:rPr lang="en-US" sz="1200" b="1" i="0" kern="1200" dirty="0" err="1">
                <a:solidFill>
                  <a:schemeClr val="tx1"/>
                </a:solidFill>
                <a:effectLst/>
                <a:latin typeface="+mn-lt"/>
                <a:ea typeface="+mn-ea"/>
                <a:cs typeface="+mn-cs"/>
              </a:rPr>
              <a:t>Innompics</a:t>
            </a:r>
            <a:r>
              <a:rPr lang="en-US" sz="1200" b="1" i="0" kern="1200" dirty="0">
                <a:solidFill>
                  <a:schemeClr val="tx1"/>
                </a:solidFill>
                <a:effectLst/>
                <a:latin typeface="+mn-lt"/>
                <a:ea typeface="+mn-ea"/>
                <a:cs typeface="+mn-cs"/>
              </a:rPr>
              <a:t> information</a:t>
            </a:r>
            <a:r>
              <a:rPr lang="en-US" sz="1200" b="0" i="0" kern="1200" dirty="0">
                <a:solidFill>
                  <a:schemeClr val="tx1"/>
                </a:solidFill>
                <a:effectLst/>
                <a:latin typeface="+mn-lt"/>
                <a:ea typeface="+mn-ea"/>
                <a:cs typeface="+mn-cs"/>
              </a:rPr>
              <a:t> (1st </a:t>
            </a:r>
            <a:r>
              <a:rPr lang="en-US" sz="1200" b="0" i="0" kern="1200" dirty="0" err="1">
                <a:solidFill>
                  <a:schemeClr val="tx1"/>
                </a:solidFill>
                <a:effectLst/>
                <a:latin typeface="+mn-lt"/>
                <a:ea typeface="+mn-ea"/>
                <a:cs typeface="+mn-cs"/>
              </a:rPr>
              <a:t>Innompic</a:t>
            </a:r>
            <a:r>
              <a:rPr lang="en-US" sz="1200" b="0" i="0" kern="1200" dirty="0">
                <a:solidFill>
                  <a:schemeClr val="tx1"/>
                </a:solidFill>
                <a:effectLst/>
                <a:latin typeface="+mn-lt"/>
                <a:ea typeface="+mn-ea"/>
                <a:cs typeface="+mn-cs"/>
              </a:rPr>
              <a:t> Games, date &amp; venue, logos, ...) and the name of a team  - </a:t>
            </a:r>
            <a:r>
              <a:rPr lang="en-US" sz="1200" b="1" i="0" kern="1200" dirty="0">
                <a:solidFill>
                  <a:schemeClr val="tx1"/>
                </a:solidFill>
                <a:effectLst/>
                <a:latin typeface="+mn-lt"/>
                <a:ea typeface="+mn-ea"/>
                <a:cs typeface="+mn-cs"/>
              </a:rPr>
              <a:t>India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Malaysia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Russia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International</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Judges and </a:t>
            </a:r>
            <a:r>
              <a:rPr lang="en-US" sz="1200" b="0" i="0" kern="1200" dirty="0" err="1">
                <a:solidFill>
                  <a:schemeClr val="tx1"/>
                </a:solidFill>
                <a:effectLst/>
                <a:latin typeface="+mn-lt"/>
                <a:ea typeface="+mn-ea"/>
                <a:cs typeface="+mn-cs"/>
              </a:rPr>
              <a:t>Valuenteers</a:t>
            </a:r>
            <a:r>
              <a:rPr lang="en-US" sz="1200" b="0" i="0" kern="1200" dirty="0">
                <a:solidFill>
                  <a:schemeClr val="tx1"/>
                </a:solidFill>
                <a:effectLst/>
                <a:latin typeface="+mn-lt"/>
                <a:ea typeface="+mn-ea"/>
                <a:cs typeface="+mn-cs"/>
              </a:rPr>
              <a:t> will put WOW and Gold Coin Cards in these plates at the end of each day to assess the overall team performance.</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Please let me know if the plates will be made,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they will, I'll adapt the scenario of the event accordingly.</a:t>
            </a:r>
          </a:p>
          <a:p>
            <a:pPr algn="just"/>
            <a:endParaRPr lang="ru-RU" dirty="0">
              <a:solidFill>
                <a:schemeClr val="bg1"/>
              </a:solidFill>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3344790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BC953C-9A47-4471-BBAA-1A3FAC71BA4F}" type="slidenum">
              <a:rPr lang="en-US"/>
              <a:pPr/>
              <a:t>67</a:t>
            </a:fld>
            <a:endParaRPr lang="en-US"/>
          </a:p>
        </p:txBody>
      </p:sp>
      <p:sp>
        <p:nvSpPr>
          <p:cNvPr id="1000450" name="Rectangle 2"/>
          <p:cNvSpPr>
            <a:spLocks noGrp="1" noRot="1" noChangeAspect="1" noChangeArrowheads="1" noTextEdit="1"/>
          </p:cNvSpPr>
          <p:nvPr>
            <p:ph type="sldImg"/>
          </p:nvPr>
        </p:nvSpPr>
        <p:spPr>
          <a:xfrm>
            <a:off x="1141413" y="685800"/>
            <a:ext cx="4572000" cy="3429000"/>
          </a:xfrm>
          <a:ln/>
        </p:spPr>
      </p:sp>
      <p:sp>
        <p:nvSpPr>
          <p:cNvPr id="1000451" name="Rectangle 3"/>
          <p:cNvSpPr>
            <a:spLocks noGrp="1" noChangeArrowheads="1"/>
          </p:cNvSpPr>
          <p:nvPr>
            <p:ph type="body" idx="1"/>
          </p:nvPr>
        </p:nvSpPr>
        <p:spPr>
          <a:xfrm>
            <a:off x="914401" y="4343400"/>
            <a:ext cx="5410200" cy="4800600"/>
          </a:xfrm>
        </p:spPr>
        <p:txBody>
          <a:bodyPr/>
          <a:lstStyle/>
          <a:p>
            <a:pPr marL="228587" indent="-228587" algn="just">
              <a:spcAft>
                <a:spcPts val="300"/>
              </a:spcAft>
              <a:buFont typeface="+mj-lt"/>
              <a:buAutoNum type="arabicPeriod"/>
            </a:pPr>
            <a:endParaRPr lang="en-US" dirty="0">
              <a:cs typeface="Arial" panose="020B0604020202020204" pitchFamily="34" charset="0"/>
            </a:endParaRPr>
          </a:p>
        </p:txBody>
      </p:sp>
    </p:spTree>
    <p:extLst>
      <p:ext uri="{BB962C8B-B14F-4D97-AF65-F5344CB8AC3E}">
        <p14:creationId xmlns:p14="http://schemas.microsoft.com/office/powerpoint/2010/main" val="27959223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68</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spcAft>
                <a:spcPts val="300"/>
              </a:spcAft>
            </a:pPr>
            <a:r>
              <a:rPr lang="en-US" b="1" dirty="0"/>
              <a:t>Major Benefits of Competitive War Games</a:t>
            </a:r>
          </a:p>
          <a:p>
            <a:pPr algn="just">
              <a:spcAft>
                <a:spcPts val="300"/>
              </a:spcAft>
            </a:pPr>
            <a:r>
              <a:rPr lang="en-US" b="0" dirty="0"/>
              <a:t>Stronger innovation team</a:t>
            </a:r>
          </a:p>
          <a:p>
            <a:pPr algn="just">
              <a:spcAft>
                <a:spcPts val="300"/>
              </a:spcAft>
            </a:pPr>
            <a:r>
              <a:rPr lang="en-US" b="0" dirty="0"/>
              <a:t>Forecasting of future industry-wide scenarios</a:t>
            </a:r>
          </a:p>
          <a:p>
            <a:pPr algn="just">
              <a:spcAft>
                <a:spcPts val="300"/>
              </a:spcAft>
            </a:pPr>
            <a:r>
              <a:rPr lang="en-US" b="0" dirty="0"/>
              <a:t>Better proactive strategy</a:t>
            </a:r>
          </a:p>
          <a:p>
            <a:pPr algn="just">
              <a:spcAft>
                <a:spcPts val="300"/>
              </a:spcAft>
            </a:pPr>
            <a:r>
              <a:rPr lang="en-US" b="0" dirty="0"/>
              <a:t>Faster reactive strategy</a:t>
            </a:r>
          </a:p>
          <a:p>
            <a:pPr algn="just">
              <a:spcAft>
                <a:spcPts val="300"/>
              </a:spcAft>
            </a:pPr>
            <a:r>
              <a:rPr lang="en-US" b="1" dirty="0"/>
              <a:t>Who Should Participate in a Competitive War Game?</a:t>
            </a:r>
          </a:p>
          <a:p>
            <a:pPr algn="just">
              <a:spcAft>
                <a:spcPts val="300"/>
              </a:spcAft>
            </a:pPr>
            <a:r>
              <a:rPr lang="en-US" dirty="0"/>
              <a:t>For a competitive war game to be effective, the composition of the teams should be carefully selected. Each team should be headed by a senior executive and include middle and junior managers as well as front-line staff. Team should be cross-functional unless the war game is done with one functional area such as marketing or R&amp;D. The senior executive leadership of the teams is critical as it will ensure success of the war game beyond the "event". Ideally, the CEO or an external advisor should serve as the ultimate "referee".</a:t>
            </a:r>
          </a:p>
          <a:p>
            <a:pPr algn="just">
              <a:spcAft>
                <a:spcPts val="300"/>
              </a:spcAft>
            </a:pPr>
            <a:r>
              <a:rPr lang="en-US" b="1" dirty="0"/>
              <a:t>A Typical Success Story</a:t>
            </a:r>
          </a:p>
          <a:p>
            <a:pPr algn="just">
              <a:spcAft>
                <a:spcPts val="300"/>
              </a:spcAft>
            </a:pPr>
            <a:r>
              <a:rPr lang="en-US" dirty="0"/>
              <a:t>A two-day Innovation Football</a:t>
            </a:r>
            <a:r>
              <a:rPr lang="en-US" baseline="0" dirty="0"/>
              <a:t> technology commercialization business game and training helped a large innovative company to:</a:t>
            </a:r>
          </a:p>
          <a:p>
            <a:pPr marL="228600" indent="-228600" algn="just">
              <a:spcAft>
                <a:spcPts val="300"/>
              </a:spcAft>
              <a:buFont typeface="+mj-lt"/>
              <a:buAutoNum type="arabicPeriod"/>
            </a:pPr>
            <a:r>
              <a:rPr lang="en-US" dirty="0"/>
              <a:t>Strengthen the business model, business strategies and the innovation team;</a:t>
            </a:r>
          </a:p>
          <a:p>
            <a:pPr marL="228600" indent="-228600" algn="just">
              <a:spcAft>
                <a:spcPts val="300"/>
              </a:spcAft>
              <a:buFont typeface="+mj-lt"/>
              <a:buAutoNum type="arabicPeriod"/>
            </a:pPr>
            <a:r>
              <a:rPr lang="en-US" dirty="0"/>
              <a:t>Save over US$ 2.5 million by avoiding costly mistakes;</a:t>
            </a:r>
          </a:p>
          <a:p>
            <a:pPr marL="228600" indent="-228600" algn="just">
              <a:spcAft>
                <a:spcPts val="300"/>
              </a:spcAft>
              <a:buFont typeface="+mj-lt"/>
              <a:buAutoNum type="arabicPeriod"/>
            </a:pPr>
            <a:r>
              <a:rPr lang="en-US" dirty="0"/>
              <a:t>Reduce time to market by 18 months.</a:t>
            </a:r>
          </a:p>
          <a:p>
            <a:pPr algn="just">
              <a:spcAft>
                <a:spcPts val="300"/>
              </a:spcAft>
            </a:pPr>
            <a:endParaRPr lang="ru-RU" dirty="0"/>
          </a:p>
        </p:txBody>
      </p:sp>
    </p:spTree>
    <p:extLst>
      <p:ext uri="{BB962C8B-B14F-4D97-AF65-F5344CB8AC3E}">
        <p14:creationId xmlns:p14="http://schemas.microsoft.com/office/powerpoint/2010/main" val="9898838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69</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495800"/>
            <a:ext cx="5181600" cy="4648200"/>
          </a:xfrm>
        </p:spPr>
        <p:txBody>
          <a:bodyPr lIns="91072" tIns="45537" rIns="91072" bIns="45537"/>
          <a:lstStyle/>
          <a:p>
            <a:pPr algn="just">
              <a:spcAft>
                <a:spcPts val="300"/>
              </a:spcAft>
            </a:pPr>
            <a:r>
              <a:rPr lang="ru-RU" sz="1400" b="1" dirty="0">
                <a:solidFill>
                  <a:srgbClr val="336699"/>
                </a:solidFill>
                <a:latin typeface="+mn-lt"/>
              </a:rPr>
              <a:t>ИННОБОЛ – уникальный многофункциональный инструмент</a:t>
            </a:r>
            <a:endParaRPr lang="en-US" sz="1400" b="1" dirty="0">
              <a:solidFill>
                <a:srgbClr val="336699"/>
              </a:solidFill>
              <a:latin typeface="+mn-lt"/>
            </a:endParaRPr>
          </a:p>
          <a:p>
            <a:pPr algn="just">
              <a:spcAft>
                <a:spcPts val="300"/>
              </a:spcAft>
            </a:pPr>
            <a:r>
              <a:rPr lang="ru-RU" b="1" dirty="0">
                <a:latin typeface="+mn-lt"/>
              </a:rPr>
              <a:t>Специфика прорывных проектов</a:t>
            </a:r>
          </a:p>
          <a:p>
            <a:pPr algn="just">
              <a:spcAft>
                <a:spcPts val="300"/>
              </a:spcAft>
            </a:pPr>
            <a:r>
              <a:rPr lang="ru-RU" dirty="0">
                <a:latin typeface="+mn-lt"/>
              </a:rPr>
              <a:t>Есть стандартные </a:t>
            </a:r>
            <a:r>
              <a:rPr lang="en-US" dirty="0">
                <a:latin typeface="+mn-lt"/>
              </a:rPr>
              <a:t>HR</a:t>
            </a:r>
            <a:r>
              <a:rPr lang="ru-RU" dirty="0">
                <a:latin typeface="+mn-lt"/>
              </a:rPr>
              <a:t>-</a:t>
            </a:r>
            <a:r>
              <a:rPr lang="ru-RU" dirty="0" err="1">
                <a:latin typeface="+mn-lt"/>
              </a:rPr>
              <a:t>ские</a:t>
            </a:r>
            <a:r>
              <a:rPr lang="ru-RU" dirty="0">
                <a:latin typeface="+mn-lt"/>
              </a:rPr>
              <a:t> инструменты оценки силы команды типового проекта. Однако прорывные проекты, в которых неопределенностей куда больше, требуют специфических, больше </a:t>
            </a:r>
            <a:r>
              <a:rPr lang="ru-RU" dirty="0" err="1">
                <a:latin typeface="+mn-lt"/>
              </a:rPr>
              <a:t>венчурно</a:t>
            </a:r>
            <a:r>
              <a:rPr lang="ru-RU" dirty="0">
                <a:latin typeface="+mn-lt"/>
              </a:rPr>
              <a:t>-предпринимательских, чем классических менеджерских навыков и, соответственно, инструментов их оценки. Моделирующая игра ИННОБОЛ и есть такой инструмент.</a:t>
            </a:r>
          </a:p>
          <a:p>
            <a:pPr algn="just">
              <a:spcAft>
                <a:spcPts val="300"/>
              </a:spcAft>
            </a:pPr>
            <a:r>
              <a:rPr lang="ru-RU" dirty="0">
                <a:latin typeface="+mn-lt"/>
              </a:rPr>
              <a:t>Вовсе не обязательно констатировать, что моделирующая игра ИННОБОЛ –лучший в мире инструмент для оценки силы команды прорывного проекта, поскольку других инструментов такого рода просто не существует.</a:t>
            </a:r>
          </a:p>
          <a:p>
            <a:pPr algn="just">
              <a:spcAft>
                <a:spcPts val="300"/>
              </a:spcAft>
            </a:pPr>
            <a:r>
              <a:rPr lang="ru-RU" b="1" dirty="0" err="1">
                <a:latin typeface="+mn-lt"/>
              </a:rPr>
              <a:t>Незаполенная</a:t>
            </a:r>
            <a:r>
              <a:rPr lang="ru-RU" b="1" dirty="0">
                <a:latin typeface="+mn-lt"/>
              </a:rPr>
              <a:t> ниша в </a:t>
            </a:r>
            <a:r>
              <a:rPr lang="en-US" b="1" dirty="0">
                <a:latin typeface="+mn-lt"/>
              </a:rPr>
              <a:t>HR</a:t>
            </a:r>
            <a:r>
              <a:rPr lang="ru-RU" b="1" dirty="0">
                <a:latin typeface="+mn-lt"/>
              </a:rPr>
              <a:t>-</a:t>
            </a:r>
            <a:r>
              <a:rPr lang="ru-RU" b="1" dirty="0" err="1">
                <a:latin typeface="+mn-lt"/>
              </a:rPr>
              <a:t>ских</a:t>
            </a:r>
            <a:r>
              <a:rPr lang="ru-RU" b="1" dirty="0">
                <a:latin typeface="+mn-lt"/>
              </a:rPr>
              <a:t> технологиях</a:t>
            </a:r>
          </a:p>
          <a:p>
            <a:pPr algn="just">
              <a:spcAft>
                <a:spcPts val="300"/>
              </a:spcAft>
            </a:pPr>
            <a:r>
              <a:rPr lang="ru-RU" dirty="0">
                <a:latin typeface="+mn-lt"/>
              </a:rPr>
              <a:t>Хотя казалось бы: как начинать прорывной проект, не зная, насколько способна команда это сделать? В стартапе, где все друг друга хорошо знают, эта оценка делается интуитивно. А в крупных фирмах до </a:t>
            </a:r>
            <a:r>
              <a:rPr lang="ru-RU" dirty="0" err="1">
                <a:latin typeface="+mn-lt"/>
              </a:rPr>
              <a:t>ИННОБОЛа</a:t>
            </a:r>
            <a:r>
              <a:rPr lang="ru-RU" dirty="0">
                <a:latin typeface="+mn-lt"/>
              </a:rPr>
              <a:t> такой оценки не было. Исполнители прорывного проекта прокладывают путь в неизвестность, и не знают,  какие там потребуются способности, а </a:t>
            </a:r>
            <a:r>
              <a:rPr lang="en-US" dirty="0">
                <a:latin typeface="+mn-lt"/>
              </a:rPr>
              <a:t>HR</a:t>
            </a:r>
            <a:r>
              <a:rPr lang="ru-RU" dirty="0">
                <a:latin typeface="+mn-lt"/>
              </a:rPr>
              <a:t>-</a:t>
            </a:r>
            <a:r>
              <a:rPr lang="ru-RU" dirty="0" err="1">
                <a:latin typeface="+mn-lt"/>
              </a:rPr>
              <a:t>вцы</a:t>
            </a:r>
            <a:r>
              <a:rPr lang="ru-RU" dirty="0">
                <a:latin typeface="+mn-lt"/>
              </a:rPr>
              <a:t> этого тем более не знают, поскольку никогда путь в неизвестность не прокладывали. Действительно, как придумать методику оценки мастерства приготовления «</a:t>
            </a:r>
            <a:r>
              <a:rPr lang="ru-RU" dirty="0" err="1">
                <a:latin typeface="+mn-lt"/>
              </a:rPr>
              <a:t>прдолыращгык</a:t>
            </a:r>
            <a:r>
              <a:rPr lang="ru-RU" dirty="0">
                <a:latin typeface="+mn-lt"/>
              </a:rPr>
              <a:t>», если не знаешь, что такое «</a:t>
            </a:r>
            <a:r>
              <a:rPr lang="ru-RU" dirty="0" err="1">
                <a:latin typeface="+mn-lt"/>
              </a:rPr>
              <a:t>прдолыращгык</a:t>
            </a:r>
            <a:r>
              <a:rPr lang="ru-RU" dirty="0">
                <a:latin typeface="+mn-lt"/>
              </a:rPr>
              <a:t>»?</a:t>
            </a:r>
          </a:p>
          <a:p>
            <a:pPr algn="just">
              <a:spcAft>
                <a:spcPts val="300"/>
              </a:spcAft>
            </a:pPr>
            <a:r>
              <a:rPr lang="ru-RU" dirty="0">
                <a:latin typeface="+mn-lt"/>
              </a:rPr>
              <a:t>Какой же выход из этой ситуации? </a:t>
            </a:r>
          </a:p>
          <a:p>
            <a:pPr algn="just">
              <a:spcAft>
                <a:spcPts val="300"/>
              </a:spcAft>
            </a:pPr>
            <a:r>
              <a:rPr lang="ru-RU" b="1" dirty="0">
                <a:latin typeface="+mn-lt"/>
              </a:rPr>
              <a:t>История создания </a:t>
            </a:r>
            <a:r>
              <a:rPr lang="ru-RU" b="1" dirty="0" err="1">
                <a:latin typeface="+mn-lt"/>
              </a:rPr>
              <a:t>ИННОБОЛа</a:t>
            </a:r>
            <a:r>
              <a:rPr lang="ru-RU" b="1" dirty="0">
                <a:latin typeface="+mn-lt"/>
              </a:rPr>
              <a:t> как инструмента оценки силы команды</a:t>
            </a:r>
          </a:p>
          <a:p>
            <a:pPr algn="just">
              <a:spcAft>
                <a:spcPts val="300"/>
              </a:spcAft>
            </a:pPr>
            <a:r>
              <a:rPr lang="ru-RU" dirty="0">
                <a:latin typeface="+mn-lt"/>
              </a:rPr>
              <a:t>Разумеется, создать инструмент оценки команды прорывного проекта должен опытный лидер прорывных проектов, который знает, с какого типа вызовами приходится сталкиваться в процессе их выполнения. Однако лидерам прорывных проектов не до создания </a:t>
            </a:r>
            <a:r>
              <a:rPr lang="en-US" dirty="0">
                <a:latin typeface="+mn-lt"/>
              </a:rPr>
              <a:t>HR-</a:t>
            </a:r>
            <a:r>
              <a:rPr lang="ru-RU" dirty="0" err="1">
                <a:latin typeface="+mn-lt"/>
              </a:rPr>
              <a:t>ских</a:t>
            </a:r>
            <a:r>
              <a:rPr lang="ru-RU" dirty="0">
                <a:latin typeface="+mn-lt"/>
              </a:rPr>
              <a:t> инструментов. Как быть? Решение родилось почти само собой как многофункциональный инструмент – моделирующая игра ИННОБОЛ, </a:t>
            </a:r>
            <a:r>
              <a:rPr lang="en-US" dirty="0">
                <a:latin typeface="+mn-lt"/>
              </a:rPr>
              <a:t>“</a:t>
            </a:r>
            <a:r>
              <a:rPr lang="en-US" dirty="0" err="1">
                <a:latin typeface="+mn-lt"/>
              </a:rPr>
              <a:t>INNOvation</a:t>
            </a:r>
            <a:r>
              <a:rPr lang="en-US" dirty="0">
                <a:latin typeface="+mn-lt"/>
              </a:rPr>
              <a:t> </a:t>
            </a:r>
            <a:r>
              <a:rPr lang="en-US" dirty="0" err="1">
                <a:latin typeface="+mn-lt"/>
              </a:rPr>
              <a:t>brainBALL</a:t>
            </a:r>
            <a:r>
              <a:rPr lang="en-US" dirty="0">
                <a:latin typeface="+mn-lt"/>
              </a:rPr>
              <a:t>”</a:t>
            </a:r>
            <a:r>
              <a:rPr lang="ru-RU" dirty="0">
                <a:latin typeface="+mn-lt"/>
              </a:rPr>
              <a:t> или «Футбол инноваций».</a:t>
            </a:r>
          </a:p>
          <a:p>
            <a:pPr algn="just">
              <a:spcAft>
                <a:spcPts val="300"/>
              </a:spcAft>
            </a:pPr>
            <a:r>
              <a:rPr lang="ru-RU" dirty="0">
                <a:latin typeface="+mn-lt"/>
              </a:rPr>
              <a:t>Изначально ИННОБОЛ был создан для обучения процессу создания радикальных инноваций в виде футбольного матча на примере уже завершенных проектов. </a:t>
            </a:r>
          </a:p>
          <a:p>
            <a:pPr algn="just">
              <a:spcAft>
                <a:spcPts val="300"/>
              </a:spcAft>
            </a:pPr>
            <a:r>
              <a:rPr lang="ru-RU" dirty="0">
                <a:latin typeface="+mn-lt"/>
              </a:rPr>
              <a:t>Вскоре ИННОБОЛ был развит дальше и стал использоваться для усиления прорывного проекта и его команды. </a:t>
            </a:r>
          </a:p>
          <a:p>
            <a:pPr algn="just">
              <a:spcAft>
                <a:spcPts val="300"/>
              </a:spcAft>
            </a:pPr>
            <a:r>
              <a:rPr lang="ru-RU" dirty="0">
                <a:latin typeface="+mn-lt"/>
              </a:rPr>
              <a:t>Однако зачастую, перед задачей усиления проекта, стоял вопрос о целесообразности венчурного инвестирования в прорывной проект. Стоит ли вообще инвестировать в данный проект? Достаточно ли сильна его команда? Способна ли эта команда успешно выполнить такой прорывной проект? И тогда ИННОБОЛ был дополнен дополнительной методикой оценки силы команды, ее лидера и каждого игрока. </a:t>
            </a:r>
          </a:p>
          <a:p>
            <a:pPr algn="just">
              <a:spcAft>
                <a:spcPts val="300"/>
              </a:spcAft>
            </a:pPr>
            <a:r>
              <a:rPr lang="ru-RU" dirty="0">
                <a:latin typeface="+mn-lt"/>
              </a:rPr>
              <a:t>Таким образом ИННОБОЛ теперь может быстро и эффективно одновременно выполнять 3 функции:</a:t>
            </a:r>
          </a:p>
          <a:p>
            <a:pPr marL="228600" indent="-228600" algn="just">
              <a:spcAft>
                <a:spcPts val="300"/>
              </a:spcAft>
              <a:buFont typeface="+mj-lt"/>
              <a:buAutoNum type="arabicPeriod"/>
            </a:pPr>
            <a:r>
              <a:rPr lang="ru-RU" dirty="0">
                <a:latin typeface="+mn-lt"/>
              </a:rPr>
              <a:t>Усиливать бизнес-модель прорывного проекта</a:t>
            </a:r>
          </a:p>
          <a:p>
            <a:pPr marL="228600" indent="-228600" algn="just">
              <a:spcAft>
                <a:spcPts val="300"/>
              </a:spcAft>
              <a:buFont typeface="+mj-lt"/>
              <a:buAutoNum type="arabicPeriod"/>
            </a:pPr>
            <a:r>
              <a:rPr lang="ru-RU" dirty="0">
                <a:latin typeface="+mn-lt"/>
              </a:rPr>
              <a:t>Усиливать команду прорывного проекта</a:t>
            </a:r>
          </a:p>
          <a:p>
            <a:pPr marL="228600" indent="-228600" algn="just">
              <a:spcAft>
                <a:spcPts val="300"/>
              </a:spcAft>
              <a:buFont typeface="+mj-lt"/>
              <a:buAutoNum type="arabicPeriod"/>
            </a:pPr>
            <a:r>
              <a:rPr lang="ru-RU" dirty="0">
                <a:latin typeface="+mn-lt"/>
              </a:rPr>
              <a:t>Оценивать силу команды прорывного проекта.</a:t>
            </a:r>
            <a:endParaRPr lang="en-US" dirty="0">
              <a:latin typeface="+mn-lt"/>
            </a:endParaRPr>
          </a:p>
          <a:p>
            <a:pPr algn="just">
              <a:spcAft>
                <a:spcPts val="300"/>
              </a:spcAft>
            </a:pPr>
            <a:r>
              <a:rPr lang="ru-RU" sz="1400" b="1" dirty="0">
                <a:solidFill>
                  <a:srgbClr val="336699"/>
                </a:solidFill>
                <a:latin typeface="+mn-lt"/>
              </a:rPr>
              <a:t>Области применения </a:t>
            </a:r>
            <a:r>
              <a:rPr lang="ru-RU" sz="1400" b="1" dirty="0" err="1">
                <a:solidFill>
                  <a:srgbClr val="336699"/>
                </a:solidFill>
                <a:latin typeface="+mn-lt"/>
              </a:rPr>
              <a:t>ИННОБОЛа</a:t>
            </a:r>
            <a:endParaRPr lang="en-US" sz="1400" b="1" dirty="0">
              <a:solidFill>
                <a:srgbClr val="336699"/>
              </a:solidFill>
              <a:latin typeface="+mn-lt"/>
            </a:endParaRPr>
          </a:p>
          <a:p>
            <a:pPr algn="just">
              <a:spcAft>
                <a:spcPts val="300"/>
              </a:spcAft>
            </a:pPr>
            <a:r>
              <a:rPr lang="ru-RU" b="1" dirty="0">
                <a:latin typeface="+mn-lt"/>
              </a:rPr>
              <a:t>Стартапы</a:t>
            </a:r>
            <a:r>
              <a:rPr lang="ru-RU" dirty="0">
                <a:latin typeface="+mn-lt"/>
              </a:rPr>
              <a:t>: Молодые компании и бизнес-инкубаторы используют ИННООЛ, чтобы усилить как стартап, так и его презентацию венчурным инвесторам. Для венчурных инвесторов сила команды стартапа является главным критерием принятия решения об инвестировании. До появления </a:t>
            </a:r>
            <a:r>
              <a:rPr lang="ru-RU" dirty="0" err="1">
                <a:latin typeface="+mn-lt"/>
              </a:rPr>
              <a:t>ИННОБОЛа</a:t>
            </a:r>
            <a:r>
              <a:rPr lang="ru-RU" dirty="0">
                <a:latin typeface="+mn-lt"/>
              </a:rPr>
              <a:t> венчурным инвесторам требовалось несколько месяцев, чтобы оценить команду стартапа. С появлением </a:t>
            </a:r>
            <a:r>
              <a:rPr lang="ru-RU" dirty="0" err="1">
                <a:latin typeface="+mn-lt"/>
              </a:rPr>
              <a:t>ИННОБОЛа</a:t>
            </a:r>
            <a:r>
              <a:rPr lang="ru-RU" dirty="0">
                <a:latin typeface="+mn-lt"/>
              </a:rPr>
              <a:t> процесс оценки силы команды сократился стократно, до нескольких часов.</a:t>
            </a:r>
          </a:p>
          <a:p>
            <a:pPr algn="just">
              <a:spcAft>
                <a:spcPts val="300"/>
              </a:spcAft>
            </a:pPr>
            <a:r>
              <a:rPr lang="ru-RU" b="1" dirty="0">
                <a:latin typeface="+mn-lt"/>
              </a:rPr>
              <a:t>Взрослые компании</a:t>
            </a:r>
            <a:r>
              <a:rPr lang="en-US" dirty="0">
                <a:latin typeface="+mn-lt"/>
              </a:rPr>
              <a:t>: </a:t>
            </a:r>
            <a:r>
              <a:rPr lang="ru-RU" dirty="0">
                <a:latin typeface="+mn-lt"/>
              </a:rPr>
              <a:t>Крупные компании используют ИННОБОЛ для создания более сильного портфеля проектов, более успешного выполнения проектов, нацеленных на создание прорывных инноваций и больших перемен, развития предпринимательского творчества и инновационного мышления у сотрудников, а также для улучшения культуры и климата для создания инноваций в компании.</a:t>
            </a:r>
            <a:endParaRPr lang="en-US" dirty="0">
              <a:latin typeface="+mn-lt"/>
            </a:endParaRPr>
          </a:p>
          <a:p>
            <a:pPr algn="just">
              <a:spcAft>
                <a:spcPts val="300"/>
              </a:spcAft>
            </a:pPr>
            <a:r>
              <a:rPr lang="ru-RU" b="1" dirty="0" err="1">
                <a:latin typeface="+mn-lt"/>
              </a:rPr>
              <a:t>Инномпийские</a:t>
            </a:r>
            <a:r>
              <a:rPr lang="ru-RU" b="1" dirty="0">
                <a:latin typeface="+mn-lt"/>
              </a:rPr>
              <a:t> игры</a:t>
            </a:r>
            <a:r>
              <a:rPr lang="en-US" dirty="0">
                <a:latin typeface="+mn-lt"/>
              </a:rPr>
              <a:t>: </a:t>
            </a:r>
            <a:r>
              <a:rPr lang="ru-RU" dirty="0">
                <a:latin typeface="+mn-lt"/>
              </a:rPr>
              <a:t>На </a:t>
            </a:r>
            <a:r>
              <a:rPr lang="ru-RU" dirty="0" err="1">
                <a:latin typeface="+mn-lt"/>
              </a:rPr>
              <a:t>Инномпийских</a:t>
            </a:r>
            <a:r>
              <a:rPr lang="ru-RU" dirty="0">
                <a:latin typeface="+mn-lt"/>
              </a:rPr>
              <a:t> играх используется упрощенная модель </a:t>
            </a:r>
            <a:r>
              <a:rPr lang="ru-RU" dirty="0" err="1">
                <a:latin typeface="+mn-lt"/>
              </a:rPr>
              <a:t>ИННОБОЛа</a:t>
            </a:r>
            <a:r>
              <a:rPr lang="ru-RU" dirty="0">
                <a:latin typeface="+mn-lt"/>
              </a:rPr>
              <a:t> для выявления сильнейших команд в таких номинациях, как «Лучшая инновационная команда», «Бизнес-модель», «Предпринимательские стратегии», «Предугадывание атак противников», «Превращение вызовов в возможности», «Творческий маркетинг» и «Командная работа».</a:t>
            </a:r>
            <a:endParaRPr lang="en-US" dirty="0">
              <a:latin typeface="+mn-lt"/>
            </a:endParaRPr>
          </a:p>
          <a:p>
            <a:pPr algn="just">
              <a:spcAft>
                <a:spcPts val="300"/>
              </a:spcAft>
            </a:pPr>
            <a:r>
              <a:rPr lang="ru-RU" sz="1400" b="1" dirty="0">
                <a:solidFill>
                  <a:srgbClr val="336699"/>
                </a:solidFill>
                <a:latin typeface="+mn-lt"/>
              </a:rPr>
              <a:t>Члена жюри</a:t>
            </a:r>
            <a:endParaRPr lang="en-US" sz="1400" b="1" dirty="0">
              <a:solidFill>
                <a:srgbClr val="336699"/>
              </a:solidFill>
              <a:latin typeface="+mn-lt"/>
            </a:endParaRPr>
          </a:p>
          <a:p>
            <a:pPr algn="just">
              <a:spcAft>
                <a:spcPts val="300"/>
              </a:spcAft>
            </a:pPr>
            <a:r>
              <a:rPr lang="ru-RU" dirty="0">
                <a:latin typeface="+mn-lt"/>
              </a:rPr>
              <a:t>В крупных компаниях силу команды оценивают топ-менеджеры, принимающие стратегические решения, опытные лидеры прорывных проектов, руководители, отвечающие за развитие бизнеса и создание портфеля бизнес-проектов, и ответственный за создание инноваций. </a:t>
            </a:r>
          </a:p>
          <a:p>
            <a:pPr algn="just">
              <a:spcAft>
                <a:spcPts val="300"/>
              </a:spcAft>
            </a:pPr>
            <a:r>
              <a:rPr lang="ru-RU" dirty="0">
                <a:latin typeface="+mn-lt"/>
              </a:rPr>
              <a:t>В случае стартапов, оценку силы команды делают специалисты по развитию бизнеса, например, в бизнес-инкубаторах, а также потенциальные венчурные инвесторы.</a:t>
            </a:r>
            <a:endParaRPr lang="en-US" dirty="0">
              <a:latin typeface="+mn-lt"/>
            </a:endParaRPr>
          </a:p>
        </p:txBody>
      </p:sp>
    </p:spTree>
    <p:extLst>
      <p:ext uri="{BB962C8B-B14F-4D97-AF65-F5344CB8AC3E}">
        <p14:creationId xmlns:p14="http://schemas.microsoft.com/office/powerpoint/2010/main" val="15701135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257800" cy="4798388"/>
          </a:xfrm>
        </p:spPr>
        <p:txBody>
          <a:bodyPr/>
          <a:lstStyle/>
          <a:p>
            <a:pPr algn="ctr">
              <a:spcBef>
                <a:spcPts val="0"/>
              </a:spcBef>
              <a:spcAft>
                <a:spcPts val="300"/>
              </a:spcAft>
            </a:pPr>
            <a:r>
              <a:rPr lang="en-US" i="1" dirty="0">
                <a:latin typeface="+mn-lt"/>
              </a:rPr>
              <a:t>Constructive competition is about developing one’s own, others’ and shared goals. It is essential to continuous innovation  and improvement. </a:t>
            </a:r>
          </a:p>
          <a:p>
            <a:pPr algn="just">
              <a:spcBef>
                <a:spcPts val="0"/>
              </a:spcBef>
              <a:spcAft>
                <a:spcPts val="300"/>
              </a:spcAft>
            </a:pPr>
            <a:r>
              <a:rPr lang="en-US" b="1" dirty="0">
                <a:latin typeface="+mn-lt"/>
              </a:rPr>
              <a:t>Growing Smart </a:t>
            </a:r>
            <a:r>
              <a:rPr lang="en-US" b="1" dirty="0" err="1">
                <a:latin typeface="+mn-lt"/>
              </a:rPr>
              <a:t>Innopreneurs</a:t>
            </a:r>
            <a:endParaRPr lang="en-US" b="1" kern="1200" dirty="0">
              <a:solidFill>
                <a:schemeClr val="tx1"/>
              </a:solidFill>
              <a:effectLst/>
              <a:latin typeface="+mn-lt"/>
              <a:ea typeface="+mn-ea"/>
              <a:cs typeface="+mn-cs"/>
            </a:endParaRPr>
          </a:p>
          <a:p>
            <a:pPr algn="just">
              <a:spcBef>
                <a:spcPts val="0"/>
              </a:spcBef>
              <a:spcAft>
                <a:spcPts val="300"/>
              </a:spcAft>
            </a:pPr>
            <a:r>
              <a:rPr lang="en-US" kern="1200" dirty="0" err="1">
                <a:solidFill>
                  <a:schemeClr val="tx1"/>
                </a:solidFill>
                <a:effectLst/>
                <a:latin typeface="+mn-lt"/>
                <a:ea typeface="+mn-ea"/>
                <a:cs typeface="+mn-cs"/>
              </a:rPr>
              <a:t>Innompics</a:t>
            </a:r>
            <a:r>
              <a:rPr lang="en-US" kern="1200" dirty="0">
                <a:solidFill>
                  <a:schemeClr val="tx1"/>
                </a:solidFill>
                <a:effectLst/>
                <a:latin typeface="+mn-lt"/>
                <a:ea typeface="+mn-ea"/>
                <a:cs typeface="+mn-cs"/>
              </a:rPr>
              <a:t> Games help both participants and spectators learn and grow as victorious </a:t>
            </a:r>
            <a:r>
              <a:rPr lang="en-US" kern="1200" dirty="0" err="1">
                <a:solidFill>
                  <a:schemeClr val="tx1"/>
                </a:solidFill>
                <a:effectLst/>
                <a:latin typeface="+mn-lt"/>
                <a:ea typeface="+mn-ea"/>
                <a:cs typeface="+mn-cs"/>
              </a:rPr>
              <a:t>innopreneurs</a:t>
            </a:r>
            <a:r>
              <a:rPr lang="en-US" kern="1200" dirty="0">
                <a:solidFill>
                  <a:schemeClr val="tx1"/>
                </a:solidFill>
                <a:effectLst/>
                <a:latin typeface="+mn-lt"/>
                <a:ea typeface="+mn-ea"/>
                <a:cs typeface="+mn-cs"/>
              </a:rPr>
              <a:t> so they could create a brighter future and change the world for the better. </a:t>
            </a:r>
            <a:r>
              <a:rPr lang="en-US" kern="1200" dirty="0" err="1">
                <a:solidFill>
                  <a:schemeClr val="tx1"/>
                </a:solidFill>
                <a:effectLst/>
                <a:latin typeface="+mn-lt"/>
                <a:ea typeface="+mn-ea"/>
                <a:cs typeface="+mn-cs"/>
              </a:rPr>
              <a:t>Innompic</a:t>
            </a:r>
            <a:r>
              <a:rPr lang="en-US" kern="1200" dirty="0">
                <a:solidFill>
                  <a:schemeClr val="tx1"/>
                </a:solidFill>
                <a:effectLst/>
                <a:latin typeface="+mn-lt"/>
                <a:ea typeface="+mn-ea"/>
                <a:cs typeface="+mn-cs"/>
              </a:rPr>
              <a:t> constructive contests are about Win-Win, not Win-Loose. Contestants </a:t>
            </a:r>
            <a:r>
              <a:rPr lang="en-US" dirty="0">
                <a:latin typeface="+mn-lt"/>
              </a:rPr>
              <a:t>grow</a:t>
            </a:r>
            <a:r>
              <a:rPr lang="en-US" kern="1200" dirty="0">
                <a:solidFill>
                  <a:schemeClr val="tx1"/>
                </a:solidFill>
                <a:effectLst/>
                <a:latin typeface="+mn-lt"/>
                <a:ea typeface="+mn-ea"/>
                <a:cs typeface="+mn-cs"/>
              </a:rPr>
              <a:t> through m</a:t>
            </a:r>
            <a:r>
              <a:rPr lang="en-US" dirty="0">
                <a:latin typeface="+mn-lt"/>
              </a:rPr>
              <a:t>utually educative intellectual battles, mutual creativity and </a:t>
            </a:r>
            <a:r>
              <a:rPr lang="en-US" kern="1200" dirty="0">
                <a:solidFill>
                  <a:schemeClr val="tx1"/>
                </a:solidFill>
                <a:effectLst/>
                <a:latin typeface="+mn-lt"/>
                <a:ea typeface="+mn-ea"/>
                <a:cs typeface="+mn-cs"/>
              </a:rPr>
              <a:t>m</a:t>
            </a:r>
            <a:r>
              <a:rPr lang="en-US" dirty="0">
                <a:latin typeface="+mn-lt"/>
              </a:rPr>
              <a:t>utual learning. Show team members are loving creators and inspirational educators. Spectators grow by both watching </a:t>
            </a:r>
            <a:r>
              <a:rPr lang="en-US" dirty="0" err="1">
                <a:latin typeface="+mn-lt"/>
              </a:rPr>
              <a:t>Innompic</a:t>
            </a:r>
            <a:r>
              <a:rPr lang="en-US" dirty="0">
                <a:latin typeface="+mn-lt"/>
              </a:rPr>
              <a:t> contests and participating in some of them.</a:t>
            </a:r>
          </a:p>
          <a:p>
            <a:pPr algn="just">
              <a:spcBef>
                <a:spcPts val="0"/>
              </a:spcBef>
              <a:spcAft>
                <a:spcPts val="300"/>
              </a:spcAft>
            </a:pPr>
            <a:r>
              <a:rPr lang="en-US" b="1" dirty="0">
                <a:latin typeface="+mn-lt"/>
              </a:rPr>
              <a:t>Creating Innovative Solutions</a:t>
            </a:r>
            <a:endParaRPr lang="en-US" b="1" kern="1200" dirty="0">
              <a:solidFill>
                <a:schemeClr val="tx1"/>
              </a:solidFill>
              <a:effectLst/>
              <a:latin typeface="+mn-lt"/>
              <a:ea typeface="+mn-ea"/>
              <a:cs typeface="+mn-cs"/>
            </a:endParaRPr>
          </a:p>
          <a:p>
            <a:pPr algn="just">
              <a:spcBef>
                <a:spcPts val="0"/>
              </a:spcBef>
              <a:spcAft>
                <a:spcPts val="300"/>
              </a:spcAft>
            </a:pPr>
            <a:r>
              <a:rPr lang="en-US" dirty="0">
                <a:latin typeface="+mn-lt"/>
              </a:rPr>
              <a:t>During the entrepreneurial creativity contests held annually, participants come out with creative solutions to challenging business, social and global problems and develop entrepreneurial strategies and business models that help turn their breakthrough inventions to successful innovations. </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1" kern="1200" dirty="0">
                <a:solidFill>
                  <a:schemeClr val="tx1"/>
                </a:solidFill>
                <a:latin typeface="+mn-lt"/>
                <a:ea typeface="+mn-ea"/>
                <a:cs typeface="+mn-cs"/>
              </a:rPr>
              <a:t>Growing Global Changemakers</a:t>
            </a:r>
            <a:endParaRPr lang="en-US" b="1" dirty="0">
              <a:latin typeface="+mn-lt"/>
            </a:endParaRPr>
          </a:p>
          <a:p>
            <a:pPr algn="just">
              <a:spcBef>
                <a:spcPts val="0"/>
              </a:spcBef>
              <a:spcAft>
                <a:spcPts val="300"/>
              </a:spcAft>
            </a:pPr>
            <a:r>
              <a:rPr lang="en-US" dirty="0">
                <a:latin typeface="+mn-lt"/>
              </a:rPr>
              <a:t>Both participants and spectators of </a:t>
            </a:r>
            <a:r>
              <a:rPr lang="en-US" dirty="0" err="1">
                <a:latin typeface="+mn-lt"/>
              </a:rPr>
              <a:t>Innompic</a:t>
            </a:r>
            <a:r>
              <a:rPr lang="en-US" dirty="0">
                <a:latin typeface="+mn-lt"/>
              </a:rPr>
              <a:t> Games gain advanced ideas, knowledge and skills that help them have a broader vision of life, become loving creators and </a:t>
            </a:r>
            <a:r>
              <a:rPr lang="en-US" kern="1200" dirty="0">
                <a:solidFill>
                  <a:schemeClr val="tx1"/>
                </a:solidFill>
                <a:latin typeface="+mn-lt"/>
                <a:ea typeface="+mn-ea"/>
                <a:cs typeface="+mn-cs"/>
              </a:rPr>
              <a:t>greater citizens of the world.</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latin typeface="+mn-lt"/>
              </a:rPr>
              <a:t>They apply much higher levels of creativity and intelligence to their personal and global worlds, </a:t>
            </a:r>
            <a:r>
              <a:rPr lang="en-US" kern="1200" dirty="0">
                <a:solidFill>
                  <a:schemeClr val="tx1"/>
                </a:solidFill>
                <a:latin typeface="+mn-lt"/>
                <a:ea typeface="+mn-ea"/>
                <a:cs typeface="+mn-cs"/>
              </a:rPr>
              <a:t>create a better world and a brighter future for its citizens.</a:t>
            </a: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a:t>
            </a:r>
          </a:p>
        </p:txBody>
      </p:sp>
    </p:spTree>
    <p:extLst>
      <p:ext uri="{BB962C8B-B14F-4D97-AF65-F5344CB8AC3E}">
        <p14:creationId xmlns:p14="http://schemas.microsoft.com/office/powerpoint/2010/main" val="38540856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72</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solidFill>
                <a:schemeClr val="bg1"/>
              </a:solidFill>
            </a:endParaRPr>
          </a:p>
        </p:txBody>
      </p:sp>
    </p:spTree>
    <p:extLst>
      <p:ext uri="{BB962C8B-B14F-4D97-AF65-F5344CB8AC3E}">
        <p14:creationId xmlns:p14="http://schemas.microsoft.com/office/powerpoint/2010/main" val="1985605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73</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solidFill>
                <a:schemeClr val="bg1"/>
              </a:solidFill>
            </a:endParaRPr>
          </a:p>
        </p:txBody>
      </p:sp>
    </p:spTree>
    <p:extLst>
      <p:ext uri="{BB962C8B-B14F-4D97-AF65-F5344CB8AC3E}">
        <p14:creationId xmlns:p14="http://schemas.microsoft.com/office/powerpoint/2010/main" val="3565212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74</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solidFill>
                <a:schemeClr val="bg1"/>
              </a:solidFill>
            </a:endParaRPr>
          </a:p>
        </p:txBody>
      </p:sp>
    </p:spTree>
    <p:extLst>
      <p:ext uri="{BB962C8B-B14F-4D97-AF65-F5344CB8AC3E}">
        <p14:creationId xmlns:p14="http://schemas.microsoft.com/office/powerpoint/2010/main" val="1137291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76</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7</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latin typeface="+mn-lt"/>
            </a:endParaRPr>
          </a:p>
        </p:txBody>
      </p:sp>
    </p:spTree>
    <p:extLst>
      <p:ext uri="{BB962C8B-B14F-4D97-AF65-F5344CB8AC3E}">
        <p14:creationId xmlns:p14="http://schemas.microsoft.com/office/powerpoint/2010/main" val="10508163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400" b="1" dirty="0">
                <a:solidFill>
                  <a:srgbClr val="336699"/>
                </a:solidFill>
              </a:rPr>
              <a:t>GINUS’ Range of Services and Innovative Problem Solving Capabilities</a:t>
            </a:r>
          </a:p>
          <a:p>
            <a:r>
              <a:rPr lang="en-US" dirty="0"/>
              <a:t>INNOBALL (Innovation </a:t>
            </a:r>
            <a:r>
              <a:rPr lang="en-US" dirty="0" err="1"/>
              <a:t>Brainball</a:t>
            </a:r>
            <a:r>
              <a:rPr lang="en-US" dirty="0"/>
              <a:t>) strategic simulation game was used to both expand GINUS’s range of services and to illustrate the capabilities of the company to address various challenges quickly, innovatively and effectively by using outstanding know-hows in the field of applied mathematics and software development. </a:t>
            </a:r>
          </a:p>
          <a:p>
            <a:r>
              <a:rPr lang="en-US" sz="1400" b="1" dirty="0" err="1">
                <a:solidFill>
                  <a:srgbClr val="336699"/>
                </a:solidFill>
              </a:rPr>
              <a:t>Innompic</a:t>
            </a:r>
            <a:r>
              <a:rPr lang="en-US" sz="1400" b="1" dirty="0">
                <a:solidFill>
                  <a:srgbClr val="336699"/>
                </a:solidFill>
              </a:rPr>
              <a:t> Planet of Loving Creators and GINUS</a:t>
            </a:r>
          </a:p>
          <a:p>
            <a:r>
              <a:rPr lang="en-US" dirty="0"/>
              <a:t>GINUS, the World's leading drone navigation company has become our new citizen! GINUS' founder Yuri has passed the entrance exam successfully – he made the </a:t>
            </a:r>
            <a:r>
              <a:rPr lang="en-US" dirty="0" err="1"/>
              <a:t>Innompic</a:t>
            </a:r>
            <a:r>
              <a:rPr lang="en-US" dirty="0"/>
              <a:t> brand Gesture of a Loving Creator (hand creating and hand giving) correctly and enthusiastically!</a:t>
            </a:r>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77</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767889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78</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79</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80</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81</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82</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83</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84</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85</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86</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8</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A Breakthrough for</a:t>
            </a:r>
            <a:r>
              <a:rPr lang="en-US" sz="1200" kern="1200" baseline="0" dirty="0">
                <a:solidFill>
                  <a:schemeClr val="tx1"/>
                </a:solidFill>
                <a:latin typeface="+mn-lt"/>
                <a:ea typeface="+mn-ea"/>
                <a:cs typeface="+mn-cs"/>
              </a:rPr>
              <a:t> Our Civilization</a:t>
            </a:r>
            <a:endParaRPr lang="en-US" dirty="0">
              <a:latin typeface="+mn-lt"/>
            </a:endParaRPr>
          </a:p>
          <a:p>
            <a:pPr algn="just"/>
            <a:r>
              <a:rPr lang="en-US" dirty="0" err="1">
                <a:latin typeface="+mn-lt"/>
              </a:rPr>
              <a:t>Innompic</a:t>
            </a:r>
            <a:r>
              <a:rPr lang="en-US" dirty="0">
                <a:latin typeface="+mn-lt"/>
              </a:rPr>
              <a:t> Games is a global</a:t>
            </a:r>
            <a:r>
              <a:rPr lang="en-US" baseline="0" dirty="0">
                <a:latin typeface="+mn-lt"/>
              </a:rPr>
              <a:t> breakthrough that cannot wait any longer</a:t>
            </a:r>
            <a:endParaRPr lang="en-US" dirty="0">
              <a:latin typeface="+mn-lt"/>
            </a:endParaRPr>
          </a:p>
          <a:p>
            <a:pPr algn="just"/>
            <a:r>
              <a:rPr lang="en-US" dirty="0">
                <a:latin typeface="+mn-lt"/>
              </a:rPr>
              <a:t>Historical Basis and</a:t>
            </a:r>
            <a:r>
              <a:rPr lang="en-US" baseline="0" dirty="0">
                <a:latin typeface="+mn-lt"/>
              </a:rPr>
              <a:t> </a:t>
            </a:r>
            <a:r>
              <a:rPr lang="en-US" dirty="0" err="1">
                <a:latin typeface="+mn-lt"/>
              </a:rPr>
              <a:t>Innompic</a:t>
            </a:r>
            <a:r>
              <a:rPr lang="en-US" dirty="0">
                <a:latin typeface="+mn-lt"/>
              </a:rPr>
              <a:t> Games is </a:t>
            </a:r>
            <a:r>
              <a:rPr lang="en-US" dirty="0" err="1">
                <a:latin typeface="+mn-lt"/>
              </a:rPr>
              <a:t>theOur</a:t>
            </a:r>
            <a:r>
              <a:rPr lang="en-US" dirty="0">
                <a:latin typeface="+mn-lt"/>
              </a:rPr>
              <a:t> civilization whose time has come.</a:t>
            </a:r>
          </a:p>
          <a:p>
            <a:pPr algn="just"/>
            <a:endParaRPr lang="en-US" dirty="0">
              <a:latin typeface="+mn-lt"/>
            </a:endParaRPr>
          </a:p>
          <a:p>
            <a:pPr algn="just"/>
            <a:r>
              <a:rPr lang="en-US" dirty="0">
                <a:latin typeface="+mn-lt"/>
              </a:rPr>
              <a:t>Ancient Olympic Games were invented 2,800 years ago  </a:t>
            </a:r>
          </a:p>
          <a:p>
            <a:pPr algn="just"/>
            <a:r>
              <a:rPr lang="en-US" dirty="0">
                <a:latin typeface="+mn-lt"/>
              </a:rPr>
              <a:t>when the World was led by warriors. Today's World is led by innovators and creative entrepreneurs. </a:t>
            </a:r>
            <a:r>
              <a:rPr lang="en-US" dirty="0" err="1">
                <a:latin typeface="+mn-lt"/>
              </a:rPr>
              <a:t>Innompic</a:t>
            </a:r>
            <a:r>
              <a:rPr lang="en-US" dirty="0">
                <a:latin typeface="+mn-lt"/>
              </a:rPr>
              <a:t> Games is a global breakthrough that cannot wait any longer.</a:t>
            </a:r>
          </a:p>
          <a:p>
            <a:pPr algn="just"/>
            <a:r>
              <a:rPr lang="en-US" dirty="0" err="1">
                <a:latin typeface="+mn-lt"/>
              </a:rPr>
              <a:t>Innompics</a:t>
            </a:r>
            <a:r>
              <a:rPr lang="en-US" dirty="0">
                <a:latin typeface="+mn-lt"/>
              </a:rPr>
              <a:t> help identify the World's smartest innovators. The Game boost the Global economy in all parts od the World by helping people learn the innovation process and involving millions of Internet spectators in various entrepreneurial creativity contests.</a:t>
            </a:r>
            <a:endParaRPr lang="ru-RU" dirty="0">
              <a:latin typeface="+mn-lt"/>
            </a:endParaRPr>
          </a:p>
        </p:txBody>
      </p:sp>
    </p:spTree>
    <p:extLst>
      <p:ext uri="{BB962C8B-B14F-4D97-AF65-F5344CB8AC3E}">
        <p14:creationId xmlns:p14="http://schemas.microsoft.com/office/powerpoint/2010/main" val="28187913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87</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3276492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88</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2299196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89</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6231073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90</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22004084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91</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42542318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92</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8488197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93</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39160464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94</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18088415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69874C-6B4C-473F-B8BC-F13BA7F077C1}" type="slidenum">
              <a:rPr lang="ru-RU" smtClean="0"/>
              <a:t>95</a:t>
            </a:fld>
            <a:endParaRPr lang="ru-RU"/>
          </a:p>
        </p:txBody>
      </p:sp>
      <p:sp>
        <p:nvSpPr>
          <p:cNvPr id="5" name="Нижний колонтитул 4">
            <a:extLst>
              <a:ext uri="{FF2B5EF4-FFF2-40B4-BE49-F238E27FC236}">
                <a16:creationId xmlns:a16="http://schemas.microsoft.com/office/drawing/2014/main" id="{F27F1051-F775-4330-B946-6079D2BFE68E}"/>
              </a:ext>
            </a:extLst>
          </p:cNvPr>
          <p:cNvSpPr>
            <a:spLocks noGrp="1"/>
          </p:cNvSpPr>
          <p:nvPr>
            <p:ph type="ftr" sz="quarter" idx="11"/>
          </p:nvPr>
        </p:nvSpPr>
        <p:spPr/>
        <p:txBody>
          <a:bodyPr/>
          <a:lstStyle/>
          <a:p>
            <a:r>
              <a:rPr lang="en-US"/>
              <a:t>innompics.com</a:t>
            </a:r>
            <a:endParaRPr lang="ru-RU"/>
          </a:p>
        </p:txBody>
      </p:sp>
    </p:spTree>
    <p:extLst>
      <p:ext uri="{BB962C8B-B14F-4D97-AF65-F5344CB8AC3E}">
        <p14:creationId xmlns:p14="http://schemas.microsoft.com/office/powerpoint/2010/main" val="25022002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DF67F-5F07-48B5-800D-F40576BB7FEB}" type="slidenum">
              <a:rPr lang="en-US"/>
              <a:pPr/>
              <a:t>96</a:t>
            </a:fld>
            <a:endParaRPr lang="en-US"/>
          </a:p>
        </p:txBody>
      </p:sp>
      <p:sp>
        <p:nvSpPr>
          <p:cNvPr id="1248258" name="Rectangle 2"/>
          <p:cNvSpPr>
            <a:spLocks noGrp="1" noRot="1" noChangeAspect="1" noChangeArrowheads="1" noTextEdit="1"/>
          </p:cNvSpPr>
          <p:nvPr>
            <p:ph type="sldImg"/>
          </p:nvPr>
        </p:nvSpPr>
        <p:spPr>
          <a:xfrm>
            <a:off x="1147763" y="687388"/>
            <a:ext cx="4567237" cy="3425825"/>
          </a:xfrm>
          <a:ln/>
        </p:spPr>
      </p:sp>
      <p:sp>
        <p:nvSpPr>
          <p:cNvPr id="1248259" name="Rectangle 3"/>
          <p:cNvSpPr>
            <a:spLocks noGrp="1" noChangeArrowheads="1"/>
          </p:cNvSpPr>
          <p:nvPr>
            <p:ph type="body" idx="1"/>
          </p:nvPr>
        </p:nvSpPr>
        <p:spPr>
          <a:xfrm>
            <a:off x="990600" y="4267200"/>
            <a:ext cx="5181600" cy="4876800"/>
          </a:xfrm>
        </p:spPr>
        <p:txBody>
          <a:bodyPr lIns="91072" tIns="45537" rIns="91072" bIns="45537"/>
          <a:lstStyle/>
          <a:p>
            <a:pPr algn="just">
              <a:spcAft>
                <a:spcPts val="300"/>
              </a:spcAft>
            </a:pPr>
            <a:r>
              <a:rPr lang="en-US" b="1" dirty="0"/>
              <a:t>Making Radical Projects Succeed</a:t>
            </a:r>
          </a:p>
          <a:p>
            <a:pPr algn="ctr">
              <a:spcAft>
                <a:spcPts val="300"/>
              </a:spcAft>
            </a:pPr>
            <a:r>
              <a:rPr lang="en-US" i="1" dirty="0"/>
              <a:t>Most radical innovation efforts fail. Innovation Football helps you not just succeed, but exceed the desired results.</a:t>
            </a:r>
          </a:p>
          <a:p>
            <a:pPr algn="just">
              <a:spcAft>
                <a:spcPts val="300"/>
              </a:spcAft>
            </a:pPr>
            <a:r>
              <a:rPr lang="en-US" dirty="0"/>
              <a:t>When you create radical innovations or disruptive change, entrepreneurial simulation games such as Innovation </a:t>
            </a:r>
            <a:r>
              <a:rPr lang="en-US" dirty="0" err="1"/>
              <a:t>Brainball</a:t>
            </a:r>
            <a:r>
              <a:rPr lang="en-US" dirty="0"/>
              <a:t> (</a:t>
            </a:r>
            <a:r>
              <a:rPr lang="en-US" dirty="0" err="1"/>
              <a:t>Innoball</a:t>
            </a:r>
            <a:r>
              <a:rPr lang="en-US" dirty="0"/>
              <a:t>) and Innovation Chess (</a:t>
            </a:r>
            <a:r>
              <a:rPr lang="en-US" dirty="0" err="1"/>
              <a:t>InnoChess</a:t>
            </a:r>
            <a:r>
              <a:rPr lang="en-US" dirty="0"/>
              <a:t>) are much more useful than conventional business planning, strategy formulation and  project management methods.</a:t>
            </a:r>
          </a:p>
          <a:p>
            <a:pPr algn="just">
              <a:spcAft>
                <a:spcPts val="300"/>
              </a:spcAft>
            </a:pPr>
            <a:r>
              <a:rPr lang="en-US" b="1" dirty="0"/>
              <a:t>General Benefits</a:t>
            </a:r>
          </a:p>
          <a:p>
            <a:pPr algn="just">
              <a:spcAft>
                <a:spcPts val="300"/>
              </a:spcAft>
            </a:pPr>
            <a:r>
              <a:rPr lang="en-US" i="1" dirty="0" err="1"/>
              <a:t>Innoball</a:t>
            </a:r>
            <a:r>
              <a:rPr lang="en-US" i="1" dirty="0"/>
              <a:t> is a great tool for:</a:t>
            </a:r>
          </a:p>
          <a:p>
            <a:pPr marL="171450" indent="-171450" algn="just">
              <a:spcAft>
                <a:spcPts val="300"/>
              </a:spcAft>
              <a:buFont typeface="Arial" panose="020B0604020202020204" pitchFamily="34" charset="0"/>
              <a:buChar char="•"/>
            </a:pPr>
            <a:r>
              <a:rPr lang="en-US" dirty="0"/>
              <a:t>Turning ideas / inventions into a profitable business</a:t>
            </a:r>
          </a:p>
          <a:p>
            <a:pPr marL="171450" indent="-171450" algn="just">
              <a:spcAft>
                <a:spcPts val="300"/>
              </a:spcAft>
              <a:buFont typeface="Arial" panose="020B0604020202020204" pitchFamily="34" charset="0"/>
              <a:buChar char="•"/>
            </a:pPr>
            <a:r>
              <a:rPr lang="en-US" dirty="0"/>
              <a:t>Creating new markets</a:t>
            </a:r>
          </a:p>
          <a:p>
            <a:pPr marL="171450" indent="-171450" algn="just">
              <a:spcAft>
                <a:spcPts val="300"/>
              </a:spcAft>
              <a:buFont typeface="Arial" panose="020B0604020202020204" pitchFamily="34" charset="0"/>
              <a:buChar char="•"/>
            </a:pPr>
            <a:r>
              <a:rPr lang="en-US" dirty="0"/>
              <a:t>Development of breakthrough strategies</a:t>
            </a:r>
          </a:p>
          <a:p>
            <a:pPr marL="171450" indent="-171450" algn="just">
              <a:spcAft>
                <a:spcPts val="300"/>
              </a:spcAft>
              <a:buFont typeface="Arial" panose="020B0604020202020204" pitchFamily="34" charset="0"/>
              <a:buChar char="•"/>
            </a:pPr>
            <a:r>
              <a:rPr lang="en-US" dirty="0"/>
              <a:t>Training an innovation team </a:t>
            </a:r>
          </a:p>
          <a:p>
            <a:pPr marL="171450" indent="-171450" algn="just">
              <a:spcAft>
                <a:spcPts val="300"/>
              </a:spcAft>
              <a:buFont typeface="Arial" panose="020B0604020202020204" pitchFamily="34" charset="0"/>
              <a:buChar char="•"/>
            </a:pPr>
            <a:r>
              <a:rPr lang="en-US" dirty="0"/>
              <a:t>Learning to anticipate problems and solve them creatively</a:t>
            </a:r>
          </a:p>
          <a:p>
            <a:pPr marL="171450" indent="-171450" algn="just">
              <a:spcAft>
                <a:spcPts val="300"/>
              </a:spcAft>
              <a:buFont typeface="Arial" panose="020B0604020202020204" pitchFamily="34" charset="0"/>
              <a:buChar char="•"/>
            </a:pPr>
            <a:r>
              <a:rPr lang="en-US" dirty="0"/>
              <a:t>Assessment of entrepreneurial smartness of a team</a:t>
            </a:r>
          </a:p>
          <a:p>
            <a:pPr algn="just">
              <a:spcAft>
                <a:spcPts val="300"/>
              </a:spcAft>
            </a:pPr>
            <a:r>
              <a:rPr lang="en-US" b="1" dirty="0"/>
              <a:t>Specific Benefits</a:t>
            </a:r>
          </a:p>
          <a:p>
            <a:pPr algn="just">
              <a:spcAft>
                <a:spcPts val="300"/>
              </a:spcAft>
            </a:pPr>
            <a:r>
              <a:rPr lang="en-US" i="1" dirty="0" err="1"/>
              <a:t>Innoball</a:t>
            </a:r>
            <a:r>
              <a:rPr lang="en-US" i="1" dirty="0"/>
              <a:t> helps disruptive </a:t>
            </a:r>
            <a:r>
              <a:rPr lang="en-US" b="1" i="1" dirty="0"/>
              <a:t>startups</a:t>
            </a:r>
            <a:r>
              <a:rPr lang="en-US" i="1" dirty="0"/>
              <a:t> to:</a:t>
            </a:r>
          </a:p>
          <a:p>
            <a:pPr marL="171450" indent="-171450" algn="just">
              <a:spcAft>
                <a:spcPts val="300"/>
              </a:spcAft>
              <a:buFont typeface="Wingdings" panose="05000000000000000000" pitchFamily="2" charset="2"/>
              <a:buChar char="Ø"/>
            </a:pPr>
            <a:r>
              <a:rPr lang="en-US" dirty="0"/>
              <a:t>Develop a winning business model; Persuade venture capitalists to invest</a:t>
            </a:r>
          </a:p>
          <a:p>
            <a:pPr algn="just">
              <a:spcAft>
                <a:spcPts val="300"/>
              </a:spcAft>
            </a:pPr>
            <a:r>
              <a:rPr lang="en-US" i="1" dirty="0" err="1"/>
              <a:t>Innoball</a:t>
            </a:r>
            <a:r>
              <a:rPr lang="en-US" i="1" dirty="0"/>
              <a:t> helps </a:t>
            </a:r>
            <a:r>
              <a:rPr lang="en-US" b="1" i="1" dirty="0"/>
              <a:t>large innovative firms </a:t>
            </a:r>
            <a:r>
              <a:rPr lang="en-US" i="1" dirty="0"/>
              <a:t>to</a:t>
            </a:r>
            <a:r>
              <a:rPr lang="en-US" dirty="0"/>
              <a:t>:</a:t>
            </a:r>
          </a:p>
          <a:p>
            <a:pPr marL="171450" indent="-171450" algn="just">
              <a:spcAft>
                <a:spcPts val="300"/>
              </a:spcAft>
              <a:buFont typeface="Wingdings" panose="05000000000000000000" pitchFamily="2" charset="2"/>
              <a:buChar char="Ø"/>
            </a:pPr>
            <a:r>
              <a:rPr lang="en-US" dirty="0"/>
              <a:t>Implement radical change; Make investment decisions wiser and faster</a:t>
            </a:r>
            <a:endParaRPr lang="ru-RU" dirty="0"/>
          </a:p>
        </p:txBody>
      </p:sp>
    </p:spTree>
    <p:extLst>
      <p:ext uri="{BB962C8B-B14F-4D97-AF65-F5344CB8AC3E}">
        <p14:creationId xmlns:p14="http://schemas.microsoft.com/office/powerpoint/2010/main" val="66407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9</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en-US" b="1" dirty="0">
                <a:latin typeface="+mn-lt"/>
              </a:rPr>
              <a:t>The Initial</a:t>
            </a:r>
            <a:r>
              <a:rPr lang="en-US" b="1" baseline="0" dirty="0">
                <a:latin typeface="+mn-lt"/>
              </a:rPr>
              <a:t> Set of Objects</a:t>
            </a:r>
            <a:endParaRPr lang="en-US" b="1" dirty="0">
              <a:latin typeface="+mn-lt"/>
            </a:endParaRPr>
          </a:p>
          <a:p>
            <a:pPr algn="just"/>
            <a:r>
              <a:rPr lang="en-US" dirty="0">
                <a:latin typeface="+mn-lt"/>
              </a:rPr>
              <a:t>Kore</a:t>
            </a:r>
            <a:r>
              <a:rPr lang="en-US" baseline="0" dirty="0">
                <a:latin typeface="+mn-lt"/>
              </a:rPr>
              <a:t> 10 Innovative Thinking Tools – Balloon; </a:t>
            </a:r>
          </a:p>
          <a:p>
            <a:pPr algn="just"/>
            <a:r>
              <a:rPr lang="en-US" dirty="0">
                <a:latin typeface="+mn-lt"/>
              </a:rPr>
              <a:t>Properties</a:t>
            </a:r>
            <a:r>
              <a:rPr lang="en-US" baseline="0" dirty="0">
                <a:latin typeface="+mn-lt"/>
              </a:rPr>
              <a:t> describe various functions and properties of  a product. </a:t>
            </a:r>
          </a:p>
          <a:p>
            <a:pPr algn="just"/>
            <a:r>
              <a:rPr lang="en-US" baseline="0" dirty="0">
                <a:latin typeface="+mn-lt"/>
              </a:rPr>
              <a:t>For instance, the key features of the Balloon are: </a:t>
            </a:r>
          </a:p>
          <a:p>
            <a:pPr marL="171450" indent="-171450" algn="just">
              <a:buFont typeface="Arial" panose="020B0604020202020204" pitchFamily="34" charset="0"/>
              <a:buChar char="•"/>
            </a:pPr>
            <a:r>
              <a:rPr lang="en-US" i="1" baseline="0" dirty="0">
                <a:latin typeface="+mn-lt"/>
              </a:rPr>
              <a:t>Functions: </a:t>
            </a:r>
            <a:r>
              <a:rPr lang="en-US" baseline="0" dirty="0">
                <a:latin typeface="+mn-lt"/>
              </a:rPr>
              <a:t>(1) Travel (2) Elevate</a:t>
            </a:r>
          </a:p>
          <a:p>
            <a:pPr marL="171450" indent="-171450" algn="just">
              <a:buFont typeface="Arial" panose="020B0604020202020204" pitchFamily="34" charset="0"/>
              <a:buChar char="•"/>
            </a:pPr>
            <a:r>
              <a:rPr lang="en-US" i="1" baseline="0" dirty="0">
                <a:latin typeface="+mn-lt"/>
              </a:rPr>
              <a:t>Properties: </a:t>
            </a:r>
            <a:r>
              <a:rPr lang="en-US" baseline="0" dirty="0">
                <a:latin typeface="+mn-lt"/>
              </a:rPr>
              <a:t>(1) Light (2) Unusual</a:t>
            </a:r>
            <a:endParaRPr lang="en-US" dirty="0">
              <a:latin typeface="+mn-lt"/>
            </a:endParaRPr>
          </a:p>
          <a:p>
            <a:pPr algn="just"/>
            <a:r>
              <a:rPr lang="en-US" dirty="0">
                <a:latin typeface="+mn-lt"/>
              </a:rPr>
              <a:t>Lucky</a:t>
            </a:r>
            <a:r>
              <a:rPr lang="en-US" baseline="0" dirty="0">
                <a:latin typeface="+mn-lt"/>
              </a:rPr>
              <a:t> Draw</a:t>
            </a:r>
          </a:p>
          <a:p>
            <a:pPr algn="just"/>
            <a:r>
              <a:rPr lang="en-US" baseline="0" dirty="0">
                <a:latin typeface="+mn-lt"/>
              </a:rPr>
              <a:t>Each team will be given a random choice of three objects</a:t>
            </a:r>
            <a:endParaRPr lang="en-US" b="1" baseline="0" dirty="0">
              <a:latin typeface="+mn-lt"/>
            </a:endParaRPr>
          </a:p>
          <a:p>
            <a:pPr algn="just"/>
            <a:r>
              <a:rPr lang="en-US" b="1" i="1" baseline="0" dirty="0">
                <a:latin typeface="+mn-lt"/>
              </a:rPr>
              <a:t>What If</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If a team fails to invent a new product, the organizers will provide the team with an invention so the team could participate in further contests.</a:t>
            </a:r>
            <a:endParaRPr lang="en-US" baseline="0" dirty="0">
              <a:latin typeface="+mn-lt"/>
            </a:endParaRPr>
          </a:p>
          <a:p>
            <a:pPr algn="just"/>
            <a:r>
              <a:rPr lang="en-US" b="1" baseline="0" dirty="0">
                <a:latin typeface="+mn-lt"/>
              </a:rPr>
              <a:t>Commercializing the Invention</a:t>
            </a:r>
          </a:p>
          <a:p>
            <a:pPr algn="just"/>
            <a:r>
              <a:rPr lang="en-US" dirty="0">
                <a:latin typeface="+mn-lt"/>
              </a:rPr>
              <a:t>Venture capitalists say, “Inventions are a dime a</a:t>
            </a:r>
            <a:r>
              <a:rPr lang="en-US" baseline="0" dirty="0">
                <a:latin typeface="+mn-lt"/>
              </a:rPr>
              <a:t> dozen, only execution skills count”.</a:t>
            </a:r>
            <a:endParaRPr lang="en-US" dirty="0">
              <a:latin typeface="+mn-lt"/>
            </a:endParaRPr>
          </a:p>
          <a:p>
            <a:pPr algn="just"/>
            <a:r>
              <a:rPr lang="en-US" dirty="0">
                <a:latin typeface="+mn-lt"/>
              </a:rPr>
              <a:t>The </a:t>
            </a:r>
            <a:r>
              <a:rPr lang="en-US" dirty="0" err="1">
                <a:latin typeface="+mn-lt"/>
              </a:rPr>
              <a:t>Innompic</a:t>
            </a:r>
            <a:r>
              <a:rPr lang="en-US" baseline="0" dirty="0">
                <a:latin typeface="+mn-lt"/>
              </a:rPr>
              <a:t> Teams will strive to commercialize the </a:t>
            </a:r>
            <a:r>
              <a:rPr lang="en-US" dirty="0">
                <a:latin typeface="+mn-lt"/>
              </a:rPr>
              <a:t>product invented</a:t>
            </a:r>
            <a:r>
              <a:rPr lang="en-US" baseline="0" dirty="0">
                <a:latin typeface="+mn-lt"/>
              </a:rPr>
              <a:t> by then during the Blitz contests</a:t>
            </a:r>
          </a:p>
        </p:txBody>
      </p:sp>
    </p:spTree>
    <p:extLst>
      <p:ext uri="{BB962C8B-B14F-4D97-AF65-F5344CB8AC3E}">
        <p14:creationId xmlns:p14="http://schemas.microsoft.com/office/powerpoint/2010/main" val="8501029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97</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r>
              <a:rPr lang="en-US" b="1" dirty="0">
                <a:latin typeface="+mn-lt"/>
              </a:rPr>
              <a:t>The Initial</a:t>
            </a:r>
            <a:r>
              <a:rPr lang="en-US" b="1" baseline="0" dirty="0">
                <a:latin typeface="+mn-lt"/>
              </a:rPr>
              <a:t> Set of Objects</a:t>
            </a:r>
            <a:endParaRPr lang="en-US" b="1" dirty="0">
              <a:latin typeface="+mn-lt"/>
            </a:endParaRPr>
          </a:p>
          <a:p>
            <a:pPr algn="just"/>
            <a:r>
              <a:rPr lang="en-US" dirty="0">
                <a:latin typeface="+mn-lt"/>
              </a:rPr>
              <a:t>Kore</a:t>
            </a:r>
            <a:r>
              <a:rPr lang="en-US" baseline="0" dirty="0">
                <a:latin typeface="+mn-lt"/>
              </a:rPr>
              <a:t> 10 Innovative Thinking Tools – Balloon; </a:t>
            </a:r>
          </a:p>
          <a:p>
            <a:pPr algn="just"/>
            <a:r>
              <a:rPr lang="en-US" dirty="0">
                <a:latin typeface="+mn-lt"/>
              </a:rPr>
              <a:t>Properties</a:t>
            </a:r>
            <a:r>
              <a:rPr lang="en-US" baseline="0" dirty="0">
                <a:latin typeface="+mn-lt"/>
              </a:rPr>
              <a:t> describe various functions and properties of  a product. </a:t>
            </a:r>
          </a:p>
          <a:p>
            <a:pPr algn="just"/>
            <a:r>
              <a:rPr lang="en-US" baseline="0" dirty="0">
                <a:latin typeface="+mn-lt"/>
              </a:rPr>
              <a:t>For instance, the key features of the Balloon are: </a:t>
            </a:r>
          </a:p>
          <a:p>
            <a:pPr marL="171450" indent="-171450" algn="just">
              <a:buFont typeface="Arial" panose="020B0604020202020204" pitchFamily="34" charset="0"/>
              <a:buChar char="•"/>
            </a:pPr>
            <a:r>
              <a:rPr lang="en-US" i="1" baseline="0" dirty="0">
                <a:latin typeface="+mn-lt"/>
              </a:rPr>
              <a:t>Functions: </a:t>
            </a:r>
            <a:r>
              <a:rPr lang="en-US" baseline="0" dirty="0">
                <a:latin typeface="+mn-lt"/>
              </a:rPr>
              <a:t>(1) Travel (2) Elevate</a:t>
            </a:r>
          </a:p>
          <a:p>
            <a:pPr marL="171450" indent="-171450" algn="just">
              <a:buFont typeface="Arial" panose="020B0604020202020204" pitchFamily="34" charset="0"/>
              <a:buChar char="•"/>
            </a:pPr>
            <a:r>
              <a:rPr lang="en-US" i="1" baseline="0" dirty="0">
                <a:latin typeface="+mn-lt"/>
              </a:rPr>
              <a:t>Properties: </a:t>
            </a:r>
            <a:r>
              <a:rPr lang="en-US" baseline="0" dirty="0">
                <a:latin typeface="+mn-lt"/>
              </a:rPr>
              <a:t>(1) Light (2) Unusual</a:t>
            </a:r>
            <a:endParaRPr lang="en-US" dirty="0">
              <a:latin typeface="+mn-lt"/>
            </a:endParaRPr>
          </a:p>
          <a:p>
            <a:pPr algn="just"/>
            <a:r>
              <a:rPr lang="en-US" dirty="0">
                <a:latin typeface="+mn-lt"/>
              </a:rPr>
              <a:t>Lucky</a:t>
            </a:r>
            <a:r>
              <a:rPr lang="en-US" baseline="0" dirty="0">
                <a:latin typeface="+mn-lt"/>
              </a:rPr>
              <a:t> Draw</a:t>
            </a:r>
          </a:p>
          <a:p>
            <a:pPr algn="just"/>
            <a:r>
              <a:rPr lang="en-US" baseline="0" dirty="0">
                <a:latin typeface="+mn-lt"/>
              </a:rPr>
              <a:t>Each team will be given a random choice of three objects</a:t>
            </a:r>
            <a:endParaRPr lang="en-US" b="1" baseline="0" dirty="0">
              <a:latin typeface="+mn-lt"/>
            </a:endParaRPr>
          </a:p>
          <a:p>
            <a:pPr algn="just"/>
            <a:r>
              <a:rPr lang="en-US" b="1" i="1" baseline="0" dirty="0">
                <a:latin typeface="+mn-lt"/>
              </a:rPr>
              <a:t>What If</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If a team fails to invent a new product, the organizers will provide the team with an invention so the team could participate in further contests.</a:t>
            </a:r>
            <a:endParaRPr lang="en-US" baseline="0" dirty="0">
              <a:latin typeface="+mn-lt"/>
            </a:endParaRPr>
          </a:p>
          <a:p>
            <a:pPr algn="just"/>
            <a:r>
              <a:rPr lang="en-US" b="1" baseline="0" dirty="0">
                <a:latin typeface="+mn-lt"/>
              </a:rPr>
              <a:t>Commercializing the Invention</a:t>
            </a:r>
          </a:p>
          <a:p>
            <a:pPr algn="just"/>
            <a:r>
              <a:rPr lang="en-US" dirty="0">
                <a:latin typeface="+mn-lt"/>
              </a:rPr>
              <a:t>Venture capitalists say, “Inventions are a dime a</a:t>
            </a:r>
            <a:r>
              <a:rPr lang="en-US" baseline="0" dirty="0">
                <a:latin typeface="+mn-lt"/>
              </a:rPr>
              <a:t> dozen, only execution skills count”.</a:t>
            </a:r>
            <a:endParaRPr lang="en-US" dirty="0">
              <a:latin typeface="+mn-lt"/>
            </a:endParaRPr>
          </a:p>
          <a:p>
            <a:pPr algn="just"/>
            <a:r>
              <a:rPr lang="en-US" dirty="0">
                <a:latin typeface="+mn-lt"/>
              </a:rPr>
              <a:t>The </a:t>
            </a:r>
            <a:r>
              <a:rPr lang="en-US" dirty="0" err="1">
                <a:latin typeface="+mn-lt"/>
              </a:rPr>
              <a:t>Innompic</a:t>
            </a:r>
            <a:r>
              <a:rPr lang="en-US" baseline="0" dirty="0">
                <a:latin typeface="+mn-lt"/>
              </a:rPr>
              <a:t> Teams will strive to commercialize the </a:t>
            </a:r>
            <a:r>
              <a:rPr lang="en-US" dirty="0">
                <a:latin typeface="+mn-lt"/>
              </a:rPr>
              <a:t>product invented</a:t>
            </a:r>
            <a:r>
              <a:rPr lang="en-US" baseline="0" dirty="0">
                <a:latin typeface="+mn-lt"/>
              </a:rPr>
              <a:t> by then during the Blitz contests</a:t>
            </a:r>
          </a:p>
        </p:txBody>
      </p:sp>
    </p:spTree>
    <p:extLst>
      <p:ext uri="{BB962C8B-B14F-4D97-AF65-F5344CB8AC3E}">
        <p14:creationId xmlns:p14="http://schemas.microsoft.com/office/powerpoint/2010/main" val="8655603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98</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en-US" dirty="0"/>
          </a:p>
          <a:p>
            <a:pPr algn="just"/>
            <a:r>
              <a:rPr lang="en-US" dirty="0"/>
              <a:t>COLLABORATE</a:t>
            </a:r>
          </a:p>
          <a:p>
            <a:pPr algn="just"/>
            <a:endParaRPr lang="en-US" dirty="0"/>
          </a:p>
          <a:p>
            <a:pPr algn="just"/>
            <a:r>
              <a:rPr lang="en-US" dirty="0"/>
              <a:t>DISCUSS, SUPPORT, AND ITERATE POSITIVELY</a:t>
            </a:r>
          </a:p>
          <a:p>
            <a:pPr algn="just"/>
            <a:endParaRPr lang="en-US" dirty="0"/>
          </a:p>
          <a:p>
            <a:pPr algn="just"/>
            <a:r>
              <a:rPr lang="en-US" dirty="0"/>
              <a:t>All contributions become visible, and questions are encouraged to refine ideas. Praising others ideas is encouraged and rewarded. At this stage, it’s all about your contributions, to your own ideas or others.</a:t>
            </a:r>
            <a:endParaRPr lang="ru-RU" dirty="0"/>
          </a:p>
        </p:txBody>
      </p:sp>
    </p:spTree>
    <p:extLst>
      <p:ext uri="{BB962C8B-B14F-4D97-AF65-F5344CB8AC3E}">
        <p14:creationId xmlns:p14="http://schemas.microsoft.com/office/powerpoint/2010/main" val="2800787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86422-C008-45E8-8C16-1A4B6E80B39E}" type="slidenum">
              <a:rPr lang="en-US"/>
              <a:pPr/>
              <a:t>99</a:t>
            </a:fld>
            <a:endParaRPr lang="en-US"/>
          </a:p>
        </p:txBody>
      </p:sp>
      <p:sp>
        <p:nvSpPr>
          <p:cNvPr id="2253826" name="Rectangle 2"/>
          <p:cNvSpPr>
            <a:spLocks noGrp="1" noRot="1" noChangeAspect="1" noChangeArrowheads="1" noTextEdit="1"/>
          </p:cNvSpPr>
          <p:nvPr>
            <p:ph type="sldImg"/>
          </p:nvPr>
        </p:nvSpPr>
        <p:spPr>
          <a:ln/>
        </p:spPr>
      </p:sp>
      <p:sp>
        <p:nvSpPr>
          <p:cNvPr id="2253827" name="Rectangle 3"/>
          <p:cNvSpPr>
            <a:spLocks noGrp="1" noChangeArrowheads="1"/>
          </p:cNvSpPr>
          <p:nvPr>
            <p:ph type="body" idx="1"/>
          </p:nvPr>
        </p:nvSpPr>
        <p:spPr/>
        <p:txBody>
          <a:bodyPr/>
          <a:lstStyle/>
          <a:p>
            <a:pPr algn="just"/>
            <a:endParaRPr lang="ru-RU" dirty="0">
              <a:solidFill>
                <a:schemeClr val="bg1"/>
              </a:solidFill>
            </a:endParaRPr>
          </a:p>
        </p:txBody>
      </p:sp>
    </p:spTree>
    <p:extLst>
      <p:ext uri="{BB962C8B-B14F-4D97-AF65-F5344CB8AC3E}">
        <p14:creationId xmlns:p14="http://schemas.microsoft.com/office/powerpoint/2010/main" val="32017150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4B935-CF0C-4704-AA00-7C3F342B6686}" type="slidenum">
              <a:rPr lang="en-US"/>
              <a:pPr/>
              <a:t>100</a:t>
            </a:fld>
            <a:endParaRPr lang="en-US"/>
          </a:p>
        </p:txBody>
      </p:sp>
      <p:sp>
        <p:nvSpPr>
          <p:cNvPr id="519170" name="Rectangle 2"/>
          <p:cNvSpPr>
            <a:spLocks noGrp="1" noRot="1" noChangeAspect="1" noChangeArrowheads="1" noTextEdit="1"/>
          </p:cNvSpPr>
          <p:nvPr>
            <p:ph type="sldImg"/>
          </p:nvPr>
        </p:nvSpPr>
        <p:spPr>
          <a:xfrm>
            <a:off x="1141413" y="685800"/>
            <a:ext cx="4572000" cy="3429000"/>
          </a:xfrm>
          <a:ln/>
        </p:spPr>
      </p:sp>
      <p:sp>
        <p:nvSpPr>
          <p:cNvPr id="519171" name="Rectangle 3"/>
          <p:cNvSpPr>
            <a:spLocks noGrp="1" noChangeArrowheads="1"/>
          </p:cNvSpPr>
          <p:nvPr>
            <p:ph type="body" idx="1"/>
          </p:nvPr>
        </p:nvSpPr>
        <p:spPr>
          <a:xfrm>
            <a:off x="990600" y="4496425"/>
            <a:ext cx="5410200" cy="4798388"/>
          </a:xfrm>
        </p:spPr>
        <p:txBody>
          <a:bodyPr/>
          <a:lstStyle/>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A to Z Innovation e-Coach</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dirty="0"/>
              <a:t>Innovative Thinking Tools:</a:t>
            </a:r>
            <a:r>
              <a:rPr lang="en-US" baseline="0" dirty="0"/>
              <a:t> 10 KITT, SPIN, Quick Idea Evaluation</a:t>
            </a:r>
          </a:p>
          <a:p>
            <a:pPr marL="0" marR="0" lvl="0" indent="0" algn="just" defTabSz="914400" rtl="0" eaLnBrk="1" fontAlgn="base" latinLnBrk="0" hangingPunct="1">
              <a:lnSpc>
                <a:spcPct val="100000"/>
              </a:lnSpc>
              <a:spcBef>
                <a:spcPts val="0"/>
              </a:spcBef>
              <a:spcAft>
                <a:spcPts val="300"/>
              </a:spcAft>
              <a:buClrTx/>
              <a:buSzTx/>
              <a:buFontTx/>
              <a:buNone/>
              <a:tabLst/>
              <a:defRPr/>
            </a:pPr>
            <a:r>
              <a:rPr lang="en-US" baseline="0" dirty="0"/>
              <a:t>Simulation Games</a:t>
            </a:r>
          </a:p>
          <a:p>
            <a:pPr marL="0" marR="0" lvl="0" indent="0" algn="just" defTabSz="914400" rtl="0" eaLnBrk="1" fontAlgn="base" latinLnBrk="0" hangingPunct="1">
              <a:lnSpc>
                <a:spcPct val="100000"/>
              </a:lnSpc>
              <a:spcBef>
                <a:spcPts val="0"/>
              </a:spcBef>
              <a:spcAft>
                <a:spcPts val="300"/>
              </a:spcAft>
              <a:buClrTx/>
              <a:buSzTx/>
              <a:buFontTx/>
              <a:buNone/>
              <a:tabLst/>
              <a:defRPr/>
            </a:pPr>
            <a:endParaRPr lang="en-US" baseline="0" dirty="0"/>
          </a:p>
          <a:p>
            <a:r>
              <a:rPr lang="en-US" baseline="0" dirty="0"/>
              <a:t>Innovating: building and showcasing </a:t>
            </a:r>
            <a:r>
              <a:rPr lang="en-US" dirty="0"/>
              <a:t>Entrepreneurial Smartness, Networking</a:t>
            </a:r>
          </a:p>
          <a:p>
            <a:r>
              <a:rPr lang="en-US" dirty="0"/>
              <a:t>Finding partners</a:t>
            </a:r>
          </a:p>
          <a:p>
            <a:pPr algn="just">
              <a:spcBef>
                <a:spcPts val="0"/>
              </a:spcBef>
              <a:spcAft>
                <a:spcPts val="300"/>
              </a:spcAft>
            </a:pPr>
            <a:endParaRPr lang="en-US" dirty="0">
              <a:latin typeface="+mn-lt"/>
            </a:endParaRPr>
          </a:p>
        </p:txBody>
      </p:sp>
      <p:sp>
        <p:nvSpPr>
          <p:cNvPr id="2" name="Нижний колонтитул 1"/>
          <p:cNvSpPr>
            <a:spLocks noGrp="1"/>
          </p:cNvSpPr>
          <p:nvPr>
            <p:ph type="ftr" sz="quarter" idx="10"/>
          </p:nvPr>
        </p:nvSpPr>
        <p:spPr/>
        <p:txBody>
          <a:bodyPr/>
          <a:lstStyle/>
          <a:p>
            <a:r>
              <a:rPr lang="en-US"/>
              <a:t>innompics.com    Vadim Kotelnikov</a:t>
            </a:r>
          </a:p>
        </p:txBody>
      </p:sp>
    </p:spTree>
    <p:extLst>
      <p:ext uri="{BB962C8B-B14F-4D97-AF65-F5344CB8AC3E}">
        <p14:creationId xmlns:p14="http://schemas.microsoft.com/office/powerpoint/2010/main" val="208505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A1007AC-A21F-427A-8CDF-3677844C1236}" type="slidenum">
              <a:rPr lang="en-US"/>
              <a:pPr/>
              <a:t>‹#›</a:t>
            </a:fld>
            <a:endParaRPr lang="en-US"/>
          </a:p>
        </p:txBody>
      </p:sp>
    </p:spTree>
    <p:extLst>
      <p:ext uri="{BB962C8B-B14F-4D97-AF65-F5344CB8AC3E}">
        <p14:creationId xmlns:p14="http://schemas.microsoft.com/office/powerpoint/2010/main" val="101080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006A91E9-A71A-4D7E-9676-A758DA15407E}" type="slidenum">
              <a:rPr lang="en-US"/>
              <a:pPr/>
              <a:t>‹#›</a:t>
            </a:fld>
            <a:endParaRPr lang="en-US"/>
          </a:p>
        </p:txBody>
      </p:sp>
    </p:spTree>
    <p:extLst>
      <p:ext uri="{BB962C8B-B14F-4D97-AF65-F5344CB8AC3E}">
        <p14:creationId xmlns:p14="http://schemas.microsoft.com/office/powerpoint/2010/main" val="2088210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A175207B-C604-46BD-BEFB-388353937896}" type="slidenum">
              <a:rPr lang="en-US"/>
              <a:pPr/>
              <a:t>‹#›</a:t>
            </a:fld>
            <a:endParaRPr lang="en-US"/>
          </a:p>
        </p:txBody>
      </p:sp>
    </p:spTree>
    <p:extLst>
      <p:ext uri="{BB962C8B-B14F-4D97-AF65-F5344CB8AC3E}">
        <p14:creationId xmlns:p14="http://schemas.microsoft.com/office/powerpoint/2010/main" val="3519940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1412"/>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en-US"/>
          </a:p>
        </p:txBody>
      </p:sp>
      <p:sp>
        <p:nvSpPr>
          <p:cNvPr id="5" name="Нижний колонтитул 4"/>
          <p:cNvSpPr>
            <a:spLocks noGrp="1"/>
          </p:cNvSpPr>
          <p:nvPr>
            <p:ph type="ftr" sz="quarter" idx="11"/>
          </p:nvPr>
        </p:nvSpPr>
        <p:spPr>
          <a:xfrm>
            <a:off x="3125788" y="6245225"/>
            <a:ext cx="2892425" cy="476250"/>
          </a:xfrm>
        </p:spPr>
        <p:txBody>
          <a:bodyPr/>
          <a:lstStyle>
            <a:lvl1pPr>
              <a:defRPr/>
            </a:lvl1pPr>
          </a:lstStyle>
          <a:p>
            <a:endParaRPr lang="en-US"/>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1B128F70-5850-4E77-9A24-E296D270519F}" type="slidenum">
              <a:rPr lang="en-US"/>
              <a:pPr/>
              <a:t>‹#›</a:t>
            </a:fld>
            <a:endParaRPr lang="en-US"/>
          </a:p>
        </p:txBody>
      </p:sp>
    </p:spTree>
    <p:extLst>
      <p:ext uri="{BB962C8B-B14F-4D97-AF65-F5344CB8AC3E}">
        <p14:creationId xmlns:p14="http://schemas.microsoft.com/office/powerpoint/2010/main" val="1536878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1412"/>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3938588"/>
            <a:ext cx="4038600" cy="2187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3938588"/>
            <a:ext cx="4038600" cy="2187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457200" y="6245227"/>
            <a:ext cx="2133600" cy="476250"/>
          </a:xfrm>
        </p:spPr>
        <p:txBody>
          <a:bodyPr/>
          <a:lstStyle>
            <a:lvl1pPr>
              <a:defRPr/>
            </a:lvl1pPr>
          </a:lstStyle>
          <a:p>
            <a:endParaRPr lang="en-US"/>
          </a:p>
        </p:txBody>
      </p:sp>
      <p:sp>
        <p:nvSpPr>
          <p:cNvPr id="8" name="Нижний колонтитул 7"/>
          <p:cNvSpPr>
            <a:spLocks noGrp="1"/>
          </p:cNvSpPr>
          <p:nvPr>
            <p:ph type="ftr" sz="quarter" idx="11"/>
          </p:nvPr>
        </p:nvSpPr>
        <p:spPr>
          <a:xfrm>
            <a:off x="3125789" y="6245227"/>
            <a:ext cx="2892426" cy="476250"/>
          </a:xfrm>
        </p:spPr>
        <p:txBody>
          <a:bodyPr/>
          <a:lstStyle>
            <a:lvl1pPr>
              <a:defRPr/>
            </a:lvl1pPr>
          </a:lstStyle>
          <a:p>
            <a:endParaRPr lang="en-US"/>
          </a:p>
        </p:txBody>
      </p:sp>
      <p:sp>
        <p:nvSpPr>
          <p:cNvPr id="9" name="Номер слайда 8"/>
          <p:cNvSpPr>
            <a:spLocks noGrp="1"/>
          </p:cNvSpPr>
          <p:nvPr>
            <p:ph type="sldNum" sz="quarter" idx="12"/>
          </p:nvPr>
        </p:nvSpPr>
        <p:spPr>
          <a:xfrm>
            <a:off x="6553200" y="6245227"/>
            <a:ext cx="2133600" cy="476250"/>
          </a:xfrm>
        </p:spPr>
        <p:txBody>
          <a:bodyPr/>
          <a:lstStyle>
            <a:lvl1pPr>
              <a:defRPr/>
            </a:lvl1pPr>
          </a:lstStyle>
          <a:p>
            <a:fld id="{86E8C2E0-0352-4E60-8867-A3387D7D70D0}" type="slidenum">
              <a:rPr lang="en-US"/>
              <a:pPr/>
              <a:t>‹#›</a:t>
            </a:fld>
            <a:endParaRPr lang="en-US"/>
          </a:p>
        </p:txBody>
      </p:sp>
    </p:spTree>
    <p:extLst>
      <p:ext uri="{BB962C8B-B14F-4D97-AF65-F5344CB8AC3E}">
        <p14:creationId xmlns:p14="http://schemas.microsoft.com/office/powerpoint/2010/main" val="343268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7A2AC58E-5B49-429F-ADF7-67AA4DDE713B}" type="slidenum">
              <a:rPr lang="en-US"/>
              <a:pPr/>
              <a:t>‹#›</a:t>
            </a:fld>
            <a:endParaRPr lang="en-US"/>
          </a:p>
        </p:txBody>
      </p:sp>
    </p:spTree>
    <p:extLst>
      <p:ext uri="{BB962C8B-B14F-4D97-AF65-F5344CB8AC3E}">
        <p14:creationId xmlns:p14="http://schemas.microsoft.com/office/powerpoint/2010/main" val="4161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AA2E5BF0-827E-4432-8296-09F921E42CDF}" type="slidenum">
              <a:rPr lang="en-US"/>
              <a:pPr/>
              <a:t>‹#›</a:t>
            </a:fld>
            <a:endParaRPr lang="en-US"/>
          </a:p>
        </p:txBody>
      </p:sp>
    </p:spTree>
    <p:extLst>
      <p:ext uri="{BB962C8B-B14F-4D97-AF65-F5344CB8AC3E}">
        <p14:creationId xmlns:p14="http://schemas.microsoft.com/office/powerpoint/2010/main" val="118811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EABA32E9-17A0-49BC-BD71-95A0146E4C78}" type="slidenum">
              <a:rPr lang="en-US"/>
              <a:pPr/>
              <a:t>‹#›</a:t>
            </a:fld>
            <a:endParaRPr lang="en-US"/>
          </a:p>
        </p:txBody>
      </p:sp>
    </p:spTree>
    <p:extLst>
      <p:ext uri="{BB962C8B-B14F-4D97-AF65-F5344CB8AC3E}">
        <p14:creationId xmlns:p14="http://schemas.microsoft.com/office/powerpoint/2010/main" val="344702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3878A85C-3B70-4562-9E9F-A9FC0AACC231}" type="slidenum">
              <a:rPr lang="en-US"/>
              <a:pPr/>
              <a:t>‹#›</a:t>
            </a:fld>
            <a:endParaRPr lang="en-US"/>
          </a:p>
        </p:txBody>
      </p:sp>
    </p:spTree>
    <p:extLst>
      <p:ext uri="{BB962C8B-B14F-4D97-AF65-F5344CB8AC3E}">
        <p14:creationId xmlns:p14="http://schemas.microsoft.com/office/powerpoint/2010/main" val="61772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7EDFE112-4C66-4811-A487-B6EE59640ACF}" type="slidenum">
              <a:rPr lang="en-US"/>
              <a:pPr/>
              <a:t>‹#›</a:t>
            </a:fld>
            <a:endParaRPr lang="en-US"/>
          </a:p>
        </p:txBody>
      </p:sp>
    </p:spTree>
    <p:extLst>
      <p:ext uri="{BB962C8B-B14F-4D97-AF65-F5344CB8AC3E}">
        <p14:creationId xmlns:p14="http://schemas.microsoft.com/office/powerpoint/2010/main" val="234456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E2D30774-0BB1-4E0B-B10C-2D3B5C479723}" type="slidenum">
              <a:rPr lang="en-US"/>
              <a:pPr/>
              <a:t>‹#›</a:t>
            </a:fld>
            <a:endParaRPr lang="en-US"/>
          </a:p>
        </p:txBody>
      </p:sp>
    </p:spTree>
    <p:extLst>
      <p:ext uri="{BB962C8B-B14F-4D97-AF65-F5344CB8AC3E}">
        <p14:creationId xmlns:p14="http://schemas.microsoft.com/office/powerpoint/2010/main" val="23912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CD70DB3D-F9AB-43E1-99DC-F2F01990E44E}" type="slidenum">
              <a:rPr lang="en-US"/>
              <a:pPr/>
              <a:t>‹#›</a:t>
            </a:fld>
            <a:endParaRPr lang="en-US"/>
          </a:p>
        </p:txBody>
      </p:sp>
    </p:spTree>
    <p:extLst>
      <p:ext uri="{BB962C8B-B14F-4D97-AF65-F5344CB8AC3E}">
        <p14:creationId xmlns:p14="http://schemas.microsoft.com/office/powerpoint/2010/main" val="368752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4BBFF854-21C2-4576-BED6-53101337129D}" type="slidenum">
              <a:rPr lang="en-US"/>
              <a:pPr/>
              <a:t>‹#›</a:t>
            </a:fld>
            <a:endParaRPr lang="en-US"/>
          </a:p>
        </p:txBody>
      </p:sp>
    </p:spTree>
    <p:extLst>
      <p:ext uri="{BB962C8B-B14F-4D97-AF65-F5344CB8AC3E}">
        <p14:creationId xmlns:p14="http://schemas.microsoft.com/office/powerpoint/2010/main" val="2289945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20" rIns="91435"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20" rIns="91435"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20" rIns="91435"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5788" y="6245225"/>
            <a:ext cx="28924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20" rIns="91435"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20" rIns="91435" bIns="45720" numCol="1" anchor="t" anchorCtr="0" compatLnSpc="1">
            <a:prstTxWarp prst="textNoShape">
              <a:avLst/>
            </a:prstTxWarp>
          </a:bodyPr>
          <a:lstStyle>
            <a:lvl1pPr algn="r">
              <a:defRPr sz="1400"/>
            </a:lvl1pPr>
          </a:lstStyle>
          <a:p>
            <a:fld id="{2D406784-BC94-4B5E-972B-0905AE1494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image" Target="../media/image1.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17.jpg"/><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image" Target="../media/image216.jpg"/><Relationship Id="rId5" Type="http://schemas.openxmlformats.org/officeDocument/2006/relationships/image" Target="../media/image215.jpg"/><Relationship Id="rId4" Type="http://schemas.openxmlformats.org/officeDocument/2006/relationships/image" Target="../media/image214.jp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7.pn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Data" Target="../diagrams/data1.xml"/><Relationship Id="rId11" Type="http://schemas.openxmlformats.org/officeDocument/2006/relationships/image" Target="../media/image38.png"/><Relationship Id="rId5" Type="http://schemas.openxmlformats.org/officeDocument/2006/relationships/image" Target="../media/image13.png"/><Relationship Id="rId10" Type="http://schemas.microsoft.com/office/2007/relationships/diagramDrawing" Target="../diagrams/drawing1.xml"/><Relationship Id="rId4" Type="http://schemas.microsoft.com/office/2007/relationships/hdphoto" Target="../media/hdphoto4.wdp"/><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2.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14.xml"/><Relationship Id="rId7" Type="http://schemas.openxmlformats.org/officeDocument/2006/relationships/diagramLayout" Target="../diagrams/layout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Data" Target="../diagrams/data2.xml"/><Relationship Id="rId11" Type="http://schemas.openxmlformats.org/officeDocument/2006/relationships/image" Target="../media/image45.PNG"/><Relationship Id="rId5" Type="http://schemas.openxmlformats.org/officeDocument/2006/relationships/image" Target="../media/image13.png"/><Relationship Id="rId10" Type="http://schemas.microsoft.com/office/2007/relationships/diagramDrawing" Target="../diagrams/drawing2.xml"/><Relationship Id="rId4" Type="http://schemas.openxmlformats.org/officeDocument/2006/relationships/image" Target="../media/image44.wmf"/><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6.xml"/><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13.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0.png"/><Relationship Id="rId11" Type="http://schemas.openxmlformats.org/officeDocument/2006/relationships/image" Target="../media/image46.png"/><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59.pn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6.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1.jpg"/><Relationship Id="rId5" Type="http://schemas.microsoft.com/office/2007/relationships/hdphoto" Target="../media/hdphoto9.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6.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5.jp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72.jp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9.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5.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JP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2.jpe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31.xml"/><Relationship Id="rId7" Type="http://schemas.openxmlformats.org/officeDocument/2006/relationships/diagramQuickStyle" Target="../diagrams/quickStyle5.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diagramLayout" Target="../diagrams/layout5.xml"/><Relationship Id="rId11" Type="http://schemas.openxmlformats.org/officeDocument/2006/relationships/image" Target="../media/image45.PNG"/><Relationship Id="rId5" Type="http://schemas.openxmlformats.org/officeDocument/2006/relationships/diagramData" Target="../diagrams/data5.xml"/><Relationship Id="rId10" Type="http://schemas.openxmlformats.org/officeDocument/2006/relationships/image" Target="../media/image83.jpg"/><Relationship Id="rId4" Type="http://schemas.openxmlformats.org/officeDocument/2006/relationships/image" Target="../media/image13.png"/><Relationship Id="rId9" Type="http://schemas.microsoft.com/office/2007/relationships/diagramDrawing" Target="../diagrams/drawing5.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2.xml"/><Relationship Id="rId7" Type="http://schemas.openxmlformats.org/officeDocument/2006/relationships/diagramColors" Target="../diagrams/colors6.xml"/><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13.png"/><Relationship Id="rId4" Type="http://schemas.openxmlformats.org/officeDocument/2006/relationships/diagramData" Target="../diagrams/data6.xml"/><Relationship Id="rId9"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84.jpeg"/><Relationship Id="rId7" Type="http://schemas.openxmlformats.org/officeDocument/2006/relationships/diagramLayout" Target="../diagrams/layout7.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Data" Target="../diagrams/data7.xml"/><Relationship Id="rId11" Type="http://schemas.openxmlformats.org/officeDocument/2006/relationships/image" Target="../media/image45.PNG"/><Relationship Id="rId5" Type="http://schemas.openxmlformats.org/officeDocument/2006/relationships/image" Target="../media/image13.png"/><Relationship Id="rId10" Type="http://schemas.microsoft.com/office/2007/relationships/diagramDrawing" Target="../diagrams/drawing7.xml"/><Relationship Id="rId4" Type="http://schemas.microsoft.com/office/2007/relationships/hdphoto" Target="../media/hdphoto11.wdp"/><Relationship Id="rId9" Type="http://schemas.openxmlformats.org/officeDocument/2006/relationships/diagramColors" Target="../diagrams/colors7.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3.png"/><Relationship Id="rId7" Type="http://schemas.openxmlformats.org/officeDocument/2006/relationships/diagramColors" Target="../diagrams/colors8.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46.png"/><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gif"/><Relationship Id="rId15" Type="http://schemas.openxmlformats.org/officeDocument/2006/relationships/image" Target="../media/image97.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3.png"/><Relationship Id="rId7" Type="http://schemas.openxmlformats.org/officeDocument/2006/relationships/diagramQuickStyle" Target="../diagrams/quickStyle9.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8.png"/><Relationship Id="rId4" Type="http://schemas.openxmlformats.org/officeDocument/2006/relationships/image" Target="../media/image98.png"/><Relationship Id="rId9" Type="http://schemas.microsoft.com/office/2007/relationships/diagramDrawing" Target="../diagrams/drawing9.xml"/></Relationships>
</file>

<file path=ppt/slides/_rels/slide4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3.png"/><Relationship Id="rId7" Type="http://schemas.openxmlformats.org/officeDocument/2006/relationships/diagramColors" Target="../diagrams/colors10.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microsoft.com/office/2007/relationships/diagramDrawing" Target="../diagrams/drawing11.xml"/><Relationship Id="rId13" Type="http://schemas.openxmlformats.org/officeDocument/2006/relationships/image" Target="../media/image102.jpeg"/><Relationship Id="rId3" Type="http://schemas.openxmlformats.org/officeDocument/2006/relationships/image" Target="../media/image13.png"/><Relationship Id="rId7" Type="http://schemas.openxmlformats.org/officeDocument/2006/relationships/diagramColors" Target="../diagrams/colors11.xml"/><Relationship Id="rId12"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100.jpeg"/><Relationship Id="rId5" Type="http://schemas.openxmlformats.org/officeDocument/2006/relationships/diagramLayout" Target="../diagrams/layout11.xml"/><Relationship Id="rId15" Type="http://schemas.openxmlformats.org/officeDocument/2006/relationships/image" Target="../media/image86.png"/><Relationship Id="rId10" Type="http://schemas.openxmlformats.org/officeDocument/2006/relationships/image" Target="../media/image99.jpeg"/><Relationship Id="rId4" Type="http://schemas.openxmlformats.org/officeDocument/2006/relationships/diagramData" Target="../diagrams/data11.xml"/><Relationship Id="rId9" Type="http://schemas.openxmlformats.org/officeDocument/2006/relationships/image" Target="../media/image31.png"/><Relationship Id="rId14" Type="http://schemas.openxmlformats.org/officeDocument/2006/relationships/image" Target="../media/image103.png"/></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9.xml"/><Relationship Id="rId7" Type="http://schemas.openxmlformats.org/officeDocument/2006/relationships/image" Target="../media/image107.wmf"/><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8.png"/></Relationships>
</file>

<file path=ppt/slides/_rels/slide4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0.xml"/><Relationship Id="rId7" Type="http://schemas.openxmlformats.org/officeDocument/2006/relationships/diagramColors" Target="../diagrams/colors12.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diagramQuickStyle" Target="../diagrams/quickStyle12.xml"/><Relationship Id="rId11" Type="http://schemas.openxmlformats.org/officeDocument/2006/relationships/image" Target="../media/image86.png"/><Relationship Id="rId5" Type="http://schemas.openxmlformats.org/officeDocument/2006/relationships/diagramLayout" Target="../diagrams/layout12.xml"/><Relationship Id="rId10" Type="http://schemas.openxmlformats.org/officeDocument/2006/relationships/image" Target="../media/image13.png"/><Relationship Id="rId4" Type="http://schemas.openxmlformats.org/officeDocument/2006/relationships/diagramData" Target="../diagrams/data12.xml"/><Relationship Id="rId9" Type="http://schemas.openxmlformats.org/officeDocument/2006/relationships/image" Target="../media/image109.jpeg"/></Relationships>
</file>

<file path=ppt/slides/_rels/slide45.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7.png"/><Relationship Id="rId3" Type="http://schemas.openxmlformats.org/officeDocument/2006/relationships/notesSlide" Target="../notesSlides/notesSlide41.xml"/><Relationship Id="rId7" Type="http://schemas.openxmlformats.org/officeDocument/2006/relationships/image" Target="../media/image113.jpeg"/><Relationship Id="rId12" Type="http://schemas.openxmlformats.org/officeDocument/2006/relationships/image" Target="../media/image116.jp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12.jpeg"/><Relationship Id="rId11" Type="http://schemas.openxmlformats.org/officeDocument/2006/relationships/image" Target="../media/image86.png"/><Relationship Id="rId5" Type="http://schemas.openxmlformats.org/officeDocument/2006/relationships/image" Target="../media/image111.jpeg"/><Relationship Id="rId10" Type="http://schemas.openxmlformats.org/officeDocument/2006/relationships/image" Target="../media/image115.jpg"/><Relationship Id="rId4" Type="http://schemas.openxmlformats.org/officeDocument/2006/relationships/image" Target="../media/image110.jpeg"/><Relationship Id="rId9" Type="http://schemas.openxmlformats.org/officeDocument/2006/relationships/image" Target="../media/image13.png"/></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jpeg"/><Relationship Id="rId17" Type="http://schemas.openxmlformats.org/officeDocument/2006/relationships/image" Target="../media/image132.jpg"/><Relationship Id="rId2" Type="http://schemas.openxmlformats.org/officeDocument/2006/relationships/notesSlide" Target="../notesSlides/notesSlide42.xml"/><Relationship Id="rId16"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jpg"/><Relationship Id="rId10" Type="http://schemas.openxmlformats.org/officeDocument/2006/relationships/image" Target="../media/image125.png"/><Relationship Id="rId19" Type="http://schemas.microsoft.com/office/2007/relationships/hdphoto" Target="../media/hdphoto12.wdp"/><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jpg"/></Relationships>
</file>

<file path=ppt/slides/_rels/slide47.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jpeg"/><Relationship Id="rId3" Type="http://schemas.openxmlformats.org/officeDocument/2006/relationships/image" Target="../media/image13.png"/><Relationship Id="rId7" Type="http://schemas.openxmlformats.org/officeDocument/2006/relationships/image" Target="../media/image137.png"/><Relationship Id="rId12"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0.png"/><Relationship Id="rId5" Type="http://schemas.openxmlformats.org/officeDocument/2006/relationships/image" Target="../media/image135.png"/><Relationship Id="rId10" Type="http://schemas.openxmlformats.org/officeDocument/2006/relationships/image" Target="../media/image139.jpeg"/><Relationship Id="rId4" Type="http://schemas.openxmlformats.org/officeDocument/2006/relationships/image" Target="../media/image134.png"/><Relationship Id="rId9" Type="http://schemas.openxmlformats.org/officeDocument/2006/relationships/image" Target="../media/image123.png"/><Relationship Id="rId14" Type="http://schemas.openxmlformats.org/officeDocument/2006/relationships/image" Target="../media/image143.png"/></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jpeg"/></Relationships>
</file>

<file path=ppt/slides/_rels/slide49.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3.png"/><Relationship Id="rId7" Type="http://schemas.openxmlformats.org/officeDocument/2006/relationships/image" Target="../media/image146.jpeg"/><Relationship Id="rId12" Type="http://schemas.openxmlformats.org/officeDocument/2006/relationships/image" Target="../media/image15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jpeg"/><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34.png"/><Relationship Id="rId7" Type="http://schemas.openxmlformats.org/officeDocument/2006/relationships/image" Target="../media/image15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53.png"/><Relationship Id="rId10" Type="http://schemas.microsoft.com/office/2007/relationships/hdphoto" Target="../media/hdphoto15.wdp"/><Relationship Id="rId4" Type="http://schemas.openxmlformats.org/officeDocument/2006/relationships/image" Target="../media/image13.png"/><Relationship Id="rId9" Type="http://schemas.openxmlformats.org/officeDocument/2006/relationships/image" Target="../media/image155.png"/></Relationships>
</file>

<file path=ppt/slides/_rels/slide5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34.png"/><Relationship Id="rId7" Type="http://schemas.openxmlformats.org/officeDocument/2006/relationships/diagramColors" Target="../diagrams/colors13.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13.png"/></Relationships>
</file>

<file path=ppt/slides/_rels/slide5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3.png"/><Relationship Id="rId7"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eg"/></Relationships>
</file>

<file path=ppt/slides/_rels/slide5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3.png"/><Relationship Id="rId7" Type="http://schemas.microsoft.com/office/2007/relationships/hdphoto" Target="../media/hdphoto17.wdp"/><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jpg"/><Relationship Id="rId4" Type="http://schemas.openxmlformats.org/officeDocument/2006/relationships/image" Target="../media/image160.jpeg"/><Relationship Id="rId9" Type="http://schemas.microsoft.com/office/2007/relationships/hdphoto" Target="../media/hdphoto18.wdp"/></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5.jpg"/><Relationship Id="rId7" Type="http://schemas.openxmlformats.org/officeDocument/2006/relationships/image" Target="../media/image169.jpg"/><Relationship Id="rId2" Type="http://schemas.openxmlformats.org/officeDocument/2006/relationships/image" Target="../media/image164.jpg"/><Relationship Id="rId1" Type="http://schemas.openxmlformats.org/officeDocument/2006/relationships/slideLayout" Target="../slideLayouts/slideLayout2.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66.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72.jp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171.png"/><Relationship Id="rId5" Type="http://schemas.openxmlformats.org/officeDocument/2006/relationships/image" Target="../media/image16.png"/><Relationship Id="rId4" Type="http://schemas.openxmlformats.org/officeDocument/2006/relationships/image" Target="../media/image170.jp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73.jp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2.xml"/><Relationship Id="rId7" Type="http://schemas.openxmlformats.org/officeDocument/2006/relationships/image" Target="../media/image176.jpe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75.jpg"/><Relationship Id="rId11" Type="http://schemas.openxmlformats.org/officeDocument/2006/relationships/image" Target="../media/image12.png"/><Relationship Id="rId5" Type="http://schemas.openxmlformats.org/officeDocument/2006/relationships/image" Target="../media/image31.png"/><Relationship Id="rId10" Type="http://schemas.openxmlformats.org/officeDocument/2006/relationships/image" Target="../media/image178.png"/><Relationship Id="rId4" Type="http://schemas.openxmlformats.org/officeDocument/2006/relationships/image" Target="../media/image174.jpeg"/><Relationship Id="rId9" Type="http://schemas.openxmlformats.org/officeDocument/2006/relationships/image" Target="../media/image177.png"/></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53.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07.wmf"/><Relationship Id="rId5" Type="http://schemas.openxmlformats.org/officeDocument/2006/relationships/image" Target="../media/image109.jpe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54.xml"/><Relationship Id="rId7" Type="http://schemas.openxmlformats.org/officeDocument/2006/relationships/diagramColors" Target="../diagrams/colors14.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3.png"/><Relationship Id="rId7" Type="http://schemas.openxmlformats.org/officeDocument/2006/relationships/diagramQuickStyle" Target="../diagrams/quickStyle15.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86.png"/><Relationship Id="rId9" Type="http://schemas.microsoft.com/office/2007/relationships/diagramDrawing" Target="../diagrams/drawing15.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8" Type="http://schemas.openxmlformats.org/officeDocument/2006/relationships/image" Target="../media/image183.jpg"/><Relationship Id="rId3" Type="http://schemas.openxmlformats.org/officeDocument/2006/relationships/notesSlide" Target="../notesSlides/notesSlide60.xml"/><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image" Target="../media/image182.JPG"/><Relationship Id="rId4" Type="http://schemas.openxmlformats.org/officeDocument/2006/relationships/image" Target="../media/image18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86.jpeg"/><Relationship Id="rId5" Type="http://schemas.openxmlformats.org/officeDocument/2006/relationships/image" Target="../media/image185.png"/><Relationship Id="rId4" Type="http://schemas.openxmlformats.org/officeDocument/2006/relationships/image" Target="../media/image184.jp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43.png"/></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192.jpg"/><Relationship Id="rId3" Type="http://schemas.openxmlformats.org/officeDocument/2006/relationships/notesSlide" Target="../notesSlides/notesSlide63.xml"/><Relationship Id="rId7" Type="http://schemas.openxmlformats.org/officeDocument/2006/relationships/diagramQuickStyle" Target="../diagrams/quickStyle16.xml"/><Relationship Id="rId12"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diagramLayout" Target="../diagrams/layout16.xml"/><Relationship Id="rId11" Type="http://schemas.microsoft.com/office/2007/relationships/hdphoto" Target="../media/hdphoto19.wdp"/><Relationship Id="rId5" Type="http://schemas.openxmlformats.org/officeDocument/2006/relationships/diagramData" Target="../diagrams/data16.xml"/><Relationship Id="rId10" Type="http://schemas.openxmlformats.org/officeDocument/2006/relationships/image" Target="../media/image191.jpeg"/><Relationship Id="rId4" Type="http://schemas.openxmlformats.org/officeDocument/2006/relationships/image" Target="../media/image13.png"/><Relationship Id="rId9" Type="http://schemas.microsoft.com/office/2007/relationships/diagramDrawing" Target="../diagrams/drawing16.xml"/></Relationships>
</file>

<file path=ppt/slides/_rels/slide6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3.png"/><Relationship Id="rId4" Type="http://schemas.microsoft.com/office/2007/relationships/hdphoto" Target="../media/hdphoto20.wdp"/></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openxmlformats.org/officeDocument/2006/relationships/image" Target="../media/image196.jpg"/><Relationship Id="rId3" Type="http://schemas.openxmlformats.org/officeDocument/2006/relationships/image" Target="../media/image64.png"/><Relationship Id="rId7" Type="http://schemas.openxmlformats.org/officeDocument/2006/relationships/image" Target="../media/image195.jp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94.jpg"/><Relationship Id="rId11" Type="http://schemas.openxmlformats.org/officeDocument/2006/relationships/image" Target="../media/image198.jpg"/><Relationship Id="rId5" Type="http://schemas.openxmlformats.org/officeDocument/2006/relationships/image" Target="../media/image28.png"/><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97.jpeg"/></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22.png"/><Relationship Id="rId5" Type="http://schemas.openxmlformats.org/officeDocument/2006/relationships/image" Target="../media/image120.png"/><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18.png"/><Relationship Id="rId5" Type="http://schemas.openxmlformats.org/officeDocument/2006/relationships/image" Target="../media/image127.jpe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notesSlide" Target="../notesSlides/notesSlide68.xml"/><Relationship Id="rId7" Type="http://schemas.openxmlformats.org/officeDocument/2006/relationships/hyperlink" Target="file:///D:\Innompics\games\kore10_itt_balloon.html" TargetMode="Externa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86.png"/><Relationship Id="rId5" Type="http://schemas.openxmlformats.org/officeDocument/2006/relationships/image" Target="../media/image199.jpeg"/><Relationship Id="rId4" Type="http://schemas.openxmlformats.org/officeDocument/2006/relationships/hyperlink" Target="file:///D:\Innompics\games\kore10_itt_fishingrod.html"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01.png"/><Relationship Id="rId7" Type="http://schemas.openxmlformats.org/officeDocument/2006/relationships/image" Target="../media/image204.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hyperlink" Target="http://ginus.ru/" TargetMode="External"/><Relationship Id="rId5" Type="http://schemas.openxmlformats.org/officeDocument/2006/relationships/image" Target="../media/image203.png"/><Relationship Id="rId10" Type="http://schemas.microsoft.com/office/2007/relationships/hdphoto" Target="../media/hdphoto22.wdp"/><Relationship Id="rId4" Type="http://schemas.openxmlformats.org/officeDocument/2006/relationships/image" Target="../media/image202.png"/><Relationship Id="rId9" Type="http://schemas.openxmlformats.org/officeDocument/2006/relationships/image" Target="../media/image205.pn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9.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206.png"/></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207.png"/></Relationships>
</file>

<file path=ppt/slides/_rels/slide9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01.png"/><Relationship Id="rId7" Type="http://schemas.openxmlformats.org/officeDocument/2006/relationships/diagramColors" Target="../diagrams/colors17.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jpeg"/></Relationships>
</file>

<file path=ppt/slides/_rels/slide9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90.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213.jpg"/><Relationship Id="rId5" Type="http://schemas.openxmlformats.org/officeDocument/2006/relationships/image" Target="../media/image212.jpg"/><Relationship Id="rId4" Type="http://schemas.openxmlformats.org/officeDocument/2006/relationships/image" Target="../media/image211.jpeg"/></Relationships>
</file>

<file path=ppt/slides/_rels/slide9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92.xml"/><Relationship Id="rId7" Type="http://schemas.openxmlformats.org/officeDocument/2006/relationships/diagramColors" Target="../diagrams/colors18.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6200" y="-76200"/>
            <a:ext cx="2133600" cy="334962"/>
          </a:xfrm>
        </p:spPr>
        <p:txBody>
          <a:bodyPr/>
          <a:lstStyle/>
          <a:p>
            <a:r>
              <a:rPr lang="ru-RU" sz="1400" dirty="0" err="1"/>
              <a:t>Инномпийские</a:t>
            </a:r>
            <a:r>
              <a:rPr lang="ru-RU" sz="1400" dirty="0"/>
              <a:t> игры</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3603"/>
            <a:ext cx="9143999" cy="381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9144000" cy="247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38400" y="-304800"/>
            <a:ext cx="6629400" cy="2667000"/>
          </a:xfrm>
          <a:prstGeom prst="rect">
            <a:avLst/>
          </a:prstGeom>
          <a:noFill/>
        </p:spPr>
        <p:txBody>
          <a:bodyPr wrap="none" lIns="91440" tIns="45720" rIns="91440" bIns="45720" rtlCol="0">
            <a:prstTxWarp prst="textFadeRight">
              <a:avLst/>
            </a:prstTxWarp>
            <a:spAutoFit/>
            <a:scene3d>
              <a:camera prst="isometricOffAxis1Right"/>
              <a:lightRig rig="soft" dir="tl">
                <a:rot lat="0" lon="0" rev="0"/>
              </a:lightRig>
            </a:scene3d>
            <a:sp3d contourW="25400" prstMaterial="matte">
              <a:bevelT w="25400" h="55880" prst="artDeco"/>
              <a:contourClr>
                <a:schemeClr val="accent2">
                  <a:tint val="20000"/>
                </a:schemeClr>
              </a:contourClr>
            </a:sp3d>
          </a:bodyPr>
          <a:lstStyle/>
          <a:p>
            <a:r>
              <a:rPr lang="ru-RU" sz="6400" b="1" spc="48" dirty="0" err="1">
                <a:ln w="11430"/>
                <a:gradFill flip="none" rotWithShape="1">
                  <a:gsLst>
                    <a:gs pos="0">
                      <a:srgbClr val="A603AB"/>
                    </a:gs>
                    <a:gs pos="21001">
                      <a:srgbClr val="0819FB"/>
                    </a:gs>
                    <a:gs pos="35001">
                      <a:srgbClr val="15753C"/>
                    </a:gs>
                    <a:gs pos="52000">
                      <a:srgbClr val="FFFF00"/>
                    </a:gs>
                    <a:gs pos="73000">
                      <a:srgbClr val="EE3F17"/>
                    </a:gs>
                    <a:gs pos="88000">
                      <a:srgbClr val="E81766"/>
                    </a:gs>
                    <a:gs pos="100000">
                      <a:srgbClr val="A603AB"/>
                    </a:gs>
                  </a:gsLst>
                  <a:path path="circle">
                    <a:fillToRect t="100000" r="100000"/>
                  </a:path>
                  <a:tileRect l="-100000" b="-1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Инномпийские</a:t>
            </a:r>
            <a:endParaRPr lang="en-US" sz="6400" b="1" spc="48" dirty="0">
              <a:ln w="11430"/>
              <a:gradFill flip="none" rotWithShape="1">
                <a:gsLst>
                  <a:gs pos="0">
                    <a:srgbClr val="A603AB"/>
                  </a:gs>
                  <a:gs pos="21001">
                    <a:srgbClr val="0819FB"/>
                  </a:gs>
                  <a:gs pos="35001">
                    <a:srgbClr val="15753C"/>
                  </a:gs>
                  <a:gs pos="52000">
                    <a:srgbClr val="FFFF00"/>
                  </a:gs>
                  <a:gs pos="73000">
                    <a:srgbClr val="EE3F17"/>
                  </a:gs>
                  <a:gs pos="88000">
                    <a:srgbClr val="E81766"/>
                  </a:gs>
                  <a:gs pos="100000">
                    <a:srgbClr val="A603AB"/>
                  </a:gs>
                </a:gsLst>
                <a:path path="circle">
                  <a:fillToRect t="100000" r="100000"/>
                </a:path>
                <a:tileRect l="-100000" b="-1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r>
              <a:rPr lang="ru-RU" sz="6400" b="1" spc="48" dirty="0">
                <a:ln w="11430"/>
                <a:solidFill>
                  <a:srgbClr val="7030A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игры</a:t>
            </a:r>
          </a:p>
        </p:txBody>
      </p:sp>
      <p:sp>
        <p:nvSpPr>
          <p:cNvPr id="4" name="TextBox 3"/>
          <p:cNvSpPr txBox="1"/>
          <p:nvPr/>
        </p:nvSpPr>
        <p:spPr>
          <a:xfrm>
            <a:off x="-8208" y="3210580"/>
            <a:ext cx="9152207" cy="523220"/>
          </a:xfrm>
          <a:prstGeom prst="rect">
            <a:avLst/>
          </a:prstGeom>
          <a:solidFill>
            <a:srgbClr val="336699"/>
          </a:solidFill>
        </p:spPr>
        <p:txBody>
          <a:bodyPr wrap="square" rtlCol="0">
            <a:spAutoFit/>
          </a:bodyPr>
          <a:lstStyle/>
          <a:p>
            <a:pPr algn="ctr"/>
            <a:r>
              <a:rPr lang="ru-RU" sz="2800" b="1" i="1" spc="300" dirty="0">
                <a:solidFill>
                  <a:schemeClr val="bg1"/>
                </a:solidFill>
                <a:latin typeface="Calibri" panose="020F0502020204030204" pitchFamily="34" charset="0"/>
                <a:ea typeface="Verdana" pitchFamily="34" charset="0"/>
                <a:cs typeface="Verdana" pitchFamily="34" charset="0"/>
              </a:rPr>
              <a:t>Расти</a:t>
            </a:r>
            <a:r>
              <a:rPr lang="en-US" sz="2800" b="1" i="1" spc="300" dirty="0">
                <a:solidFill>
                  <a:schemeClr val="bg1"/>
                </a:solidFill>
                <a:latin typeface="Calibri" panose="020F0502020204030204" pitchFamily="34" charset="0"/>
                <a:ea typeface="Verdana" pitchFamily="34" charset="0"/>
                <a:cs typeface="Verdana" pitchFamily="34" charset="0"/>
              </a:rPr>
              <a:t>!</a:t>
            </a:r>
            <a:r>
              <a:rPr lang="ru-RU" sz="2800" b="1" i="1" spc="300" dirty="0">
                <a:solidFill>
                  <a:schemeClr val="bg1"/>
                </a:solidFill>
                <a:latin typeface="Calibri" panose="020F0502020204030204" pitchFamily="34" charset="0"/>
                <a:ea typeface="Verdana" pitchFamily="34" charset="0"/>
                <a:cs typeface="Verdana" pitchFamily="34" charset="0"/>
              </a:rPr>
              <a:t> </a:t>
            </a:r>
            <a:r>
              <a:rPr lang="en-US" sz="2800" b="1" i="1" spc="300" dirty="0">
                <a:solidFill>
                  <a:schemeClr val="bg1"/>
                </a:solidFill>
                <a:latin typeface="Calibri" panose="020F0502020204030204" pitchFamily="34" charset="0"/>
                <a:ea typeface="Verdana" pitchFamily="34" charset="0"/>
                <a:cs typeface="Verdana" pitchFamily="34" charset="0"/>
              </a:rPr>
              <a:t> </a:t>
            </a:r>
            <a:r>
              <a:rPr lang="ru-RU" sz="2800" b="1" i="1" spc="300" dirty="0">
                <a:solidFill>
                  <a:schemeClr val="bg1"/>
                </a:solidFill>
                <a:latin typeface="Calibri" panose="020F0502020204030204" pitchFamily="34" charset="0"/>
                <a:ea typeface="Verdana" pitchFamily="34" charset="0"/>
                <a:cs typeface="Verdana" pitchFamily="34" charset="0"/>
              </a:rPr>
              <a:t>Побеждай! </a:t>
            </a:r>
            <a:r>
              <a:rPr lang="en-US" sz="2800" b="1" i="1" spc="300" dirty="0">
                <a:solidFill>
                  <a:schemeClr val="bg1"/>
                </a:solidFill>
                <a:latin typeface="Calibri" panose="020F0502020204030204" pitchFamily="34" charset="0"/>
                <a:ea typeface="Verdana" pitchFamily="34" charset="0"/>
                <a:cs typeface="Verdana" pitchFamily="34" charset="0"/>
              </a:rPr>
              <a:t> </a:t>
            </a:r>
            <a:r>
              <a:rPr lang="ru-RU" sz="2800" b="1" i="1" spc="300" dirty="0">
                <a:solidFill>
                  <a:schemeClr val="bg1"/>
                </a:solidFill>
                <a:latin typeface="Calibri" panose="020F0502020204030204" pitchFamily="34" charset="0"/>
                <a:ea typeface="Verdana" pitchFamily="34" charset="0"/>
                <a:cs typeface="Verdana" pitchFamily="34" charset="0"/>
              </a:rPr>
              <a:t>Блистай!</a:t>
            </a:r>
          </a:p>
        </p:txBody>
      </p:sp>
      <p:pic>
        <p:nvPicPr>
          <p:cNvPr id="11" name="Рисунок 10">
            <a:extLst>
              <a:ext uri="{FF2B5EF4-FFF2-40B4-BE49-F238E27FC236}">
                <a16:creationId xmlns:a16="http://schemas.microsoft.com/office/drawing/2014/main" id="{78241F58-C046-4EDD-BABD-028E417758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54600"/>
            <a:ext cx="2088000" cy="20880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674858DA-3131-4DD2-AD48-CBD4E9EFE6B8}"/>
              </a:ext>
            </a:extLst>
          </p:cNvPr>
          <p:cNvSpPr txBox="1"/>
          <p:nvPr/>
        </p:nvSpPr>
        <p:spPr>
          <a:xfrm>
            <a:off x="5029200" y="1447530"/>
            <a:ext cx="4026873" cy="3200670"/>
          </a:xfrm>
          <a:prstGeom prst="rect">
            <a:avLst/>
          </a:prstGeom>
          <a:noFill/>
        </p:spPr>
        <p:txBody>
          <a:bodyPr wrap="square" rtlCol="0">
            <a:prstTxWarp prst="textArchUp">
              <a:avLst>
                <a:gd name="adj" fmla="val 10642184"/>
              </a:avLst>
            </a:prstTxWarp>
            <a:spAutoFit/>
          </a:bodyPr>
          <a:lstStyle/>
          <a:p>
            <a:pPr algn="ctr"/>
            <a:r>
              <a:rPr lang="ru-RU" sz="2800" b="1" dirty="0">
                <a:solidFill>
                  <a:srgbClr val="336699"/>
                </a:solidFill>
                <a:latin typeface="+mn-lt"/>
              </a:rPr>
              <a:t>Планета любящих творцов</a:t>
            </a:r>
          </a:p>
        </p:txBody>
      </p:sp>
      <p:pic>
        <p:nvPicPr>
          <p:cNvPr id="14" name="Рисунок 13">
            <a:extLst>
              <a:ext uri="{FF2B5EF4-FFF2-40B4-BE49-F238E27FC236}">
                <a16:creationId xmlns:a16="http://schemas.microsoft.com/office/drawing/2014/main" id="{65AC8BE0-C3A3-4760-8BD3-96A228DA8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9533" y="3962400"/>
            <a:ext cx="3788267" cy="1800000"/>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Рисунок 15">
            <a:extLst>
              <a:ext uri="{FF2B5EF4-FFF2-40B4-BE49-F238E27FC236}">
                <a16:creationId xmlns:a16="http://schemas.microsoft.com/office/drawing/2014/main" id="{94819871-61E4-4703-B226-B1384F5471B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000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2605720" y="3962400"/>
            <a:ext cx="3445249" cy="1800000"/>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Рисунок 17">
            <a:extLst>
              <a:ext uri="{FF2B5EF4-FFF2-40B4-BE49-F238E27FC236}">
                <a16:creationId xmlns:a16="http://schemas.microsoft.com/office/drawing/2014/main" id="{7D48814B-848A-470E-A4BF-6B66BBEEF39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0000"/>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76202" y="3962400"/>
            <a:ext cx="2704225" cy="1800000"/>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2" name="TextBox 21">
            <a:extLst>
              <a:ext uri="{FF2B5EF4-FFF2-40B4-BE49-F238E27FC236}">
                <a16:creationId xmlns:a16="http://schemas.microsoft.com/office/drawing/2014/main" id="{7D8A7CF6-BF21-4A01-BDF8-CDB9410A14BF}"/>
              </a:ext>
            </a:extLst>
          </p:cNvPr>
          <p:cNvSpPr txBox="1"/>
          <p:nvPr/>
        </p:nvSpPr>
        <p:spPr>
          <a:xfrm>
            <a:off x="0" y="5903893"/>
            <a:ext cx="9135793" cy="95410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sz="2800" b="1" dirty="0">
                <a:latin typeface="Calibri" panose="020F0502020204030204" pitchFamily="34" charset="0"/>
              </a:rPr>
              <a:t>Шоу созидания </a:t>
            </a:r>
            <a:r>
              <a:rPr lang="ru-RU" sz="2800" dirty="0">
                <a:latin typeface="Calibri" panose="020F0502020204030204" pitchFamily="34" charset="0"/>
              </a:rPr>
              <a:t>и</a:t>
            </a:r>
            <a:r>
              <a:rPr lang="ru-RU" sz="2800" b="1" dirty="0">
                <a:latin typeface="Calibri" panose="020F0502020204030204" pitchFamily="34" charset="0"/>
              </a:rPr>
              <a:t> Конструктивные состязания среди </a:t>
            </a:r>
            <a:r>
              <a:rPr lang="ru-RU" sz="2800" b="1" dirty="0" err="1">
                <a:latin typeface="Calibri" panose="020F0502020204030204" pitchFamily="34" charset="0"/>
              </a:rPr>
              <a:t>инноваторов</a:t>
            </a:r>
            <a:r>
              <a:rPr lang="ru-RU" sz="2800" b="1" dirty="0">
                <a:latin typeface="Calibri" panose="020F0502020204030204" pitchFamily="34" charset="0"/>
              </a:rPr>
              <a:t> в предпринимательском творчестве</a:t>
            </a:r>
          </a:p>
        </p:txBody>
      </p:sp>
    </p:spTree>
    <p:custDataLst>
      <p:tags r:id="rId1"/>
    </p:custDataLst>
    <p:extLst>
      <p:ext uri="{BB962C8B-B14F-4D97-AF65-F5344CB8AC3E}">
        <p14:creationId xmlns:p14="http://schemas.microsoft.com/office/powerpoint/2010/main" val="250662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78522" y="144959"/>
            <a:ext cx="8249722" cy="769441"/>
          </a:xfrm>
          <a:prstGeom prst="rect">
            <a:avLst/>
          </a:prstGeom>
          <a:noFill/>
        </p:spPr>
        <p:txBody>
          <a:bodyPr wrap="square" lIns="91440" tIns="45720" rIns="91440" bIns="45720" rtlCol="0">
            <a:spAutoFit/>
          </a:bodyPr>
          <a:lstStyle/>
          <a:p>
            <a:pPr algn="ctr"/>
            <a:r>
              <a:rPr lang="ru-RU"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rPr>
              <a:t>Категории победителей</a:t>
            </a:r>
            <a:endParaRPr lang="en-US"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ndParaRPr>
          </a:p>
        </p:txBody>
      </p:sp>
      <p:grpSp>
        <p:nvGrpSpPr>
          <p:cNvPr id="19" name="Группа 18">
            <a:extLst>
              <a:ext uri="{FF2B5EF4-FFF2-40B4-BE49-F238E27FC236}">
                <a16:creationId xmlns:a16="http://schemas.microsoft.com/office/drawing/2014/main" id="{65F09EA1-E794-45D5-B0B4-149D2C6E9008}"/>
              </a:ext>
            </a:extLst>
          </p:cNvPr>
          <p:cNvGrpSpPr>
            <a:grpSpLocks noChangeAspect="1"/>
          </p:cNvGrpSpPr>
          <p:nvPr/>
        </p:nvGrpSpPr>
        <p:grpSpPr>
          <a:xfrm>
            <a:off x="152400" y="126600"/>
            <a:ext cx="840732" cy="864000"/>
            <a:chOff x="685799" y="472800"/>
            <a:chExt cx="7696201" cy="7909200"/>
          </a:xfrm>
        </p:grpSpPr>
        <p:sp>
          <p:nvSpPr>
            <p:cNvPr id="20" name="Параллелограмм 19">
              <a:extLst>
                <a:ext uri="{FF2B5EF4-FFF2-40B4-BE49-F238E27FC236}">
                  <a16:creationId xmlns:a16="http://schemas.microsoft.com/office/drawing/2014/main" id="{22B9DC6D-A9A5-455D-AF49-53E4D0C8DD75}"/>
                </a:ext>
              </a:extLst>
            </p:cNvPr>
            <p:cNvSpPr/>
            <p:nvPr/>
          </p:nvSpPr>
          <p:spPr>
            <a:xfrm>
              <a:off x="685799" y="3642000"/>
              <a:ext cx="6248401" cy="4740000"/>
            </a:xfrm>
            <a:prstGeom prst="parallelogram">
              <a:avLst>
                <a:gd name="adj" fmla="val 8308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1" name="Овал 20">
              <a:extLst>
                <a:ext uri="{FF2B5EF4-FFF2-40B4-BE49-F238E27FC236}">
                  <a16:creationId xmlns:a16="http://schemas.microsoft.com/office/drawing/2014/main" id="{36F4B03A-C68E-449C-84F8-E150D203836B}"/>
                </a:ext>
              </a:extLst>
            </p:cNvPr>
            <p:cNvSpPr/>
            <p:nvPr/>
          </p:nvSpPr>
          <p:spPr>
            <a:xfrm>
              <a:off x="5502000" y="472800"/>
              <a:ext cx="2880000" cy="28800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24" name="TextBox 23">
              <a:extLst>
                <a:ext uri="{FF2B5EF4-FFF2-40B4-BE49-F238E27FC236}">
                  <a16:creationId xmlns:a16="http://schemas.microsoft.com/office/drawing/2014/main" id="{41B56D59-A754-4DC0-8EE2-8FD3FF48EB10}"/>
                </a:ext>
              </a:extLst>
            </p:cNvPr>
            <p:cNvSpPr txBox="1"/>
            <p:nvPr/>
          </p:nvSpPr>
          <p:spPr>
            <a:xfrm>
              <a:off x="685799" y="4607822"/>
              <a:ext cx="6593123" cy="2808355"/>
            </a:xfrm>
            <a:prstGeom prst="rect">
              <a:avLst/>
            </a:prstGeom>
            <a:noFill/>
          </p:spPr>
          <p:txBody>
            <a:bodyPr wrap="square" rtlCol="0">
              <a:prstTxWarp prst="textInflate">
                <a:avLst/>
              </a:prstTxWarp>
              <a:spAutoFit/>
            </a:bodyPr>
            <a:lstStyle/>
            <a:p>
              <a:r>
                <a:rPr lang="en-US"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rPr>
                <a:t>G</a:t>
              </a:r>
              <a:endParaRPr lang="ru-RU"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endParaRPr>
            </a:p>
          </p:txBody>
        </p:sp>
      </p:grpSp>
      <p:graphicFrame>
        <p:nvGraphicFramePr>
          <p:cNvPr id="4" name="Таблица 3">
            <a:extLst>
              <a:ext uri="{FF2B5EF4-FFF2-40B4-BE49-F238E27FC236}">
                <a16:creationId xmlns:a16="http://schemas.microsoft.com/office/drawing/2014/main" id="{FDBE57FB-02D7-4719-A177-F584ED94B733}"/>
              </a:ext>
            </a:extLst>
          </p:cNvPr>
          <p:cNvGraphicFramePr>
            <a:graphicFrameLocks noGrp="1"/>
          </p:cNvGraphicFramePr>
          <p:nvPr/>
        </p:nvGraphicFramePr>
        <p:xfrm>
          <a:off x="0" y="1219200"/>
          <a:ext cx="9144000" cy="56388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59940291"/>
                    </a:ext>
                  </a:extLst>
                </a:gridCol>
                <a:gridCol w="4572000">
                  <a:extLst>
                    <a:ext uri="{9D8B030D-6E8A-4147-A177-3AD203B41FA5}">
                      <a16:colId xmlns:a16="http://schemas.microsoft.com/office/drawing/2014/main" val="797318103"/>
                    </a:ext>
                  </a:extLst>
                </a:gridCol>
              </a:tblGrid>
              <a:tr h="590830">
                <a:tc>
                  <a:txBody>
                    <a:bodyPr/>
                    <a:lstStyle/>
                    <a:p>
                      <a:pPr algn="ctr">
                        <a:lnSpc>
                          <a:spcPct val="100000"/>
                        </a:lnSpc>
                        <a:spcBef>
                          <a:spcPts val="500"/>
                        </a:spcBef>
                        <a:spcAft>
                          <a:spcPts val="500"/>
                        </a:spcAft>
                      </a:pPr>
                      <a:r>
                        <a:rPr lang="ru-RU" sz="3200" dirty="0"/>
                        <a:t>КОМАНДНЫЕ</a:t>
                      </a:r>
                    </a:p>
                  </a:txBody>
                  <a:tcPr/>
                </a:tc>
                <a:tc>
                  <a:txBody>
                    <a:bodyPr/>
                    <a:lstStyle/>
                    <a:p>
                      <a:pPr algn="ctr">
                        <a:lnSpc>
                          <a:spcPct val="100000"/>
                        </a:lnSpc>
                        <a:spcBef>
                          <a:spcPts val="500"/>
                        </a:spcBef>
                        <a:spcAft>
                          <a:spcPts val="500"/>
                        </a:spcAft>
                      </a:pPr>
                      <a:r>
                        <a:rPr lang="ru-RU" sz="3200" dirty="0"/>
                        <a:t>ЛИЧНЫЕ</a:t>
                      </a:r>
                    </a:p>
                  </a:txBody>
                  <a:tcPr/>
                </a:tc>
                <a:extLst>
                  <a:ext uri="{0D108BD9-81ED-4DB2-BD59-A6C34878D82A}">
                    <a16:rowId xmlns:a16="http://schemas.microsoft.com/office/drawing/2014/main" val="86957093"/>
                  </a:ext>
                </a:extLst>
              </a:tr>
              <a:tr h="5047970">
                <a:tc>
                  <a:txBody>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lang="ru-RU" sz="2800" dirty="0"/>
                        <a:t>Инновационная команда</a:t>
                      </a:r>
                    </a:p>
                    <a:p>
                      <a:pPr algn="ctr">
                        <a:lnSpc>
                          <a:spcPct val="100000"/>
                        </a:lnSpc>
                        <a:spcBef>
                          <a:spcPts val="500"/>
                        </a:spcBef>
                        <a:spcAft>
                          <a:spcPts val="500"/>
                        </a:spcAft>
                      </a:pPr>
                      <a:r>
                        <a:rPr lang="ru-RU" sz="2800" dirty="0"/>
                        <a:t>Первое впечатление</a:t>
                      </a:r>
                    </a:p>
                    <a:p>
                      <a:pPr algn="ctr">
                        <a:lnSpc>
                          <a:spcPct val="100000"/>
                        </a:lnSpc>
                        <a:spcBef>
                          <a:spcPts val="500"/>
                        </a:spcBef>
                        <a:spcAft>
                          <a:spcPts val="500"/>
                        </a:spcAft>
                      </a:pPr>
                      <a:r>
                        <a:rPr lang="ru-RU" sz="2800" dirty="0"/>
                        <a:t>Презентация</a:t>
                      </a:r>
                    </a:p>
                    <a:p>
                      <a:pPr algn="ctr">
                        <a:lnSpc>
                          <a:spcPct val="100000"/>
                        </a:lnSpc>
                        <a:spcBef>
                          <a:spcPts val="500"/>
                        </a:spcBef>
                        <a:spcAft>
                          <a:spcPts val="500"/>
                        </a:spcAft>
                      </a:pPr>
                      <a:r>
                        <a:rPr lang="ru-RU" sz="2800" dirty="0"/>
                        <a:t>Бизнес-дизайн </a:t>
                      </a:r>
                      <a:r>
                        <a:rPr lang="en-US" sz="2800" dirty="0">
                          <a:solidFill>
                            <a:srgbClr val="336699"/>
                          </a:solidFill>
                        </a:rPr>
                        <a:t>&amp;</a:t>
                      </a:r>
                      <a:r>
                        <a:rPr lang="ru-RU" sz="2800" dirty="0"/>
                        <a:t> ДМ</a:t>
                      </a:r>
                    </a:p>
                    <a:p>
                      <a:pPr algn="ctr">
                        <a:lnSpc>
                          <a:spcPct val="100000"/>
                        </a:lnSpc>
                        <a:spcBef>
                          <a:spcPts val="500"/>
                        </a:spcBef>
                        <a:spcAft>
                          <a:spcPts val="500"/>
                        </a:spcAft>
                      </a:pPr>
                      <a:r>
                        <a:rPr lang="ru-RU" sz="2800" dirty="0"/>
                        <a:t>Стратегии</a:t>
                      </a:r>
                    </a:p>
                    <a:p>
                      <a:pPr algn="ctr">
                        <a:lnSpc>
                          <a:spcPct val="100000"/>
                        </a:lnSpc>
                        <a:spcBef>
                          <a:spcPts val="500"/>
                        </a:spcBef>
                        <a:spcAft>
                          <a:spcPts val="500"/>
                        </a:spcAft>
                      </a:pPr>
                      <a:r>
                        <a:rPr lang="ru-RU" sz="2800" dirty="0"/>
                        <a:t>Изобретательность</a:t>
                      </a:r>
                    </a:p>
                    <a:p>
                      <a:pPr algn="ctr">
                        <a:lnSpc>
                          <a:spcPct val="100000"/>
                        </a:lnSpc>
                        <a:spcBef>
                          <a:spcPts val="500"/>
                        </a:spcBef>
                        <a:spcAft>
                          <a:spcPts val="500"/>
                        </a:spcAft>
                      </a:pPr>
                      <a:r>
                        <a:rPr lang="ru-RU" sz="2800" dirty="0"/>
                        <a:t>Предвидение</a:t>
                      </a:r>
                    </a:p>
                    <a:p>
                      <a:pPr algn="ctr">
                        <a:lnSpc>
                          <a:spcPct val="100000"/>
                        </a:lnSpc>
                        <a:spcBef>
                          <a:spcPts val="500"/>
                        </a:spcBef>
                        <a:spcAft>
                          <a:spcPts val="500"/>
                        </a:spcAft>
                      </a:pPr>
                      <a:r>
                        <a:rPr lang="ru-RU" sz="2800" dirty="0"/>
                        <a:t>Творческий маркетинг</a:t>
                      </a:r>
                    </a:p>
                    <a:p>
                      <a:pPr algn="ctr">
                        <a:lnSpc>
                          <a:spcPct val="100000"/>
                        </a:lnSpc>
                        <a:spcBef>
                          <a:spcPts val="500"/>
                        </a:spcBef>
                        <a:spcAft>
                          <a:spcPts val="500"/>
                        </a:spcAft>
                      </a:pPr>
                      <a:r>
                        <a:rPr lang="ru-RU" sz="2800" dirty="0"/>
                        <a:t>Командная работа</a:t>
                      </a:r>
                    </a:p>
                  </a:txBody>
                  <a:tcPr/>
                </a:tc>
                <a:tc>
                  <a:txBody>
                    <a:bodyPr/>
                    <a:lstStyle/>
                    <a:p>
                      <a:pPr algn="ctr">
                        <a:lnSpc>
                          <a:spcPct val="100000"/>
                        </a:lnSpc>
                        <a:spcBef>
                          <a:spcPts val="500"/>
                        </a:spcBef>
                        <a:spcAft>
                          <a:spcPts val="500"/>
                        </a:spcAft>
                      </a:pPr>
                      <a:r>
                        <a:rPr lang="ru-RU" sz="2800" dirty="0"/>
                        <a:t>Мистер инноваций мира</a:t>
                      </a:r>
                    </a:p>
                    <a:p>
                      <a:pPr algn="ctr">
                        <a:lnSpc>
                          <a:spcPct val="100000"/>
                        </a:lnSpc>
                        <a:spcBef>
                          <a:spcPts val="500"/>
                        </a:spcBef>
                        <a:spcAft>
                          <a:spcPts val="500"/>
                        </a:spcAft>
                      </a:pPr>
                      <a:r>
                        <a:rPr lang="ru-RU" sz="2800" dirty="0"/>
                        <a:t>Мисс инноваций мира</a:t>
                      </a:r>
                    </a:p>
                    <a:p>
                      <a:pPr algn="ctr">
                        <a:lnSpc>
                          <a:spcPct val="100000"/>
                        </a:lnSpc>
                        <a:spcBef>
                          <a:spcPts val="500"/>
                        </a:spcBef>
                        <a:spcAft>
                          <a:spcPts val="500"/>
                        </a:spcAft>
                      </a:pPr>
                      <a:r>
                        <a:rPr lang="ru-RU" sz="2800" dirty="0" err="1"/>
                        <a:t>Инноватор</a:t>
                      </a:r>
                      <a:endParaRPr lang="ru-RU" sz="2800" dirty="0"/>
                    </a:p>
                    <a:p>
                      <a:pPr algn="ctr">
                        <a:lnSpc>
                          <a:spcPct val="100000"/>
                        </a:lnSpc>
                        <a:spcBef>
                          <a:spcPts val="500"/>
                        </a:spcBef>
                        <a:spcAft>
                          <a:spcPts val="500"/>
                        </a:spcAft>
                      </a:pPr>
                      <a:r>
                        <a:rPr lang="ru-RU" sz="2800" dirty="0"/>
                        <a:t>Изумительные идеи</a:t>
                      </a:r>
                    </a:p>
                    <a:p>
                      <a:pPr algn="ctr">
                        <a:lnSpc>
                          <a:spcPct val="100000"/>
                        </a:lnSpc>
                        <a:spcBef>
                          <a:spcPts val="500"/>
                        </a:spcBef>
                        <a:spcAft>
                          <a:spcPts val="500"/>
                        </a:spcAft>
                      </a:pPr>
                      <a:r>
                        <a:rPr lang="ru-RU" sz="2800" dirty="0"/>
                        <a:t>Лидер команды</a:t>
                      </a:r>
                    </a:p>
                    <a:p>
                      <a:pPr algn="ctr">
                        <a:lnSpc>
                          <a:spcPct val="100000"/>
                        </a:lnSpc>
                        <a:spcBef>
                          <a:spcPts val="500"/>
                        </a:spcBef>
                        <a:spcAft>
                          <a:spcPts val="500"/>
                        </a:spcAft>
                      </a:pPr>
                      <a:r>
                        <a:rPr lang="ru-RU" sz="2800" dirty="0"/>
                        <a:t>Самый артистичный</a:t>
                      </a:r>
                    </a:p>
                    <a:p>
                      <a:pPr algn="ctr">
                        <a:lnSpc>
                          <a:spcPct val="100000"/>
                        </a:lnSpc>
                        <a:spcBef>
                          <a:spcPts val="500"/>
                        </a:spcBef>
                        <a:spcAft>
                          <a:spcPts val="500"/>
                        </a:spcAft>
                      </a:pPr>
                      <a:r>
                        <a:rPr lang="ru-RU" sz="2800" dirty="0"/>
                        <a:t>Самая артистичная</a:t>
                      </a:r>
                    </a:p>
                    <a:p>
                      <a:pPr algn="ctr">
                        <a:lnSpc>
                          <a:spcPct val="100000"/>
                        </a:lnSpc>
                        <a:spcBef>
                          <a:spcPts val="500"/>
                        </a:spcBef>
                        <a:spcAft>
                          <a:spcPts val="500"/>
                        </a:spcAft>
                      </a:pPr>
                      <a:r>
                        <a:rPr lang="ru-RU" sz="2800" dirty="0"/>
                        <a:t>Самый юморной </a:t>
                      </a:r>
                    </a:p>
                    <a:p>
                      <a:pPr algn="ctr">
                        <a:lnSpc>
                          <a:spcPct val="100000"/>
                        </a:lnSpc>
                        <a:spcBef>
                          <a:spcPts val="500"/>
                        </a:spcBef>
                        <a:spcAft>
                          <a:spcPts val="500"/>
                        </a:spcAft>
                      </a:pPr>
                      <a:r>
                        <a:rPr lang="ru-RU" sz="2800" dirty="0"/>
                        <a:t>Судья</a:t>
                      </a:r>
                    </a:p>
                  </a:txBody>
                  <a:tcPr/>
                </a:tc>
                <a:extLst>
                  <a:ext uri="{0D108BD9-81ED-4DB2-BD59-A6C34878D82A}">
                    <a16:rowId xmlns:a16="http://schemas.microsoft.com/office/drawing/2014/main" val="1681711411"/>
                  </a:ext>
                </a:extLst>
              </a:tr>
            </a:tbl>
          </a:graphicData>
        </a:graphic>
      </p:graphicFrame>
    </p:spTree>
    <p:custDataLst>
      <p:tags r:id="rId1"/>
    </p:custDataLst>
    <p:extLst>
      <p:ext uri="{BB962C8B-B14F-4D97-AF65-F5344CB8AC3E}">
        <p14:creationId xmlns:p14="http://schemas.microsoft.com/office/powerpoint/2010/main" val="3663451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Блок-схема: ручной ввод 10">
            <a:extLst>
              <a:ext uri="{FF2B5EF4-FFF2-40B4-BE49-F238E27FC236}">
                <a16:creationId xmlns:a16="http://schemas.microsoft.com/office/drawing/2014/main" id="{0F6A0D90-EF20-4BFA-BFC4-917FB2DD2BCB}"/>
              </a:ext>
            </a:extLst>
          </p:cNvPr>
          <p:cNvSpPr/>
          <p:nvPr/>
        </p:nvSpPr>
        <p:spPr>
          <a:xfrm>
            <a:off x="-14956" y="0"/>
            <a:ext cx="9158955" cy="6805665"/>
          </a:xfrm>
          <a:prstGeom prst="flowChartManualInp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8147" name="Rectangle 3"/>
          <p:cNvSpPr>
            <a:spLocks noGrp="1" noChangeArrowheads="1"/>
          </p:cNvSpPr>
          <p:nvPr>
            <p:ph type="title" sz="quarter"/>
          </p:nvPr>
        </p:nvSpPr>
        <p:spPr>
          <a:xfrm>
            <a:off x="304800" y="1295399"/>
            <a:ext cx="6095401" cy="1143001"/>
          </a:xfrm>
        </p:spPr>
        <p:txBody>
          <a:bodyPr>
            <a:noAutofit/>
          </a:bodyPr>
          <a:lstStyle/>
          <a:p>
            <a:r>
              <a:rPr lang="ru-RU" sz="7200" spc="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Impact" panose="020B0806030902050204" pitchFamily="34" charset="0"/>
              </a:rPr>
              <a:t>СПАСИБО!</a:t>
            </a:r>
            <a:endParaRPr lang="en-US" sz="7200" spc="6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Impact" panose="020B0806030902050204" pitchFamily="34" charset="0"/>
            </a:endParaRPr>
          </a:p>
        </p:txBody>
      </p:sp>
      <p:pic>
        <p:nvPicPr>
          <p:cNvPr id="26" name="Рисунок 25"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CB56F2D9-DE97-4C2D-A869-1CB4462DC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098003A7-D0E8-4616-AAF0-195A83DDE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98000"/>
            <a:ext cx="6299996" cy="2160000"/>
          </a:xfrm>
          <a:prstGeom prst="rect">
            <a:avLst/>
          </a:prstGeom>
        </p:spPr>
      </p:pic>
      <p:pic>
        <p:nvPicPr>
          <p:cNvPr id="5" name="Рисунок 4">
            <a:extLst>
              <a:ext uri="{FF2B5EF4-FFF2-40B4-BE49-F238E27FC236}">
                <a16:creationId xmlns:a16="http://schemas.microsoft.com/office/drawing/2014/main" id="{10EF4034-3CE8-4FC7-95B2-105835A32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998" y="4572000"/>
            <a:ext cx="3264000" cy="2448000"/>
          </a:xfrm>
          <a:prstGeom prst="rect">
            <a:avLst/>
          </a:prstGeom>
        </p:spPr>
      </p:pic>
      <p:pic>
        <p:nvPicPr>
          <p:cNvPr id="10" name="Рисунок 9">
            <a:extLst>
              <a:ext uri="{FF2B5EF4-FFF2-40B4-BE49-F238E27FC236}">
                <a16:creationId xmlns:a16="http://schemas.microsoft.com/office/drawing/2014/main" id="{5894289B-88D5-4E63-A218-8ED94DC82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93836"/>
            <a:ext cx="9144000" cy="2004164"/>
          </a:xfrm>
          <a:prstGeom prst="rect">
            <a:avLst/>
          </a:prstGeom>
        </p:spPr>
      </p:pic>
      <p:pic>
        <p:nvPicPr>
          <p:cNvPr id="8" name="Рисунок 7">
            <a:extLst>
              <a:ext uri="{FF2B5EF4-FFF2-40B4-BE49-F238E27FC236}">
                <a16:creationId xmlns:a16="http://schemas.microsoft.com/office/drawing/2014/main" id="{9F478793-F4DE-4652-9BEF-A88B17980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8000" y="511200"/>
            <a:ext cx="2976000" cy="2232000"/>
          </a:xfrm>
          <a:prstGeom prst="rect">
            <a:avLst/>
          </a:prstGeom>
        </p:spPr>
      </p:pic>
    </p:spTree>
    <p:extLst>
      <p:ext uri="{BB962C8B-B14F-4D97-AF65-F5344CB8AC3E}">
        <p14:creationId xmlns:p14="http://schemas.microsoft.com/office/powerpoint/2010/main" val="101180601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518147"/>
                                        </p:tgtEl>
                                        <p:attrNameLst>
                                          <p:attrName>style.visibility</p:attrName>
                                        </p:attrNameLst>
                                      </p:cBhvr>
                                      <p:to>
                                        <p:strVal val="visible"/>
                                      </p:to>
                                    </p:set>
                                    <p:anim calcmode="lin" valueType="num">
                                      <p:cBhvr>
                                        <p:cTn id="7" dur="1000" fill="hold"/>
                                        <p:tgtEl>
                                          <p:spTgt spid="518147"/>
                                        </p:tgtEl>
                                        <p:attrNameLst>
                                          <p:attrName>ppt_w</p:attrName>
                                        </p:attrNameLst>
                                      </p:cBhvr>
                                      <p:tavLst>
                                        <p:tav tm="0">
                                          <p:val>
                                            <p:fltVal val="0"/>
                                          </p:val>
                                        </p:tav>
                                        <p:tav tm="100000">
                                          <p:val>
                                            <p:strVal val="#ppt_w"/>
                                          </p:val>
                                        </p:tav>
                                      </p:tavLst>
                                    </p:anim>
                                    <p:anim calcmode="lin" valueType="num">
                                      <p:cBhvr>
                                        <p:cTn id="8" dur="1000" fill="hold"/>
                                        <p:tgtEl>
                                          <p:spTgt spid="518147"/>
                                        </p:tgtEl>
                                        <p:attrNameLst>
                                          <p:attrName>ppt_h</p:attrName>
                                        </p:attrNameLst>
                                      </p:cBhvr>
                                      <p:tavLst>
                                        <p:tav tm="0">
                                          <p:val>
                                            <p:fltVal val="0"/>
                                          </p:val>
                                        </p:tav>
                                        <p:tav tm="100000">
                                          <p:val>
                                            <p:strVal val="#ppt_h"/>
                                          </p:val>
                                        </p:tav>
                                      </p:tavLst>
                                    </p:anim>
                                    <p:anim calcmode="lin" valueType="num">
                                      <p:cBhvr>
                                        <p:cTn id="9" dur="1000" fill="hold"/>
                                        <p:tgtEl>
                                          <p:spTgt spid="518147"/>
                                        </p:tgtEl>
                                        <p:attrNameLst>
                                          <p:attrName>style.rotation</p:attrName>
                                        </p:attrNameLst>
                                      </p:cBhvr>
                                      <p:tavLst>
                                        <p:tav tm="0">
                                          <p:val>
                                            <p:fltVal val="90"/>
                                          </p:val>
                                        </p:tav>
                                        <p:tav tm="100000">
                                          <p:val>
                                            <p:fltVal val="0"/>
                                          </p:val>
                                        </p:tav>
                                      </p:tavLst>
                                    </p:anim>
                                    <p:animEffect transition="in" filter="fade">
                                      <p:cBhvr>
                                        <p:cTn id="10" dur="1000"/>
                                        <p:tgtEl>
                                          <p:spTgt spid="518147"/>
                                        </p:tgtEl>
                                      </p:cBhvr>
                                    </p:animEffect>
                                  </p:childTnLst>
                                </p:cTn>
                              </p:par>
                            </p:childTnLst>
                          </p:cTn>
                        </p:par>
                        <p:par>
                          <p:cTn id="11" fill="hold">
                            <p:stCondLst>
                              <p:cond delay="2000"/>
                            </p:stCondLst>
                            <p:childTnLst>
                              <p:par>
                                <p:cTn id="12" presetID="22" presetClass="entr" presetSubtype="8" fill="hold" grpId="0" nodeType="after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childTnLst>
                          </p:cTn>
                        </p:par>
                        <p:par>
                          <p:cTn id="15" fill="hold">
                            <p:stCondLst>
                              <p:cond delay="3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par>
                          <p:cTn id="19" fill="hold">
                            <p:stCondLst>
                              <p:cond delay="4750"/>
                            </p:stCondLst>
                            <p:childTnLst>
                              <p:par>
                                <p:cTn id="20" presetID="10" presetClass="entr" presetSubtype="0" fill="hold" nodeType="after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par>
                          <p:cTn id="23" fill="hold">
                            <p:stCondLst>
                              <p:cond delay="6000"/>
                            </p:stCondLst>
                            <p:childTnLst>
                              <p:par>
                                <p:cTn id="24" presetID="10" presetClass="entr" presetSubtype="0" fill="hold" nodeType="afterEffect">
                                  <p:stCondLst>
                                    <p:cond delay="2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par>
                          <p:cTn id="27" fill="hold">
                            <p:stCondLst>
                              <p:cond delay="7250"/>
                            </p:stCondLst>
                            <p:childTnLst>
                              <p:par>
                                <p:cTn id="28" presetID="10" presetClass="entr" presetSubtype="0" fill="hold" nodeType="afterEffect">
                                  <p:stCondLst>
                                    <p:cond delay="25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181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86601" y="152400"/>
            <a:ext cx="1682049" cy="1296000"/>
          </a:xfrm>
          <a:prstGeom prst="rect">
            <a:avLst/>
          </a:prstGeom>
        </p:spPr>
      </p:pic>
      <p:sp>
        <p:nvSpPr>
          <p:cNvPr id="518147" name="Rectangle 3"/>
          <p:cNvSpPr>
            <a:spLocks noGrp="1" noChangeArrowheads="1"/>
          </p:cNvSpPr>
          <p:nvPr>
            <p:ph type="title" sz="quarter"/>
          </p:nvPr>
        </p:nvSpPr>
        <p:spPr>
          <a:xfrm>
            <a:off x="0" y="381000"/>
            <a:ext cx="8869680" cy="12954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90000"/>
              </a:lnSpc>
            </a:pP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 в мире</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35" name="Picture 2" descr="V:\Inhale_Love\images\icon_vk_32x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Схема 1"/>
          <p:cNvGraphicFramePr/>
          <p:nvPr>
            <p:extLst>
              <p:ext uri="{D42A27DB-BD31-4B8C-83A1-F6EECF244321}">
                <p14:modId xmlns:p14="http://schemas.microsoft.com/office/powerpoint/2010/main" val="1197505673"/>
              </p:ext>
            </p:extLst>
          </p:nvPr>
        </p:nvGraphicFramePr>
        <p:xfrm>
          <a:off x="381000" y="2056800"/>
          <a:ext cx="8336280" cy="45268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p:cNvSpPr txBox="1"/>
          <p:nvPr/>
        </p:nvSpPr>
        <p:spPr>
          <a:xfrm>
            <a:off x="2043609" y="6044625"/>
            <a:ext cx="5056782" cy="584775"/>
          </a:xfrm>
          <a:prstGeom prst="rect">
            <a:avLst/>
          </a:prstGeom>
          <a:noFill/>
        </p:spPr>
        <p:txBody>
          <a:bodyPr wrap="square" rtlCol="0">
            <a:spAutoFit/>
          </a:bodyPr>
          <a:lstStyle/>
          <a:p>
            <a:pPr algn="ctr"/>
            <a:r>
              <a:rPr lang="ru-RU" sz="3200" b="1" dirty="0">
                <a:solidFill>
                  <a:schemeClr val="bg1"/>
                </a:solidFill>
                <a:latin typeface="+mn-lt"/>
                <a:ea typeface="Verdana" panose="020B0604030504040204" pitchFamily="34" charset="0"/>
                <a:cs typeface="Verdana" panose="020B0604030504040204" pitchFamily="34" charset="0"/>
              </a:rPr>
              <a:t>Инновации 360 от А до Я</a:t>
            </a:r>
          </a:p>
        </p:txBody>
      </p:sp>
      <p:grpSp>
        <p:nvGrpSpPr>
          <p:cNvPr id="9" name="Группа 8">
            <a:extLst>
              <a:ext uri="{FF2B5EF4-FFF2-40B4-BE49-F238E27FC236}">
                <a16:creationId xmlns:a16="http://schemas.microsoft.com/office/drawing/2014/main" id="{39A569D2-E948-4B16-B7BA-458BCB372D0D}"/>
              </a:ext>
            </a:extLst>
          </p:cNvPr>
          <p:cNvGrpSpPr>
            <a:grpSpLocks noChangeAspect="1"/>
          </p:cNvGrpSpPr>
          <p:nvPr/>
        </p:nvGrpSpPr>
        <p:grpSpPr>
          <a:xfrm>
            <a:off x="152400" y="126600"/>
            <a:ext cx="1296000" cy="1331864"/>
            <a:chOff x="685799" y="472800"/>
            <a:chExt cx="7696201" cy="7909200"/>
          </a:xfrm>
        </p:grpSpPr>
        <p:sp>
          <p:nvSpPr>
            <p:cNvPr id="11" name="Параллелограмм 10">
              <a:extLst>
                <a:ext uri="{FF2B5EF4-FFF2-40B4-BE49-F238E27FC236}">
                  <a16:creationId xmlns:a16="http://schemas.microsoft.com/office/drawing/2014/main" id="{75CC4A31-DA7B-4A8B-BF41-E452D3182FE9}"/>
                </a:ext>
              </a:extLst>
            </p:cNvPr>
            <p:cNvSpPr/>
            <p:nvPr/>
          </p:nvSpPr>
          <p:spPr>
            <a:xfrm>
              <a:off x="685799" y="3642000"/>
              <a:ext cx="6248401" cy="4740000"/>
            </a:xfrm>
            <a:prstGeom prst="parallelogram">
              <a:avLst>
                <a:gd name="adj" fmla="val 8308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2" name="Овал 11">
              <a:extLst>
                <a:ext uri="{FF2B5EF4-FFF2-40B4-BE49-F238E27FC236}">
                  <a16:creationId xmlns:a16="http://schemas.microsoft.com/office/drawing/2014/main" id="{F11D233C-D204-4502-BE12-AF7A3A12DE3E}"/>
                </a:ext>
              </a:extLst>
            </p:cNvPr>
            <p:cNvSpPr/>
            <p:nvPr/>
          </p:nvSpPr>
          <p:spPr>
            <a:xfrm>
              <a:off x="5502000" y="472800"/>
              <a:ext cx="2880000" cy="28800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3" name="TextBox 12">
              <a:extLst>
                <a:ext uri="{FF2B5EF4-FFF2-40B4-BE49-F238E27FC236}">
                  <a16:creationId xmlns:a16="http://schemas.microsoft.com/office/drawing/2014/main" id="{9C9C100D-44BB-4B3E-B5A7-332E0B94ED58}"/>
                </a:ext>
              </a:extLst>
            </p:cNvPr>
            <p:cNvSpPr txBox="1"/>
            <p:nvPr/>
          </p:nvSpPr>
          <p:spPr>
            <a:xfrm>
              <a:off x="685799" y="4607822"/>
              <a:ext cx="6593123" cy="2808355"/>
            </a:xfrm>
            <a:prstGeom prst="rect">
              <a:avLst/>
            </a:prstGeom>
            <a:noFill/>
          </p:spPr>
          <p:txBody>
            <a:bodyPr wrap="square" rtlCol="0">
              <a:prstTxWarp prst="textInflate">
                <a:avLst/>
              </a:prstTxWarp>
              <a:spAutoFit/>
            </a:bodyPr>
            <a:lstStyle/>
            <a:p>
              <a:r>
                <a:rPr lang="en-US"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rPr>
                <a:t>G</a:t>
              </a:r>
              <a:endParaRPr lang="ru-RU"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endParaRPr>
            </a:p>
          </p:txBody>
        </p:sp>
      </p:grpSp>
      <p:sp>
        <p:nvSpPr>
          <p:cNvPr id="4" name="TextBox 3">
            <a:extLst>
              <a:ext uri="{FF2B5EF4-FFF2-40B4-BE49-F238E27FC236}">
                <a16:creationId xmlns:a16="http://schemas.microsoft.com/office/drawing/2014/main" id="{6ED13B6A-307F-4B1E-90DA-47947A83F319}"/>
              </a:ext>
            </a:extLst>
          </p:cNvPr>
          <p:cNvSpPr txBox="1"/>
          <p:nvPr/>
        </p:nvSpPr>
        <p:spPr>
          <a:xfrm>
            <a:off x="1755491" y="76200"/>
            <a:ext cx="4264309" cy="461665"/>
          </a:xfrm>
          <a:prstGeom prst="rect">
            <a:avLst/>
          </a:prstGeom>
          <a:noFill/>
        </p:spPr>
        <p:txBody>
          <a:bodyPr wrap="none" rtlCol="0">
            <a:spAutoFit/>
          </a:bodyPr>
          <a:lstStyle/>
          <a:p>
            <a:r>
              <a:rPr lang="ru-RU" sz="2400" i="1" dirty="0" err="1">
                <a:latin typeface="Verdana" panose="020B0604030504040204" pitchFamily="34" charset="0"/>
                <a:ea typeface="Verdana" panose="020B0604030504040204" pitchFamily="34" charset="0"/>
                <a:cs typeface="Verdana" panose="020B0604030504040204" pitchFamily="34" charset="0"/>
              </a:rPr>
              <a:t>Инномпийские</a:t>
            </a:r>
            <a:r>
              <a:rPr lang="ru-RU" sz="2400" i="1" dirty="0">
                <a:latin typeface="Verdana" panose="020B0604030504040204" pitchFamily="34" charset="0"/>
                <a:ea typeface="Verdana" panose="020B0604030504040204" pitchFamily="34" charset="0"/>
                <a:cs typeface="Verdana" panose="020B0604030504040204" pitchFamily="34" charset="0"/>
              </a:rPr>
              <a:t> игры (ИИ)</a:t>
            </a:r>
          </a:p>
        </p:txBody>
      </p:sp>
      <p:grpSp>
        <p:nvGrpSpPr>
          <p:cNvPr id="7" name="Группа 6">
            <a:extLst>
              <a:ext uri="{FF2B5EF4-FFF2-40B4-BE49-F238E27FC236}">
                <a16:creationId xmlns:a16="http://schemas.microsoft.com/office/drawing/2014/main" id="{DB69F644-39B7-4609-BFAD-E4EE6F1F3EC1}"/>
              </a:ext>
            </a:extLst>
          </p:cNvPr>
          <p:cNvGrpSpPr/>
          <p:nvPr/>
        </p:nvGrpSpPr>
        <p:grpSpPr>
          <a:xfrm>
            <a:off x="381000" y="1758188"/>
            <a:ext cx="8336280" cy="1670812"/>
            <a:chOff x="381000" y="1758188"/>
            <a:chExt cx="8336280" cy="1670812"/>
          </a:xfrm>
        </p:grpSpPr>
        <p:pic>
          <p:nvPicPr>
            <p:cNvPr id="15" name="Рисунок 14">
              <a:extLst>
                <a:ext uri="{FF2B5EF4-FFF2-40B4-BE49-F238E27FC236}">
                  <a16:creationId xmlns:a16="http://schemas.microsoft.com/office/drawing/2014/main" id="{58C34F1A-67EE-43E3-ABEA-EA0A543A7EC0}"/>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16555"/>
            <a:stretch/>
          </p:blipFill>
          <p:spPr>
            <a:xfrm>
              <a:off x="381000" y="1758188"/>
              <a:ext cx="8336280" cy="15977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Прямоугольник 5">
              <a:extLst>
                <a:ext uri="{FF2B5EF4-FFF2-40B4-BE49-F238E27FC236}">
                  <a16:creationId xmlns:a16="http://schemas.microsoft.com/office/drawing/2014/main" id="{01720F5B-D6E0-4FA3-B6BE-CFA16A194E4C}"/>
                </a:ext>
              </a:extLst>
            </p:cNvPr>
            <p:cNvSpPr/>
            <p:nvPr/>
          </p:nvSpPr>
          <p:spPr>
            <a:xfrm>
              <a:off x="381000" y="2822159"/>
              <a:ext cx="8336280" cy="536575"/>
            </a:xfrm>
            <a:prstGeom prst="rect">
              <a:avLst/>
            </a:prstGeom>
            <a:solidFill>
              <a:srgbClr val="3366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646700BF-F737-4FEF-8886-194F37D3108A}"/>
                </a:ext>
              </a:extLst>
            </p:cNvPr>
            <p:cNvSpPr txBox="1"/>
            <p:nvPr/>
          </p:nvSpPr>
          <p:spPr>
            <a:xfrm>
              <a:off x="381000" y="2751892"/>
              <a:ext cx="8336280" cy="677108"/>
            </a:xfrm>
            <a:prstGeom prst="rect">
              <a:avLst/>
            </a:prstGeom>
            <a:noFill/>
          </p:spPr>
          <p:txBody>
            <a:bodyPr wrap="square" tIns="0" bIns="0" rtlCol="0">
              <a:spAutoFit/>
            </a:bodyPr>
            <a:lstStyle/>
            <a:p>
              <a:pPr algn="ctr"/>
              <a:r>
                <a:rPr lang="ru-RU" sz="4400" dirty="0">
                  <a:ln w="9525">
                    <a:solidFill>
                      <a:schemeClr val="tx1">
                        <a:lumMod val="50000"/>
                        <a:lumOff val="50000"/>
                      </a:schemeClr>
                    </a:solidFill>
                  </a:ln>
                  <a:solidFill>
                    <a:schemeClr val="bg1"/>
                  </a:solidFill>
                  <a:latin typeface="Arial Black" panose="020B0A04020102020204" pitchFamily="34" charset="0"/>
                </a:rPr>
                <a:t>Состязания </a:t>
              </a:r>
              <a:r>
                <a:rPr lang="ru-RU" sz="4400" dirty="0" err="1">
                  <a:ln w="9525">
                    <a:solidFill>
                      <a:schemeClr val="tx1">
                        <a:lumMod val="50000"/>
                        <a:lumOff val="50000"/>
                      </a:schemeClr>
                    </a:solidFill>
                  </a:ln>
                  <a:solidFill>
                    <a:schemeClr val="bg1"/>
                  </a:solidFill>
                  <a:latin typeface="Arial Black" panose="020B0A04020102020204" pitchFamily="34" charset="0"/>
                </a:rPr>
                <a:t>инноваторов</a:t>
              </a:r>
              <a:endParaRPr lang="ru-RU" sz="4400" dirty="0">
                <a:ln w="9525">
                  <a:solidFill>
                    <a:schemeClr val="tx1">
                      <a:lumMod val="50000"/>
                      <a:lumOff val="50000"/>
                    </a:schemeClr>
                  </a:solidFill>
                </a:ln>
                <a:solidFill>
                  <a:schemeClr val="bg1"/>
                </a:solidFill>
                <a:latin typeface="Arial Black" panose="020B0A04020102020204" pitchFamily="34" charset="0"/>
              </a:endParaRPr>
            </a:p>
          </p:txBody>
        </p:sp>
      </p:grpSp>
      <p:sp>
        <p:nvSpPr>
          <p:cNvPr id="16" name="TextBox 15">
            <a:extLst>
              <a:ext uri="{FF2B5EF4-FFF2-40B4-BE49-F238E27FC236}">
                <a16:creationId xmlns:a16="http://schemas.microsoft.com/office/drawing/2014/main" id="{C4F65C8D-6420-47A2-9E7C-5F13CA4F4A39}"/>
              </a:ext>
            </a:extLst>
          </p:cNvPr>
          <p:cNvSpPr txBox="1"/>
          <p:nvPr/>
        </p:nvSpPr>
        <p:spPr>
          <a:xfrm rot="16200000">
            <a:off x="8244000" y="5602105"/>
            <a:ext cx="1532856" cy="369332"/>
          </a:xfrm>
          <a:prstGeom prst="rect">
            <a:avLst/>
          </a:prstGeom>
          <a:noFill/>
        </p:spPr>
        <p:txBody>
          <a:bodyPr wrap="none" rtlCol="0">
            <a:spAutoFit/>
          </a:bodyPr>
          <a:lstStyle/>
          <a:p>
            <a:r>
              <a:rPr lang="ru-RU" dirty="0">
                <a:solidFill>
                  <a:schemeClr val="accent1">
                    <a:lumMod val="60000"/>
                    <a:lumOff val="40000"/>
                  </a:schemeClr>
                </a:solidFill>
              </a:rPr>
              <a:t>Котельников</a:t>
            </a:r>
          </a:p>
        </p:txBody>
      </p:sp>
    </p:spTree>
    <p:extLst>
      <p:ext uri="{BB962C8B-B14F-4D97-AF65-F5344CB8AC3E}">
        <p14:creationId xmlns:p14="http://schemas.microsoft.com/office/powerpoint/2010/main" val="690592727"/>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8147"/>
                                        </p:tgtEl>
                                        <p:attrNameLst>
                                          <p:attrName>style.visibility</p:attrName>
                                        </p:attrNameLst>
                                      </p:cBhvr>
                                      <p:to>
                                        <p:strVal val="visible"/>
                                      </p:to>
                                    </p:set>
                                    <p:animEffect transition="in" filter="fade">
                                      <p:cBhvr>
                                        <p:cTn id="7" dur="1000"/>
                                        <p:tgtEl>
                                          <p:spTgt spid="518147"/>
                                        </p:tgtEl>
                                      </p:cBhvr>
                                    </p:animEffect>
                                    <p:anim calcmode="lin" valueType="num">
                                      <p:cBhvr>
                                        <p:cTn id="8" dur="1000" fill="hold"/>
                                        <p:tgtEl>
                                          <p:spTgt spid="518147"/>
                                        </p:tgtEl>
                                        <p:attrNameLst>
                                          <p:attrName>ppt_x</p:attrName>
                                        </p:attrNameLst>
                                      </p:cBhvr>
                                      <p:tavLst>
                                        <p:tav tm="0">
                                          <p:val>
                                            <p:strVal val="#ppt_x"/>
                                          </p:val>
                                        </p:tav>
                                        <p:tav tm="100000">
                                          <p:val>
                                            <p:strVal val="#ppt_x"/>
                                          </p:val>
                                        </p:tav>
                                      </p:tavLst>
                                    </p:anim>
                                    <p:anim calcmode="lin" valueType="num">
                                      <p:cBhvr>
                                        <p:cTn id="9" dur="1000" fill="hold"/>
                                        <p:tgtEl>
                                          <p:spTgt spid="518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DDA9F147-EACD-406B-B667-475954877A70}"/>
                                            </p:graphicEl>
                                          </p:spTgt>
                                        </p:tgtEl>
                                        <p:attrNameLst>
                                          <p:attrName>style.visibility</p:attrName>
                                        </p:attrNameLst>
                                      </p:cBhvr>
                                      <p:to>
                                        <p:strVal val="visible"/>
                                      </p:to>
                                    </p:set>
                                    <p:animEffect transition="in" filter="wipe(up)">
                                      <p:cBhvr>
                                        <p:cTn id="19" dur="1000"/>
                                        <p:tgtEl>
                                          <p:spTgt spid="2">
                                            <p:graphicEl>
                                              <a:dgm id="{DDA9F147-EACD-406B-B667-475954877A70}"/>
                                            </p:graphic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CFB2A898-5EEE-4FD8-A586-FF514C31E47B}"/>
                                            </p:graphicEl>
                                          </p:spTgt>
                                        </p:tgtEl>
                                        <p:attrNameLst>
                                          <p:attrName>style.visibility</p:attrName>
                                        </p:attrNameLst>
                                      </p:cBhvr>
                                      <p:to>
                                        <p:strVal val="visible"/>
                                      </p:to>
                                    </p:set>
                                    <p:animEffect transition="in" filter="wipe(up)">
                                      <p:cBhvr>
                                        <p:cTn id="23" dur="1000"/>
                                        <p:tgtEl>
                                          <p:spTgt spid="2">
                                            <p:graphicEl>
                                              <a:dgm id="{CFB2A898-5EEE-4FD8-A586-FF514C31E47B}"/>
                                            </p:graphic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2">
                                            <p:graphicEl>
                                              <a:dgm id="{679DC769-204D-4B32-A09A-99E4D1EAF2B9}"/>
                                            </p:graphicEl>
                                          </p:spTgt>
                                        </p:tgtEl>
                                        <p:attrNameLst>
                                          <p:attrName>style.visibility</p:attrName>
                                        </p:attrNameLst>
                                      </p:cBhvr>
                                      <p:to>
                                        <p:strVal val="visible"/>
                                      </p:to>
                                    </p:set>
                                    <p:animEffect transition="in" filter="wipe(up)">
                                      <p:cBhvr>
                                        <p:cTn id="27" dur="1000"/>
                                        <p:tgtEl>
                                          <p:spTgt spid="2">
                                            <p:graphicEl>
                                              <a:dgm id="{679DC769-204D-4B32-A09A-99E4D1EAF2B9}"/>
                                            </p:graphicEl>
                                          </p:spTgt>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2">
                                            <p:graphicEl>
                                              <a:dgm id="{3A3AE3D6-BDB5-47CE-8B40-164E4A95DC22}"/>
                                            </p:graphicEl>
                                          </p:spTgt>
                                        </p:tgtEl>
                                        <p:attrNameLst>
                                          <p:attrName>style.visibility</p:attrName>
                                        </p:attrNameLst>
                                      </p:cBhvr>
                                      <p:to>
                                        <p:strVal val="visible"/>
                                      </p:to>
                                    </p:set>
                                    <p:animEffect transition="in" filter="wipe(up)">
                                      <p:cBhvr>
                                        <p:cTn id="31" dur="1000"/>
                                        <p:tgtEl>
                                          <p:spTgt spid="2">
                                            <p:graphicEl>
                                              <a:dgm id="{3A3AE3D6-BDB5-47CE-8B40-164E4A95DC22}"/>
                                            </p:graphicEl>
                                          </p:spTgt>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2">
                                            <p:graphicEl>
                                              <a:dgm id="{5686EA27-79FA-4CA1-8819-CA1AD9309C31}"/>
                                            </p:graphicEl>
                                          </p:spTgt>
                                        </p:tgtEl>
                                        <p:attrNameLst>
                                          <p:attrName>style.visibility</p:attrName>
                                        </p:attrNameLst>
                                      </p:cBhvr>
                                      <p:to>
                                        <p:strVal val="visible"/>
                                      </p:to>
                                    </p:set>
                                    <p:animEffect transition="in" filter="wipe(up)">
                                      <p:cBhvr>
                                        <p:cTn id="35" dur="1000"/>
                                        <p:tgtEl>
                                          <p:spTgt spid="2">
                                            <p:graphicEl>
                                              <a:dgm id="{5686EA27-79FA-4CA1-8819-CA1AD9309C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376363" y="228602"/>
            <a:ext cx="7767639" cy="841341"/>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dirty="0" err="1">
                <a:ln/>
                <a:solidFill>
                  <a:srgbClr val="A50021"/>
                </a:solidFill>
                <a:latin typeface="Impact" panose="020B0806030902050204" pitchFamily="34" charset="0"/>
              </a:rPr>
              <a:t>Инномпиады</a:t>
            </a:r>
            <a:r>
              <a:rPr lang="en-US" sz="4400" dirty="0">
                <a:ln/>
                <a:solidFill>
                  <a:srgbClr val="A50021"/>
                </a:solidFill>
                <a:latin typeface="Impact" panose="020B0806030902050204" pitchFamily="34" charset="0"/>
              </a:rPr>
              <a:t> </a:t>
            </a:r>
            <a:r>
              <a:rPr lang="en-US" sz="4400" dirty="0">
                <a:ln/>
                <a:solidFill>
                  <a:srgbClr val="006600"/>
                </a:solidFill>
                <a:latin typeface="Impact" panose="020B0806030902050204" pitchFamily="34" charset="0"/>
              </a:rPr>
              <a:t>vs. </a:t>
            </a:r>
            <a:r>
              <a:rPr lang="ru-RU" sz="4400" dirty="0">
                <a:ln/>
                <a:solidFill>
                  <a:srgbClr val="A50021"/>
                </a:solidFill>
                <a:latin typeface="Impact" panose="020B0806030902050204" pitchFamily="34" charset="0"/>
              </a:rPr>
              <a:t>Олимпиады</a:t>
            </a:r>
          </a:p>
        </p:txBody>
      </p:sp>
      <p:grpSp>
        <p:nvGrpSpPr>
          <p:cNvPr id="7" name="Группа 6"/>
          <p:cNvGrpSpPr/>
          <p:nvPr/>
        </p:nvGrpSpPr>
        <p:grpSpPr>
          <a:xfrm>
            <a:off x="-25686" y="1754348"/>
            <a:ext cx="9195372" cy="1150407"/>
            <a:chOff x="-15240" y="910096"/>
            <a:chExt cx="4602480" cy="575804"/>
          </a:xfrm>
        </p:grpSpPr>
        <p:pic>
          <p:nvPicPr>
            <p:cNvPr id="8" name="Picture 2" descr="V:\Images\Clip Art\Symbols\Silhouettes\cheering_02b.jpg"/>
            <p:cNvPicPr>
              <a:picLocks noChangeAspect="1" noChangeArrowheads="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752600" y="910096"/>
              <a:ext cx="2834640" cy="575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Images\Clip Art\Symbols\Silhouettes\cheering_02a.jpg"/>
            <p:cNvPicPr>
              <a:picLocks noChangeAspect="1" noChangeArrowheads="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240" y="987567"/>
              <a:ext cx="1920240" cy="49833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0" name="Таблица 9"/>
          <p:cNvGraphicFramePr>
            <a:graphicFrameLocks noGrp="1"/>
          </p:cNvGraphicFramePr>
          <p:nvPr>
            <p:extLst/>
          </p:nvPr>
        </p:nvGraphicFramePr>
        <p:xfrm>
          <a:off x="4761" y="2667254"/>
          <a:ext cx="9134478" cy="4280037"/>
        </p:xfrm>
        <a:graphic>
          <a:graphicData uri="http://schemas.openxmlformats.org/drawingml/2006/table">
            <a:tbl>
              <a:tblPr firstRow="1" bandRow="1">
                <a:tableStyleId>{5C22544A-7EE6-4342-B048-85BDC9FD1C3A}</a:tableStyleId>
              </a:tblPr>
              <a:tblGrid>
                <a:gridCol w="3881439">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738439">
                  <a:extLst>
                    <a:ext uri="{9D8B030D-6E8A-4147-A177-3AD203B41FA5}">
                      <a16:colId xmlns:a16="http://schemas.microsoft.com/office/drawing/2014/main" val="20002"/>
                    </a:ext>
                  </a:extLst>
                </a:gridCol>
              </a:tblGrid>
              <a:tr h="1146201">
                <a:tc>
                  <a:txBody>
                    <a:bodyPr/>
                    <a:lstStyle/>
                    <a:p>
                      <a:pPr algn="ctr"/>
                      <a:r>
                        <a:rPr lang="ru-RU" sz="4800" i="0" dirty="0">
                          <a:solidFill>
                            <a:srgbClr val="FFFF00"/>
                          </a:solidFill>
                          <a:latin typeface="+mn-lt"/>
                        </a:rPr>
                        <a:t>Зрители</a:t>
                      </a:r>
                      <a:endParaRPr lang="ru-RU" sz="4800" i="0" dirty="0">
                        <a:solidFill>
                          <a:srgbClr val="66FFFF"/>
                        </a:solidFill>
                        <a:latin typeface="+mn-lt"/>
                      </a:endParaRPr>
                    </a:p>
                  </a:txBody>
                  <a:tcPr marL="91344" marR="91344" marT="45672" marB="45672" anchor="ctr">
                    <a:solidFill>
                      <a:srgbClr val="336699"/>
                    </a:solidFill>
                  </a:tcPr>
                </a:tc>
                <a:tc>
                  <a:txBody>
                    <a:bodyPr/>
                    <a:lstStyle/>
                    <a:p>
                      <a:pPr algn="ctr"/>
                      <a:r>
                        <a:rPr lang="ru-RU" sz="3200" dirty="0">
                          <a:solidFill>
                            <a:schemeClr val="accent3">
                              <a:lumMod val="60000"/>
                              <a:lumOff val="40000"/>
                            </a:schemeClr>
                          </a:solidFill>
                          <a:latin typeface="Arial Narrow" panose="020B0606020202030204" pitchFamily="34" charset="0"/>
                        </a:rPr>
                        <a:t>ОЛИМПИАДЫ</a:t>
                      </a:r>
                    </a:p>
                  </a:txBody>
                  <a:tcPr marL="91344" marR="91344" marT="45672" marB="45672" anchor="ctr">
                    <a:cell3D prstMaterial="dkEdge">
                      <a:bevel w="77470" h="12700" prst="softRound"/>
                      <a:lightRig rig="flood" dir="t"/>
                    </a:cell3D>
                    <a:solidFill>
                      <a:srgbClr val="006600"/>
                    </a:solidFill>
                  </a:tcPr>
                </a:tc>
                <a:tc>
                  <a:txBody>
                    <a:bodyPr/>
                    <a:lstStyle/>
                    <a:p>
                      <a:pPr algn="ctr"/>
                      <a:r>
                        <a:rPr lang="ru-RU" sz="3200" dirty="0">
                          <a:latin typeface="Arial Narrow" panose="020B0606020202030204" pitchFamily="34" charset="0"/>
                        </a:rPr>
                        <a:t>ИННОМПИАДЫ</a:t>
                      </a:r>
                    </a:p>
                  </a:txBody>
                  <a:tcPr marL="91344" marR="91344" marT="45672" marB="45672" anchor="ctr">
                    <a:cell3D prstMaterial="dkEdge">
                      <a:bevel w="77470" h="12700" prst="softRound"/>
                      <a:lightRig rig="flood" dir="t"/>
                    </a:cell3D>
                    <a:solidFill>
                      <a:srgbClr val="006600"/>
                    </a:solidFill>
                  </a:tcPr>
                </a:tc>
                <a:extLst>
                  <a:ext uri="{0D108BD9-81ED-4DB2-BD59-A6C34878D82A}">
                    <a16:rowId xmlns:a16="http://schemas.microsoft.com/office/drawing/2014/main" val="10000"/>
                  </a:ext>
                </a:extLst>
              </a:tr>
              <a:tr h="966687">
                <a:tc>
                  <a:txBody>
                    <a:bodyPr/>
                    <a:lstStyle/>
                    <a:p>
                      <a:pPr algn="ctr"/>
                      <a:r>
                        <a:rPr lang="ru-RU" sz="3600" b="1" dirty="0">
                          <a:solidFill>
                            <a:srgbClr val="006600"/>
                          </a:solidFill>
                          <a:latin typeface="+mn-lt"/>
                        </a:rPr>
                        <a:t>Смотрят</a:t>
                      </a:r>
                      <a:r>
                        <a:rPr lang="en-US" sz="3600" b="1" dirty="0">
                          <a:solidFill>
                            <a:srgbClr val="006600"/>
                          </a:solidFill>
                          <a:latin typeface="+mn-lt"/>
                        </a:rPr>
                        <a:t> &amp;</a:t>
                      </a:r>
                      <a:r>
                        <a:rPr lang="en-US" sz="3600" b="1" baseline="0" dirty="0">
                          <a:solidFill>
                            <a:srgbClr val="006600"/>
                          </a:solidFill>
                          <a:latin typeface="+mn-lt"/>
                        </a:rPr>
                        <a:t> </a:t>
                      </a:r>
                      <a:r>
                        <a:rPr lang="ru-RU" sz="3600" b="1" baseline="0" dirty="0">
                          <a:solidFill>
                            <a:srgbClr val="006600"/>
                          </a:solidFill>
                          <a:latin typeface="+mn-lt"/>
                        </a:rPr>
                        <a:t>болеют</a:t>
                      </a:r>
                      <a:endParaRPr lang="ru-RU" sz="3600" b="1" dirty="0">
                        <a:solidFill>
                          <a:srgbClr val="006600"/>
                        </a:solidFill>
                        <a:latin typeface="+mn-lt"/>
                      </a:endParaRPr>
                    </a:p>
                  </a:txBody>
                  <a:tcPr marL="91344" marR="91344" marT="45672" marB="45672" anchor="ctr"/>
                </a:tc>
                <a:tc>
                  <a:txBody>
                    <a:bodyPr/>
                    <a:lstStyle/>
                    <a:p>
                      <a:pPr algn="ctr"/>
                      <a:r>
                        <a:rPr lang="ru-RU" sz="5400" dirty="0">
                          <a:solidFill>
                            <a:srgbClr val="006600"/>
                          </a:solidFill>
                          <a:latin typeface="Arial Black" pitchFamily="34" charset="0"/>
                        </a:rPr>
                        <a:t> </a:t>
                      </a:r>
                    </a:p>
                  </a:txBody>
                  <a:tcPr marL="91344" marR="91344" marT="45672" marB="45672" anchor="ctr">
                    <a:cell3D prstMaterial="dkEdge">
                      <a:bevel w="77470" h="12700" prst="softRound"/>
                      <a:lightRig rig="flood" dir="t"/>
                    </a:cell3D>
                  </a:tcPr>
                </a:tc>
                <a:tc>
                  <a:txBody>
                    <a:bodyPr/>
                    <a:lstStyle/>
                    <a:p>
                      <a:pPr algn="ctr"/>
                      <a:endParaRPr lang="ru-RU" sz="900" dirty="0">
                        <a:latin typeface="Arial Black" pitchFamily="34" charset="0"/>
                      </a:endParaRPr>
                    </a:p>
                  </a:txBody>
                  <a:tcPr marL="91344" marR="91344" marT="45672" marB="45672" anchor="ctr">
                    <a:cell3D prstMaterial="dkEdge">
                      <a:bevel w="77470" h="12700" prst="softRound"/>
                      <a:lightRig rig="flood" dir="t"/>
                    </a:cell3D>
                  </a:tcPr>
                </a:tc>
                <a:extLst>
                  <a:ext uri="{0D108BD9-81ED-4DB2-BD59-A6C34878D82A}">
                    <a16:rowId xmlns:a16="http://schemas.microsoft.com/office/drawing/2014/main" val="10001"/>
                  </a:ext>
                </a:extLst>
              </a:tr>
              <a:tr h="978525">
                <a:tc>
                  <a:txBody>
                    <a:bodyPr/>
                    <a:lstStyle/>
                    <a:p>
                      <a:pPr algn="ctr"/>
                      <a:r>
                        <a:rPr lang="ru-RU" sz="3600" b="1" dirty="0">
                          <a:solidFill>
                            <a:srgbClr val="006600"/>
                          </a:solidFill>
                          <a:latin typeface="+mn-lt"/>
                        </a:rPr>
                        <a:t>Учатся</a:t>
                      </a:r>
                      <a:r>
                        <a:rPr lang="en-US" sz="3600" b="1" dirty="0">
                          <a:solidFill>
                            <a:srgbClr val="006600"/>
                          </a:solidFill>
                          <a:latin typeface="+mn-lt"/>
                        </a:rPr>
                        <a:t> &amp; </a:t>
                      </a:r>
                      <a:r>
                        <a:rPr lang="ru-RU" sz="3600" b="1" dirty="0">
                          <a:solidFill>
                            <a:srgbClr val="006600"/>
                          </a:solidFill>
                          <a:latin typeface="+mn-lt"/>
                        </a:rPr>
                        <a:t>растут</a:t>
                      </a:r>
                    </a:p>
                  </a:txBody>
                  <a:tcPr marL="91344" marR="91344" marT="45672" marB="45672" anchor="ctr"/>
                </a:tc>
                <a:tc>
                  <a:txBody>
                    <a:bodyPr/>
                    <a:lstStyle/>
                    <a:p>
                      <a:pPr algn="ctr"/>
                      <a:endParaRPr lang="ru-RU" sz="900" dirty="0">
                        <a:latin typeface="Arial Black" pitchFamily="34" charset="0"/>
                      </a:endParaRPr>
                    </a:p>
                  </a:txBody>
                  <a:tcPr marL="91344" marR="91344" marT="45672" marB="45672" anchor="ctr">
                    <a:cell3D prstMaterial="dkEdge">
                      <a:bevel w="77470" h="12700" prst="softRound"/>
                      <a:lightRig rig="flood" dir="t"/>
                    </a:cell3D>
                  </a:tcPr>
                </a:tc>
                <a:tc>
                  <a:txBody>
                    <a:bodyPr/>
                    <a:lstStyle/>
                    <a:p>
                      <a:pPr algn="ctr"/>
                      <a:endParaRPr lang="ru-RU" sz="900" dirty="0">
                        <a:latin typeface="Arial Black" pitchFamily="34" charset="0"/>
                      </a:endParaRPr>
                    </a:p>
                  </a:txBody>
                  <a:tcPr marL="91344" marR="91344" marT="45672" marB="45672" anchor="ctr">
                    <a:cell3D prstMaterial="dkEdge">
                      <a:bevel w="77470" h="12700" prst="softRound"/>
                      <a:lightRig rig="flood" dir="t"/>
                    </a:cell3D>
                  </a:tcPr>
                </a:tc>
                <a:extLst>
                  <a:ext uri="{0D108BD9-81ED-4DB2-BD59-A6C34878D82A}">
                    <a16:rowId xmlns:a16="http://schemas.microsoft.com/office/drawing/2014/main" val="10002"/>
                  </a:ext>
                </a:extLst>
              </a:tr>
              <a:tr h="1188624">
                <a:tc>
                  <a:txBody>
                    <a:bodyPr/>
                    <a:lstStyle/>
                    <a:p>
                      <a:pPr algn="ctr"/>
                      <a:r>
                        <a:rPr lang="ru-RU" sz="3600" b="1" dirty="0">
                          <a:solidFill>
                            <a:srgbClr val="006600"/>
                          </a:solidFill>
                          <a:latin typeface="+mn-lt"/>
                        </a:rPr>
                        <a:t>Участвуют</a:t>
                      </a:r>
                      <a:r>
                        <a:rPr lang="en-US" sz="3600" b="1" dirty="0">
                          <a:solidFill>
                            <a:srgbClr val="006600"/>
                          </a:solidFill>
                          <a:latin typeface="+mn-lt"/>
                        </a:rPr>
                        <a:t> &amp; </a:t>
                      </a:r>
                      <a:r>
                        <a:rPr lang="ru-RU" sz="3600" b="1" dirty="0">
                          <a:solidFill>
                            <a:srgbClr val="006600"/>
                          </a:solidFill>
                          <a:latin typeface="+mn-lt"/>
                        </a:rPr>
                        <a:t>блистают</a:t>
                      </a:r>
                    </a:p>
                  </a:txBody>
                  <a:tcPr marL="91344" marR="91344" marT="45672" marB="45672" anchor="ctr"/>
                </a:tc>
                <a:tc>
                  <a:txBody>
                    <a:bodyPr/>
                    <a:lstStyle/>
                    <a:p>
                      <a:pPr algn="ctr"/>
                      <a:endParaRPr lang="ru-RU" sz="900" dirty="0">
                        <a:latin typeface="Arial Black" pitchFamily="34" charset="0"/>
                      </a:endParaRPr>
                    </a:p>
                  </a:txBody>
                  <a:tcPr marL="91344" marR="91344" marT="45672" marB="45672" anchor="ctr">
                    <a:cell3D prstMaterial="dkEdge">
                      <a:bevel w="77470" h="12700" prst="softRound"/>
                      <a:lightRig rig="flood" dir="t"/>
                    </a:cell3D>
                  </a:tcPr>
                </a:tc>
                <a:tc>
                  <a:txBody>
                    <a:bodyPr/>
                    <a:lstStyle/>
                    <a:p>
                      <a:pPr algn="ctr"/>
                      <a:endParaRPr lang="ru-RU" sz="900" dirty="0">
                        <a:latin typeface="Arial Black" pitchFamily="34" charset="0"/>
                      </a:endParaRPr>
                    </a:p>
                  </a:txBody>
                  <a:tcPr marL="91344" marR="91344" marT="45672" marB="45672" anchor="ctr">
                    <a:cell3D prstMaterial="dkEdge">
                      <a:bevel w="77470" h="12700" prst="softRound"/>
                      <a:lightRig rig="flood" dir="t"/>
                    </a:cell3D>
                  </a:tcPr>
                </a:tc>
                <a:extLst>
                  <a:ext uri="{0D108BD9-81ED-4DB2-BD59-A6C34878D82A}">
                    <a16:rowId xmlns:a16="http://schemas.microsoft.com/office/drawing/2014/main" val="10003"/>
                  </a:ext>
                </a:extLst>
              </a:tr>
            </a:tbl>
          </a:graphicData>
        </a:graphic>
      </p:graphicFrame>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3886200"/>
            <a:ext cx="730758" cy="7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5059" y="3886200"/>
            <a:ext cx="730758" cy="7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5059" y="4914000"/>
            <a:ext cx="730758" cy="7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5059" y="6048000"/>
            <a:ext cx="730758" cy="7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Изображение выглядит как векторная графика&#10;&#10;Описание создано с очень высокой степенью достоверности">
            <a:extLst>
              <a:ext uri="{FF2B5EF4-FFF2-40B4-BE49-F238E27FC236}">
                <a16:creationId xmlns:a16="http://schemas.microsoft.com/office/drawing/2014/main" id="{54F8F16F-1979-46D7-8F68-8FC16916FB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1" y="3573"/>
            <a:ext cx="1296000" cy="1296000"/>
          </a:xfrm>
          <a:prstGeom prst="rect">
            <a:avLst/>
          </a:prstGeom>
        </p:spPr>
      </p:pic>
      <p:sp>
        <p:nvSpPr>
          <p:cNvPr id="3" name="TextBox 2"/>
          <p:cNvSpPr txBox="1"/>
          <p:nvPr/>
        </p:nvSpPr>
        <p:spPr>
          <a:xfrm>
            <a:off x="1219200" y="1067054"/>
            <a:ext cx="7950486" cy="646331"/>
          </a:xfrm>
          <a:prstGeom prst="rect">
            <a:avLst/>
          </a:prstGeom>
          <a:noFill/>
        </p:spPr>
        <p:txBody>
          <a:bodyPr wrap="square" rtlCol="0">
            <a:spAutoFit/>
          </a:bodyPr>
          <a:lstStyle/>
          <a:p>
            <a:pPr algn="ctr"/>
            <a:r>
              <a:rPr lang="ru-RU" sz="3600" b="1" i="1" dirty="0">
                <a:solidFill>
                  <a:srgbClr val="003300"/>
                </a:solidFill>
                <a:latin typeface="Calibri" panose="020F0502020204030204" pitchFamily="34" charset="0"/>
                <a:ea typeface="Verdana" panose="020B0604030504040204" pitchFamily="34" charset="0"/>
                <a:cs typeface="Verdana" panose="020B0604030504040204" pitchFamily="34" charset="0"/>
              </a:rPr>
              <a:t>Ценность для зрителей куда ВЫШЕ</a:t>
            </a:r>
          </a:p>
        </p:txBody>
      </p:sp>
    </p:spTree>
    <p:custDataLst>
      <p:tags r:id="rId1"/>
    </p:custDataLst>
    <p:extLst>
      <p:ext uri="{BB962C8B-B14F-4D97-AF65-F5344CB8AC3E}">
        <p14:creationId xmlns:p14="http://schemas.microsoft.com/office/powerpoint/2010/main" val="1683011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500"/>
                                        <p:tgtEl>
                                          <p:spTgt spid="10"/>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5143927A-FFEA-4ABE-B064-B189C50DF06A}"/>
              </a:ext>
            </a:extLst>
          </p:cNvPr>
          <p:cNvGrpSpPr/>
          <p:nvPr/>
        </p:nvGrpSpPr>
        <p:grpSpPr>
          <a:xfrm>
            <a:off x="6057777" y="727605"/>
            <a:ext cx="3010023" cy="2396595"/>
            <a:chOff x="6133977" y="152400"/>
            <a:chExt cx="3010023" cy="2396595"/>
          </a:xfrm>
        </p:grpSpPr>
        <p:sp>
          <p:nvSpPr>
            <p:cNvPr id="16" name="Полилиния: фигура 15">
              <a:extLst>
                <a:ext uri="{FF2B5EF4-FFF2-40B4-BE49-F238E27FC236}">
                  <a16:creationId xmlns:a16="http://schemas.microsoft.com/office/drawing/2014/main" id="{AD8DC74B-0056-43F4-836D-E436F6DB78EA}"/>
                </a:ext>
              </a:extLst>
            </p:cNvPr>
            <p:cNvSpPr/>
            <p:nvPr/>
          </p:nvSpPr>
          <p:spPr>
            <a:xfrm rot="-480000">
              <a:off x="6133977" y="578803"/>
              <a:ext cx="2971800" cy="1848589"/>
            </a:xfrm>
            <a:custGeom>
              <a:avLst/>
              <a:gdLst>
                <a:gd name="connsiteX0" fmla="*/ 0 w 3126658"/>
                <a:gd name="connsiteY0" fmla="*/ 1153240 h 1831666"/>
                <a:gd name="connsiteX1" fmla="*/ 73741 w 3126658"/>
                <a:gd name="connsiteY1" fmla="*/ 1167989 h 1831666"/>
                <a:gd name="connsiteX2" fmla="*/ 663677 w 3126658"/>
                <a:gd name="connsiteY2" fmla="*/ 1138492 h 1831666"/>
                <a:gd name="connsiteX3" fmla="*/ 796412 w 3126658"/>
                <a:gd name="connsiteY3" fmla="*/ 1123744 h 1831666"/>
                <a:gd name="connsiteX4" fmla="*/ 884903 w 3126658"/>
                <a:gd name="connsiteY4" fmla="*/ 1094247 h 1831666"/>
                <a:gd name="connsiteX5" fmla="*/ 929148 w 3126658"/>
                <a:gd name="connsiteY5" fmla="*/ 1050002 h 1831666"/>
                <a:gd name="connsiteX6" fmla="*/ 943896 w 3126658"/>
                <a:gd name="connsiteY6" fmla="*/ 1005756 h 1831666"/>
                <a:gd name="connsiteX7" fmla="*/ 929148 w 3126658"/>
                <a:gd name="connsiteY7" fmla="*/ 917266 h 1831666"/>
                <a:gd name="connsiteX8" fmla="*/ 840658 w 3126658"/>
                <a:gd name="connsiteY8" fmla="*/ 843524 h 1831666"/>
                <a:gd name="connsiteX9" fmla="*/ 781664 w 3126658"/>
                <a:gd name="connsiteY9" fmla="*/ 858273 h 1831666"/>
                <a:gd name="connsiteX10" fmla="*/ 766916 w 3126658"/>
                <a:gd name="connsiteY10" fmla="*/ 902518 h 1831666"/>
                <a:gd name="connsiteX11" fmla="*/ 678425 w 3126658"/>
                <a:gd name="connsiteY11" fmla="*/ 932015 h 1831666"/>
                <a:gd name="connsiteX12" fmla="*/ 589935 w 3126658"/>
                <a:gd name="connsiteY12" fmla="*/ 961511 h 1831666"/>
                <a:gd name="connsiteX13" fmla="*/ 545690 w 3126658"/>
                <a:gd name="connsiteY13" fmla="*/ 976260 h 1831666"/>
                <a:gd name="connsiteX14" fmla="*/ 501445 w 3126658"/>
                <a:gd name="connsiteY14" fmla="*/ 1005756 h 1831666"/>
                <a:gd name="connsiteX15" fmla="*/ 471948 w 3126658"/>
                <a:gd name="connsiteY15" fmla="*/ 1050002 h 1831666"/>
                <a:gd name="connsiteX16" fmla="*/ 501445 w 3126658"/>
                <a:gd name="connsiteY16" fmla="*/ 1226982 h 1831666"/>
                <a:gd name="connsiteX17" fmla="*/ 516193 w 3126658"/>
                <a:gd name="connsiteY17" fmla="*/ 1285976 h 1831666"/>
                <a:gd name="connsiteX18" fmla="*/ 530941 w 3126658"/>
                <a:gd name="connsiteY18" fmla="*/ 1330221 h 1831666"/>
                <a:gd name="connsiteX19" fmla="*/ 545690 w 3126658"/>
                <a:gd name="connsiteY19" fmla="*/ 1389215 h 1831666"/>
                <a:gd name="connsiteX20" fmla="*/ 575187 w 3126658"/>
                <a:gd name="connsiteY20" fmla="*/ 1477705 h 1831666"/>
                <a:gd name="connsiteX21" fmla="*/ 678425 w 3126658"/>
                <a:gd name="connsiteY21" fmla="*/ 1536698 h 1831666"/>
                <a:gd name="connsiteX22" fmla="*/ 840658 w 3126658"/>
                <a:gd name="connsiteY22" fmla="*/ 1610440 h 1831666"/>
                <a:gd name="connsiteX23" fmla="*/ 929148 w 3126658"/>
                <a:gd name="connsiteY23" fmla="*/ 1639937 h 1831666"/>
                <a:gd name="connsiteX24" fmla="*/ 973393 w 3126658"/>
                <a:gd name="connsiteY24" fmla="*/ 1669434 h 1831666"/>
                <a:gd name="connsiteX25" fmla="*/ 1017638 w 3126658"/>
                <a:gd name="connsiteY25" fmla="*/ 1684182 h 1831666"/>
                <a:gd name="connsiteX26" fmla="*/ 1047135 w 3126658"/>
                <a:gd name="connsiteY26" fmla="*/ 1728427 h 1831666"/>
                <a:gd name="connsiteX27" fmla="*/ 1165122 w 3126658"/>
                <a:gd name="connsiteY27" fmla="*/ 1802169 h 1831666"/>
                <a:gd name="connsiteX28" fmla="*/ 1209367 w 3126658"/>
                <a:gd name="connsiteY28" fmla="*/ 1831666 h 1831666"/>
                <a:gd name="connsiteX29" fmla="*/ 1268361 w 3126658"/>
                <a:gd name="connsiteY29" fmla="*/ 1757924 h 1831666"/>
                <a:gd name="connsiteX30" fmla="*/ 1283109 w 3126658"/>
                <a:gd name="connsiteY30" fmla="*/ 1625189 h 1831666"/>
                <a:gd name="connsiteX31" fmla="*/ 1224116 w 3126658"/>
                <a:gd name="connsiteY31" fmla="*/ 1138492 h 1831666"/>
                <a:gd name="connsiteX32" fmla="*/ 1165122 w 3126658"/>
                <a:gd name="connsiteY32" fmla="*/ 828776 h 1831666"/>
                <a:gd name="connsiteX33" fmla="*/ 1135625 w 3126658"/>
                <a:gd name="connsiteY33" fmla="*/ 578053 h 1831666"/>
                <a:gd name="connsiteX34" fmla="*/ 1179871 w 3126658"/>
                <a:gd name="connsiteY34" fmla="*/ 268337 h 1831666"/>
                <a:gd name="connsiteX35" fmla="*/ 1238864 w 3126658"/>
                <a:gd name="connsiteY35" fmla="*/ 179847 h 1831666"/>
                <a:gd name="connsiteX36" fmla="*/ 1268361 w 3126658"/>
                <a:gd name="connsiteY36" fmla="*/ 135602 h 1831666"/>
                <a:gd name="connsiteX37" fmla="*/ 1283109 w 3126658"/>
                <a:gd name="connsiteY37" fmla="*/ 76608 h 1831666"/>
                <a:gd name="connsiteX38" fmla="*/ 1297858 w 3126658"/>
                <a:gd name="connsiteY38" fmla="*/ 2866 h 1831666"/>
                <a:gd name="connsiteX39" fmla="*/ 1401096 w 3126658"/>
                <a:gd name="connsiteY39" fmla="*/ 32363 h 1831666"/>
                <a:gd name="connsiteX40" fmla="*/ 1681316 w 3126658"/>
                <a:gd name="connsiteY40" fmla="*/ 283086 h 1831666"/>
                <a:gd name="connsiteX41" fmla="*/ 1710812 w 3126658"/>
                <a:gd name="connsiteY41" fmla="*/ 327331 h 1831666"/>
                <a:gd name="connsiteX42" fmla="*/ 1740309 w 3126658"/>
                <a:gd name="connsiteY42" fmla="*/ 430569 h 1831666"/>
                <a:gd name="connsiteX43" fmla="*/ 1769806 w 3126658"/>
                <a:gd name="connsiteY43" fmla="*/ 489563 h 1831666"/>
                <a:gd name="connsiteX44" fmla="*/ 1799303 w 3126658"/>
                <a:gd name="connsiteY44" fmla="*/ 578053 h 1831666"/>
                <a:gd name="connsiteX45" fmla="*/ 1828800 w 3126658"/>
                <a:gd name="connsiteY45" fmla="*/ 681292 h 1831666"/>
                <a:gd name="connsiteX46" fmla="*/ 1858296 w 3126658"/>
                <a:gd name="connsiteY46" fmla="*/ 917266 h 1831666"/>
                <a:gd name="connsiteX47" fmla="*/ 1873045 w 3126658"/>
                <a:gd name="connsiteY47" fmla="*/ 961511 h 1831666"/>
                <a:gd name="connsiteX48" fmla="*/ 1917290 w 3126658"/>
                <a:gd name="connsiteY48" fmla="*/ 991008 h 1831666"/>
                <a:gd name="connsiteX49" fmla="*/ 1976283 w 3126658"/>
                <a:gd name="connsiteY49" fmla="*/ 976260 h 1831666"/>
                <a:gd name="connsiteX50" fmla="*/ 2020529 w 3126658"/>
                <a:gd name="connsiteY50" fmla="*/ 828776 h 1831666"/>
                <a:gd name="connsiteX51" fmla="*/ 2079522 w 3126658"/>
                <a:gd name="connsiteY51" fmla="*/ 799279 h 1831666"/>
                <a:gd name="connsiteX52" fmla="*/ 2197509 w 3126658"/>
                <a:gd name="connsiteY52" fmla="*/ 814027 h 1831666"/>
                <a:gd name="connsiteX53" fmla="*/ 2330245 w 3126658"/>
                <a:gd name="connsiteY53" fmla="*/ 828776 h 1831666"/>
                <a:gd name="connsiteX54" fmla="*/ 2389238 w 3126658"/>
                <a:gd name="connsiteY54" fmla="*/ 843524 h 1831666"/>
                <a:gd name="connsiteX55" fmla="*/ 2403987 w 3126658"/>
                <a:gd name="connsiteY55" fmla="*/ 887769 h 1831666"/>
                <a:gd name="connsiteX56" fmla="*/ 2374490 w 3126658"/>
                <a:gd name="connsiteY56" fmla="*/ 1035253 h 1831666"/>
                <a:gd name="connsiteX57" fmla="*/ 2241754 w 3126658"/>
                <a:gd name="connsiteY57" fmla="*/ 1108995 h 1831666"/>
                <a:gd name="connsiteX58" fmla="*/ 2153264 w 3126658"/>
                <a:gd name="connsiteY58" fmla="*/ 1153240 h 1831666"/>
                <a:gd name="connsiteX59" fmla="*/ 2005780 w 3126658"/>
                <a:gd name="connsiteY59" fmla="*/ 1241731 h 1831666"/>
                <a:gd name="connsiteX60" fmla="*/ 1976283 w 3126658"/>
                <a:gd name="connsiteY60" fmla="*/ 1285976 h 1831666"/>
                <a:gd name="connsiteX61" fmla="*/ 1946787 w 3126658"/>
                <a:gd name="connsiteY61" fmla="*/ 1359718 h 1831666"/>
                <a:gd name="connsiteX62" fmla="*/ 1902541 w 3126658"/>
                <a:gd name="connsiteY62" fmla="*/ 1374466 h 1831666"/>
                <a:gd name="connsiteX63" fmla="*/ 1843548 w 3126658"/>
                <a:gd name="connsiteY63" fmla="*/ 1359718 h 1831666"/>
                <a:gd name="connsiteX64" fmla="*/ 1740309 w 3126658"/>
                <a:gd name="connsiteY64" fmla="*/ 1344969 h 1831666"/>
                <a:gd name="connsiteX65" fmla="*/ 1666567 w 3126658"/>
                <a:gd name="connsiteY65" fmla="*/ 1315473 h 1831666"/>
                <a:gd name="connsiteX66" fmla="*/ 1415845 w 3126658"/>
                <a:gd name="connsiteY66" fmla="*/ 1197486 h 1831666"/>
                <a:gd name="connsiteX67" fmla="*/ 1342103 w 3126658"/>
                <a:gd name="connsiteY67" fmla="*/ 1167989 h 1831666"/>
                <a:gd name="connsiteX68" fmla="*/ 1327354 w 3126658"/>
                <a:gd name="connsiteY68" fmla="*/ 1005756 h 1831666"/>
                <a:gd name="connsiteX69" fmla="*/ 1401096 w 3126658"/>
                <a:gd name="connsiteY69" fmla="*/ 873021 h 1831666"/>
                <a:gd name="connsiteX70" fmla="*/ 1489587 w 3126658"/>
                <a:gd name="connsiteY70" fmla="*/ 814027 h 1831666"/>
                <a:gd name="connsiteX71" fmla="*/ 1533832 w 3126658"/>
                <a:gd name="connsiteY71" fmla="*/ 784531 h 1831666"/>
                <a:gd name="connsiteX72" fmla="*/ 1578077 w 3126658"/>
                <a:gd name="connsiteY72" fmla="*/ 755034 h 1831666"/>
                <a:gd name="connsiteX73" fmla="*/ 1622322 w 3126658"/>
                <a:gd name="connsiteY73" fmla="*/ 740286 h 1831666"/>
                <a:gd name="connsiteX74" fmla="*/ 1755058 w 3126658"/>
                <a:gd name="connsiteY74" fmla="*/ 651795 h 1831666"/>
                <a:gd name="connsiteX75" fmla="*/ 1799303 w 3126658"/>
                <a:gd name="connsiteY75" fmla="*/ 622298 h 1831666"/>
                <a:gd name="connsiteX76" fmla="*/ 1843548 w 3126658"/>
                <a:gd name="connsiteY76" fmla="*/ 592802 h 1831666"/>
                <a:gd name="connsiteX77" fmla="*/ 1946787 w 3126658"/>
                <a:gd name="connsiteY77" fmla="*/ 504311 h 1831666"/>
                <a:gd name="connsiteX78" fmla="*/ 2020529 w 3126658"/>
                <a:gd name="connsiteY78" fmla="*/ 489563 h 1831666"/>
                <a:gd name="connsiteX79" fmla="*/ 2109019 w 3126658"/>
                <a:gd name="connsiteY79" fmla="*/ 460066 h 1831666"/>
                <a:gd name="connsiteX80" fmla="*/ 2256503 w 3126658"/>
                <a:gd name="connsiteY80" fmla="*/ 474815 h 1831666"/>
                <a:gd name="connsiteX81" fmla="*/ 2286000 w 3126658"/>
                <a:gd name="connsiteY81" fmla="*/ 519060 h 1831666"/>
                <a:gd name="connsiteX82" fmla="*/ 2344993 w 3126658"/>
                <a:gd name="connsiteY82" fmla="*/ 666544 h 1831666"/>
                <a:gd name="connsiteX83" fmla="*/ 2374490 w 3126658"/>
                <a:gd name="connsiteY83" fmla="*/ 755034 h 1831666"/>
                <a:gd name="connsiteX84" fmla="*/ 2462980 w 3126658"/>
                <a:gd name="connsiteY84" fmla="*/ 784531 h 1831666"/>
                <a:gd name="connsiteX85" fmla="*/ 2507225 w 3126658"/>
                <a:gd name="connsiteY85" fmla="*/ 769782 h 1831666"/>
                <a:gd name="connsiteX86" fmla="*/ 2551471 w 3126658"/>
                <a:gd name="connsiteY86" fmla="*/ 696040 h 1831666"/>
                <a:gd name="connsiteX87" fmla="*/ 2580967 w 3126658"/>
                <a:gd name="connsiteY87" fmla="*/ 592802 h 1831666"/>
                <a:gd name="connsiteX88" fmla="*/ 2551471 w 3126658"/>
                <a:gd name="connsiteY88" fmla="*/ 548556 h 1831666"/>
                <a:gd name="connsiteX89" fmla="*/ 2595716 w 3126658"/>
                <a:gd name="connsiteY89" fmla="*/ 342079 h 1831666"/>
                <a:gd name="connsiteX90" fmla="*/ 2669458 w 3126658"/>
                <a:gd name="connsiteY90" fmla="*/ 445318 h 1831666"/>
                <a:gd name="connsiteX91" fmla="*/ 2757948 w 3126658"/>
                <a:gd name="connsiteY91" fmla="*/ 474815 h 1831666"/>
                <a:gd name="connsiteX92" fmla="*/ 2949677 w 3126658"/>
                <a:gd name="connsiteY92" fmla="*/ 460066 h 1831666"/>
                <a:gd name="connsiteX93" fmla="*/ 2979174 w 3126658"/>
                <a:gd name="connsiteY93" fmla="*/ 386324 h 1831666"/>
                <a:gd name="connsiteX94" fmla="*/ 3008671 w 3126658"/>
                <a:gd name="connsiteY94" fmla="*/ 342079 h 1831666"/>
                <a:gd name="connsiteX95" fmla="*/ 3038167 w 3126658"/>
                <a:gd name="connsiteY95" fmla="*/ 268337 h 1831666"/>
                <a:gd name="connsiteX96" fmla="*/ 3111909 w 3126658"/>
                <a:gd name="connsiteY96" fmla="*/ 165098 h 1831666"/>
                <a:gd name="connsiteX97" fmla="*/ 3126658 w 3126658"/>
                <a:gd name="connsiteY97" fmla="*/ 120853 h 1831666"/>
                <a:gd name="connsiteX98" fmla="*/ 3111909 w 3126658"/>
                <a:gd name="connsiteY98" fmla="*/ 91356 h 1831666"/>
                <a:gd name="connsiteX0" fmla="*/ 0 w 3215148"/>
                <a:gd name="connsiteY0" fmla="*/ 1153240 h 1831666"/>
                <a:gd name="connsiteX1" fmla="*/ 73741 w 3215148"/>
                <a:gd name="connsiteY1" fmla="*/ 1167989 h 1831666"/>
                <a:gd name="connsiteX2" fmla="*/ 663677 w 3215148"/>
                <a:gd name="connsiteY2" fmla="*/ 1138492 h 1831666"/>
                <a:gd name="connsiteX3" fmla="*/ 796412 w 3215148"/>
                <a:gd name="connsiteY3" fmla="*/ 1123744 h 1831666"/>
                <a:gd name="connsiteX4" fmla="*/ 884903 w 3215148"/>
                <a:gd name="connsiteY4" fmla="*/ 1094247 h 1831666"/>
                <a:gd name="connsiteX5" fmla="*/ 929148 w 3215148"/>
                <a:gd name="connsiteY5" fmla="*/ 1050002 h 1831666"/>
                <a:gd name="connsiteX6" fmla="*/ 943896 w 3215148"/>
                <a:gd name="connsiteY6" fmla="*/ 1005756 h 1831666"/>
                <a:gd name="connsiteX7" fmla="*/ 929148 w 3215148"/>
                <a:gd name="connsiteY7" fmla="*/ 917266 h 1831666"/>
                <a:gd name="connsiteX8" fmla="*/ 840658 w 3215148"/>
                <a:gd name="connsiteY8" fmla="*/ 843524 h 1831666"/>
                <a:gd name="connsiteX9" fmla="*/ 781664 w 3215148"/>
                <a:gd name="connsiteY9" fmla="*/ 858273 h 1831666"/>
                <a:gd name="connsiteX10" fmla="*/ 766916 w 3215148"/>
                <a:gd name="connsiteY10" fmla="*/ 902518 h 1831666"/>
                <a:gd name="connsiteX11" fmla="*/ 678425 w 3215148"/>
                <a:gd name="connsiteY11" fmla="*/ 932015 h 1831666"/>
                <a:gd name="connsiteX12" fmla="*/ 589935 w 3215148"/>
                <a:gd name="connsiteY12" fmla="*/ 961511 h 1831666"/>
                <a:gd name="connsiteX13" fmla="*/ 545690 w 3215148"/>
                <a:gd name="connsiteY13" fmla="*/ 976260 h 1831666"/>
                <a:gd name="connsiteX14" fmla="*/ 501445 w 3215148"/>
                <a:gd name="connsiteY14" fmla="*/ 1005756 h 1831666"/>
                <a:gd name="connsiteX15" fmla="*/ 471948 w 3215148"/>
                <a:gd name="connsiteY15" fmla="*/ 1050002 h 1831666"/>
                <a:gd name="connsiteX16" fmla="*/ 501445 w 3215148"/>
                <a:gd name="connsiteY16" fmla="*/ 1226982 h 1831666"/>
                <a:gd name="connsiteX17" fmla="*/ 516193 w 3215148"/>
                <a:gd name="connsiteY17" fmla="*/ 1285976 h 1831666"/>
                <a:gd name="connsiteX18" fmla="*/ 530941 w 3215148"/>
                <a:gd name="connsiteY18" fmla="*/ 1330221 h 1831666"/>
                <a:gd name="connsiteX19" fmla="*/ 545690 w 3215148"/>
                <a:gd name="connsiteY19" fmla="*/ 1389215 h 1831666"/>
                <a:gd name="connsiteX20" fmla="*/ 575187 w 3215148"/>
                <a:gd name="connsiteY20" fmla="*/ 1477705 h 1831666"/>
                <a:gd name="connsiteX21" fmla="*/ 678425 w 3215148"/>
                <a:gd name="connsiteY21" fmla="*/ 1536698 h 1831666"/>
                <a:gd name="connsiteX22" fmla="*/ 840658 w 3215148"/>
                <a:gd name="connsiteY22" fmla="*/ 1610440 h 1831666"/>
                <a:gd name="connsiteX23" fmla="*/ 929148 w 3215148"/>
                <a:gd name="connsiteY23" fmla="*/ 1639937 h 1831666"/>
                <a:gd name="connsiteX24" fmla="*/ 973393 w 3215148"/>
                <a:gd name="connsiteY24" fmla="*/ 1669434 h 1831666"/>
                <a:gd name="connsiteX25" fmla="*/ 1017638 w 3215148"/>
                <a:gd name="connsiteY25" fmla="*/ 1684182 h 1831666"/>
                <a:gd name="connsiteX26" fmla="*/ 1047135 w 3215148"/>
                <a:gd name="connsiteY26" fmla="*/ 1728427 h 1831666"/>
                <a:gd name="connsiteX27" fmla="*/ 1165122 w 3215148"/>
                <a:gd name="connsiteY27" fmla="*/ 1802169 h 1831666"/>
                <a:gd name="connsiteX28" fmla="*/ 1209367 w 3215148"/>
                <a:gd name="connsiteY28" fmla="*/ 1831666 h 1831666"/>
                <a:gd name="connsiteX29" fmla="*/ 1268361 w 3215148"/>
                <a:gd name="connsiteY29" fmla="*/ 1757924 h 1831666"/>
                <a:gd name="connsiteX30" fmla="*/ 1283109 w 3215148"/>
                <a:gd name="connsiteY30" fmla="*/ 1625189 h 1831666"/>
                <a:gd name="connsiteX31" fmla="*/ 1224116 w 3215148"/>
                <a:gd name="connsiteY31" fmla="*/ 1138492 h 1831666"/>
                <a:gd name="connsiteX32" fmla="*/ 1165122 w 3215148"/>
                <a:gd name="connsiteY32" fmla="*/ 828776 h 1831666"/>
                <a:gd name="connsiteX33" fmla="*/ 1135625 w 3215148"/>
                <a:gd name="connsiteY33" fmla="*/ 578053 h 1831666"/>
                <a:gd name="connsiteX34" fmla="*/ 1179871 w 3215148"/>
                <a:gd name="connsiteY34" fmla="*/ 268337 h 1831666"/>
                <a:gd name="connsiteX35" fmla="*/ 1238864 w 3215148"/>
                <a:gd name="connsiteY35" fmla="*/ 179847 h 1831666"/>
                <a:gd name="connsiteX36" fmla="*/ 1268361 w 3215148"/>
                <a:gd name="connsiteY36" fmla="*/ 135602 h 1831666"/>
                <a:gd name="connsiteX37" fmla="*/ 1283109 w 3215148"/>
                <a:gd name="connsiteY37" fmla="*/ 76608 h 1831666"/>
                <a:gd name="connsiteX38" fmla="*/ 1297858 w 3215148"/>
                <a:gd name="connsiteY38" fmla="*/ 2866 h 1831666"/>
                <a:gd name="connsiteX39" fmla="*/ 1401096 w 3215148"/>
                <a:gd name="connsiteY39" fmla="*/ 32363 h 1831666"/>
                <a:gd name="connsiteX40" fmla="*/ 1681316 w 3215148"/>
                <a:gd name="connsiteY40" fmla="*/ 283086 h 1831666"/>
                <a:gd name="connsiteX41" fmla="*/ 1710812 w 3215148"/>
                <a:gd name="connsiteY41" fmla="*/ 327331 h 1831666"/>
                <a:gd name="connsiteX42" fmla="*/ 1740309 w 3215148"/>
                <a:gd name="connsiteY42" fmla="*/ 430569 h 1831666"/>
                <a:gd name="connsiteX43" fmla="*/ 1769806 w 3215148"/>
                <a:gd name="connsiteY43" fmla="*/ 489563 h 1831666"/>
                <a:gd name="connsiteX44" fmla="*/ 1799303 w 3215148"/>
                <a:gd name="connsiteY44" fmla="*/ 578053 h 1831666"/>
                <a:gd name="connsiteX45" fmla="*/ 1828800 w 3215148"/>
                <a:gd name="connsiteY45" fmla="*/ 681292 h 1831666"/>
                <a:gd name="connsiteX46" fmla="*/ 1858296 w 3215148"/>
                <a:gd name="connsiteY46" fmla="*/ 917266 h 1831666"/>
                <a:gd name="connsiteX47" fmla="*/ 1873045 w 3215148"/>
                <a:gd name="connsiteY47" fmla="*/ 961511 h 1831666"/>
                <a:gd name="connsiteX48" fmla="*/ 1917290 w 3215148"/>
                <a:gd name="connsiteY48" fmla="*/ 991008 h 1831666"/>
                <a:gd name="connsiteX49" fmla="*/ 1976283 w 3215148"/>
                <a:gd name="connsiteY49" fmla="*/ 976260 h 1831666"/>
                <a:gd name="connsiteX50" fmla="*/ 2020529 w 3215148"/>
                <a:gd name="connsiteY50" fmla="*/ 828776 h 1831666"/>
                <a:gd name="connsiteX51" fmla="*/ 2079522 w 3215148"/>
                <a:gd name="connsiteY51" fmla="*/ 799279 h 1831666"/>
                <a:gd name="connsiteX52" fmla="*/ 2197509 w 3215148"/>
                <a:gd name="connsiteY52" fmla="*/ 814027 h 1831666"/>
                <a:gd name="connsiteX53" fmla="*/ 2330245 w 3215148"/>
                <a:gd name="connsiteY53" fmla="*/ 828776 h 1831666"/>
                <a:gd name="connsiteX54" fmla="*/ 2389238 w 3215148"/>
                <a:gd name="connsiteY54" fmla="*/ 843524 h 1831666"/>
                <a:gd name="connsiteX55" fmla="*/ 2403987 w 3215148"/>
                <a:gd name="connsiteY55" fmla="*/ 887769 h 1831666"/>
                <a:gd name="connsiteX56" fmla="*/ 2374490 w 3215148"/>
                <a:gd name="connsiteY56" fmla="*/ 1035253 h 1831666"/>
                <a:gd name="connsiteX57" fmla="*/ 2241754 w 3215148"/>
                <a:gd name="connsiteY57" fmla="*/ 1108995 h 1831666"/>
                <a:gd name="connsiteX58" fmla="*/ 2153264 w 3215148"/>
                <a:gd name="connsiteY58" fmla="*/ 1153240 h 1831666"/>
                <a:gd name="connsiteX59" fmla="*/ 2005780 w 3215148"/>
                <a:gd name="connsiteY59" fmla="*/ 1241731 h 1831666"/>
                <a:gd name="connsiteX60" fmla="*/ 1976283 w 3215148"/>
                <a:gd name="connsiteY60" fmla="*/ 1285976 h 1831666"/>
                <a:gd name="connsiteX61" fmla="*/ 1946787 w 3215148"/>
                <a:gd name="connsiteY61" fmla="*/ 1359718 h 1831666"/>
                <a:gd name="connsiteX62" fmla="*/ 1902541 w 3215148"/>
                <a:gd name="connsiteY62" fmla="*/ 1374466 h 1831666"/>
                <a:gd name="connsiteX63" fmla="*/ 1843548 w 3215148"/>
                <a:gd name="connsiteY63" fmla="*/ 1359718 h 1831666"/>
                <a:gd name="connsiteX64" fmla="*/ 1740309 w 3215148"/>
                <a:gd name="connsiteY64" fmla="*/ 1344969 h 1831666"/>
                <a:gd name="connsiteX65" fmla="*/ 1666567 w 3215148"/>
                <a:gd name="connsiteY65" fmla="*/ 1315473 h 1831666"/>
                <a:gd name="connsiteX66" fmla="*/ 1415845 w 3215148"/>
                <a:gd name="connsiteY66" fmla="*/ 1197486 h 1831666"/>
                <a:gd name="connsiteX67" fmla="*/ 1342103 w 3215148"/>
                <a:gd name="connsiteY67" fmla="*/ 1167989 h 1831666"/>
                <a:gd name="connsiteX68" fmla="*/ 1327354 w 3215148"/>
                <a:gd name="connsiteY68" fmla="*/ 1005756 h 1831666"/>
                <a:gd name="connsiteX69" fmla="*/ 1401096 w 3215148"/>
                <a:gd name="connsiteY69" fmla="*/ 873021 h 1831666"/>
                <a:gd name="connsiteX70" fmla="*/ 1489587 w 3215148"/>
                <a:gd name="connsiteY70" fmla="*/ 814027 h 1831666"/>
                <a:gd name="connsiteX71" fmla="*/ 1533832 w 3215148"/>
                <a:gd name="connsiteY71" fmla="*/ 784531 h 1831666"/>
                <a:gd name="connsiteX72" fmla="*/ 1578077 w 3215148"/>
                <a:gd name="connsiteY72" fmla="*/ 755034 h 1831666"/>
                <a:gd name="connsiteX73" fmla="*/ 1622322 w 3215148"/>
                <a:gd name="connsiteY73" fmla="*/ 740286 h 1831666"/>
                <a:gd name="connsiteX74" fmla="*/ 1755058 w 3215148"/>
                <a:gd name="connsiteY74" fmla="*/ 651795 h 1831666"/>
                <a:gd name="connsiteX75" fmla="*/ 1799303 w 3215148"/>
                <a:gd name="connsiteY75" fmla="*/ 622298 h 1831666"/>
                <a:gd name="connsiteX76" fmla="*/ 1843548 w 3215148"/>
                <a:gd name="connsiteY76" fmla="*/ 592802 h 1831666"/>
                <a:gd name="connsiteX77" fmla="*/ 1946787 w 3215148"/>
                <a:gd name="connsiteY77" fmla="*/ 504311 h 1831666"/>
                <a:gd name="connsiteX78" fmla="*/ 2020529 w 3215148"/>
                <a:gd name="connsiteY78" fmla="*/ 489563 h 1831666"/>
                <a:gd name="connsiteX79" fmla="*/ 2109019 w 3215148"/>
                <a:gd name="connsiteY79" fmla="*/ 460066 h 1831666"/>
                <a:gd name="connsiteX80" fmla="*/ 2256503 w 3215148"/>
                <a:gd name="connsiteY80" fmla="*/ 474815 h 1831666"/>
                <a:gd name="connsiteX81" fmla="*/ 2286000 w 3215148"/>
                <a:gd name="connsiteY81" fmla="*/ 519060 h 1831666"/>
                <a:gd name="connsiteX82" fmla="*/ 2344993 w 3215148"/>
                <a:gd name="connsiteY82" fmla="*/ 666544 h 1831666"/>
                <a:gd name="connsiteX83" fmla="*/ 2374490 w 3215148"/>
                <a:gd name="connsiteY83" fmla="*/ 755034 h 1831666"/>
                <a:gd name="connsiteX84" fmla="*/ 2462980 w 3215148"/>
                <a:gd name="connsiteY84" fmla="*/ 784531 h 1831666"/>
                <a:gd name="connsiteX85" fmla="*/ 2507225 w 3215148"/>
                <a:gd name="connsiteY85" fmla="*/ 769782 h 1831666"/>
                <a:gd name="connsiteX86" fmla="*/ 2551471 w 3215148"/>
                <a:gd name="connsiteY86" fmla="*/ 696040 h 1831666"/>
                <a:gd name="connsiteX87" fmla="*/ 2580967 w 3215148"/>
                <a:gd name="connsiteY87" fmla="*/ 592802 h 1831666"/>
                <a:gd name="connsiteX88" fmla="*/ 2551471 w 3215148"/>
                <a:gd name="connsiteY88" fmla="*/ 548556 h 1831666"/>
                <a:gd name="connsiteX89" fmla="*/ 2595716 w 3215148"/>
                <a:gd name="connsiteY89" fmla="*/ 342079 h 1831666"/>
                <a:gd name="connsiteX90" fmla="*/ 2669458 w 3215148"/>
                <a:gd name="connsiteY90" fmla="*/ 445318 h 1831666"/>
                <a:gd name="connsiteX91" fmla="*/ 2757948 w 3215148"/>
                <a:gd name="connsiteY91" fmla="*/ 474815 h 1831666"/>
                <a:gd name="connsiteX92" fmla="*/ 2949677 w 3215148"/>
                <a:gd name="connsiteY92" fmla="*/ 460066 h 1831666"/>
                <a:gd name="connsiteX93" fmla="*/ 2979174 w 3215148"/>
                <a:gd name="connsiteY93" fmla="*/ 386324 h 1831666"/>
                <a:gd name="connsiteX94" fmla="*/ 3008671 w 3215148"/>
                <a:gd name="connsiteY94" fmla="*/ 342079 h 1831666"/>
                <a:gd name="connsiteX95" fmla="*/ 3038167 w 3215148"/>
                <a:gd name="connsiteY95" fmla="*/ 268337 h 1831666"/>
                <a:gd name="connsiteX96" fmla="*/ 3111909 w 3215148"/>
                <a:gd name="connsiteY96" fmla="*/ 165098 h 1831666"/>
                <a:gd name="connsiteX97" fmla="*/ 3126658 w 3215148"/>
                <a:gd name="connsiteY97" fmla="*/ 120853 h 1831666"/>
                <a:gd name="connsiteX98" fmla="*/ 3215148 w 3215148"/>
                <a:gd name="connsiteY98" fmla="*/ 47111 h 1831666"/>
                <a:gd name="connsiteX0" fmla="*/ 0 w 3229896"/>
                <a:gd name="connsiteY0" fmla="*/ 1170163 h 1848589"/>
                <a:gd name="connsiteX1" fmla="*/ 73741 w 3229896"/>
                <a:gd name="connsiteY1" fmla="*/ 1184912 h 1848589"/>
                <a:gd name="connsiteX2" fmla="*/ 663677 w 3229896"/>
                <a:gd name="connsiteY2" fmla="*/ 1155415 h 1848589"/>
                <a:gd name="connsiteX3" fmla="*/ 796412 w 3229896"/>
                <a:gd name="connsiteY3" fmla="*/ 1140667 h 1848589"/>
                <a:gd name="connsiteX4" fmla="*/ 884903 w 3229896"/>
                <a:gd name="connsiteY4" fmla="*/ 1111170 h 1848589"/>
                <a:gd name="connsiteX5" fmla="*/ 929148 w 3229896"/>
                <a:gd name="connsiteY5" fmla="*/ 1066925 h 1848589"/>
                <a:gd name="connsiteX6" fmla="*/ 943896 w 3229896"/>
                <a:gd name="connsiteY6" fmla="*/ 1022679 h 1848589"/>
                <a:gd name="connsiteX7" fmla="*/ 929148 w 3229896"/>
                <a:gd name="connsiteY7" fmla="*/ 934189 h 1848589"/>
                <a:gd name="connsiteX8" fmla="*/ 840658 w 3229896"/>
                <a:gd name="connsiteY8" fmla="*/ 860447 h 1848589"/>
                <a:gd name="connsiteX9" fmla="*/ 781664 w 3229896"/>
                <a:gd name="connsiteY9" fmla="*/ 875196 h 1848589"/>
                <a:gd name="connsiteX10" fmla="*/ 766916 w 3229896"/>
                <a:gd name="connsiteY10" fmla="*/ 919441 h 1848589"/>
                <a:gd name="connsiteX11" fmla="*/ 678425 w 3229896"/>
                <a:gd name="connsiteY11" fmla="*/ 948938 h 1848589"/>
                <a:gd name="connsiteX12" fmla="*/ 589935 w 3229896"/>
                <a:gd name="connsiteY12" fmla="*/ 978434 h 1848589"/>
                <a:gd name="connsiteX13" fmla="*/ 545690 w 3229896"/>
                <a:gd name="connsiteY13" fmla="*/ 993183 h 1848589"/>
                <a:gd name="connsiteX14" fmla="*/ 501445 w 3229896"/>
                <a:gd name="connsiteY14" fmla="*/ 1022679 h 1848589"/>
                <a:gd name="connsiteX15" fmla="*/ 471948 w 3229896"/>
                <a:gd name="connsiteY15" fmla="*/ 1066925 h 1848589"/>
                <a:gd name="connsiteX16" fmla="*/ 501445 w 3229896"/>
                <a:gd name="connsiteY16" fmla="*/ 1243905 h 1848589"/>
                <a:gd name="connsiteX17" fmla="*/ 516193 w 3229896"/>
                <a:gd name="connsiteY17" fmla="*/ 1302899 h 1848589"/>
                <a:gd name="connsiteX18" fmla="*/ 530941 w 3229896"/>
                <a:gd name="connsiteY18" fmla="*/ 1347144 h 1848589"/>
                <a:gd name="connsiteX19" fmla="*/ 545690 w 3229896"/>
                <a:gd name="connsiteY19" fmla="*/ 1406138 h 1848589"/>
                <a:gd name="connsiteX20" fmla="*/ 575187 w 3229896"/>
                <a:gd name="connsiteY20" fmla="*/ 1494628 h 1848589"/>
                <a:gd name="connsiteX21" fmla="*/ 678425 w 3229896"/>
                <a:gd name="connsiteY21" fmla="*/ 1553621 h 1848589"/>
                <a:gd name="connsiteX22" fmla="*/ 840658 w 3229896"/>
                <a:gd name="connsiteY22" fmla="*/ 1627363 h 1848589"/>
                <a:gd name="connsiteX23" fmla="*/ 929148 w 3229896"/>
                <a:gd name="connsiteY23" fmla="*/ 1656860 h 1848589"/>
                <a:gd name="connsiteX24" fmla="*/ 973393 w 3229896"/>
                <a:gd name="connsiteY24" fmla="*/ 1686357 h 1848589"/>
                <a:gd name="connsiteX25" fmla="*/ 1017638 w 3229896"/>
                <a:gd name="connsiteY25" fmla="*/ 1701105 h 1848589"/>
                <a:gd name="connsiteX26" fmla="*/ 1047135 w 3229896"/>
                <a:gd name="connsiteY26" fmla="*/ 1745350 h 1848589"/>
                <a:gd name="connsiteX27" fmla="*/ 1165122 w 3229896"/>
                <a:gd name="connsiteY27" fmla="*/ 1819092 h 1848589"/>
                <a:gd name="connsiteX28" fmla="*/ 1209367 w 3229896"/>
                <a:gd name="connsiteY28" fmla="*/ 1848589 h 1848589"/>
                <a:gd name="connsiteX29" fmla="*/ 1268361 w 3229896"/>
                <a:gd name="connsiteY29" fmla="*/ 1774847 h 1848589"/>
                <a:gd name="connsiteX30" fmla="*/ 1283109 w 3229896"/>
                <a:gd name="connsiteY30" fmla="*/ 1642112 h 1848589"/>
                <a:gd name="connsiteX31" fmla="*/ 1224116 w 3229896"/>
                <a:gd name="connsiteY31" fmla="*/ 1155415 h 1848589"/>
                <a:gd name="connsiteX32" fmla="*/ 1165122 w 3229896"/>
                <a:gd name="connsiteY32" fmla="*/ 845699 h 1848589"/>
                <a:gd name="connsiteX33" fmla="*/ 1135625 w 3229896"/>
                <a:gd name="connsiteY33" fmla="*/ 594976 h 1848589"/>
                <a:gd name="connsiteX34" fmla="*/ 1179871 w 3229896"/>
                <a:gd name="connsiteY34" fmla="*/ 285260 h 1848589"/>
                <a:gd name="connsiteX35" fmla="*/ 1238864 w 3229896"/>
                <a:gd name="connsiteY35" fmla="*/ 196770 h 1848589"/>
                <a:gd name="connsiteX36" fmla="*/ 1268361 w 3229896"/>
                <a:gd name="connsiteY36" fmla="*/ 152525 h 1848589"/>
                <a:gd name="connsiteX37" fmla="*/ 1283109 w 3229896"/>
                <a:gd name="connsiteY37" fmla="*/ 93531 h 1848589"/>
                <a:gd name="connsiteX38" fmla="*/ 1297858 w 3229896"/>
                <a:gd name="connsiteY38" fmla="*/ 19789 h 1848589"/>
                <a:gd name="connsiteX39" fmla="*/ 1401096 w 3229896"/>
                <a:gd name="connsiteY39" fmla="*/ 49286 h 1848589"/>
                <a:gd name="connsiteX40" fmla="*/ 1681316 w 3229896"/>
                <a:gd name="connsiteY40" fmla="*/ 300009 h 1848589"/>
                <a:gd name="connsiteX41" fmla="*/ 1710812 w 3229896"/>
                <a:gd name="connsiteY41" fmla="*/ 344254 h 1848589"/>
                <a:gd name="connsiteX42" fmla="*/ 1740309 w 3229896"/>
                <a:gd name="connsiteY42" fmla="*/ 447492 h 1848589"/>
                <a:gd name="connsiteX43" fmla="*/ 1769806 w 3229896"/>
                <a:gd name="connsiteY43" fmla="*/ 506486 h 1848589"/>
                <a:gd name="connsiteX44" fmla="*/ 1799303 w 3229896"/>
                <a:gd name="connsiteY44" fmla="*/ 594976 h 1848589"/>
                <a:gd name="connsiteX45" fmla="*/ 1828800 w 3229896"/>
                <a:gd name="connsiteY45" fmla="*/ 698215 h 1848589"/>
                <a:gd name="connsiteX46" fmla="*/ 1858296 w 3229896"/>
                <a:gd name="connsiteY46" fmla="*/ 934189 h 1848589"/>
                <a:gd name="connsiteX47" fmla="*/ 1873045 w 3229896"/>
                <a:gd name="connsiteY47" fmla="*/ 978434 h 1848589"/>
                <a:gd name="connsiteX48" fmla="*/ 1917290 w 3229896"/>
                <a:gd name="connsiteY48" fmla="*/ 1007931 h 1848589"/>
                <a:gd name="connsiteX49" fmla="*/ 1976283 w 3229896"/>
                <a:gd name="connsiteY49" fmla="*/ 993183 h 1848589"/>
                <a:gd name="connsiteX50" fmla="*/ 2020529 w 3229896"/>
                <a:gd name="connsiteY50" fmla="*/ 845699 h 1848589"/>
                <a:gd name="connsiteX51" fmla="*/ 2079522 w 3229896"/>
                <a:gd name="connsiteY51" fmla="*/ 816202 h 1848589"/>
                <a:gd name="connsiteX52" fmla="*/ 2197509 w 3229896"/>
                <a:gd name="connsiteY52" fmla="*/ 830950 h 1848589"/>
                <a:gd name="connsiteX53" fmla="*/ 2330245 w 3229896"/>
                <a:gd name="connsiteY53" fmla="*/ 845699 h 1848589"/>
                <a:gd name="connsiteX54" fmla="*/ 2389238 w 3229896"/>
                <a:gd name="connsiteY54" fmla="*/ 860447 h 1848589"/>
                <a:gd name="connsiteX55" fmla="*/ 2403987 w 3229896"/>
                <a:gd name="connsiteY55" fmla="*/ 904692 h 1848589"/>
                <a:gd name="connsiteX56" fmla="*/ 2374490 w 3229896"/>
                <a:gd name="connsiteY56" fmla="*/ 1052176 h 1848589"/>
                <a:gd name="connsiteX57" fmla="*/ 2241754 w 3229896"/>
                <a:gd name="connsiteY57" fmla="*/ 1125918 h 1848589"/>
                <a:gd name="connsiteX58" fmla="*/ 2153264 w 3229896"/>
                <a:gd name="connsiteY58" fmla="*/ 1170163 h 1848589"/>
                <a:gd name="connsiteX59" fmla="*/ 2005780 w 3229896"/>
                <a:gd name="connsiteY59" fmla="*/ 1258654 h 1848589"/>
                <a:gd name="connsiteX60" fmla="*/ 1976283 w 3229896"/>
                <a:gd name="connsiteY60" fmla="*/ 1302899 h 1848589"/>
                <a:gd name="connsiteX61" fmla="*/ 1946787 w 3229896"/>
                <a:gd name="connsiteY61" fmla="*/ 1376641 h 1848589"/>
                <a:gd name="connsiteX62" fmla="*/ 1902541 w 3229896"/>
                <a:gd name="connsiteY62" fmla="*/ 1391389 h 1848589"/>
                <a:gd name="connsiteX63" fmla="*/ 1843548 w 3229896"/>
                <a:gd name="connsiteY63" fmla="*/ 1376641 h 1848589"/>
                <a:gd name="connsiteX64" fmla="*/ 1740309 w 3229896"/>
                <a:gd name="connsiteY64" fmla="*/ 1361892 h 1848589"/>
                <a:gd name="connsiteX65" fmla="*/ 1666567 w 3229896"/>
                <a:gd name="connsiteY65" fmla="*/ 1332396 h 1848589"/>
                <a:gd name="connsiteX66" fmla="*/ 1415845 w 3229896"/>
                <a:gd name="connsiteY66" fmla="*/ 1214409 h 1848589"/>
                <a:gd name="connsiteX67" fmla="*/ 1342103 w 3229896"/>
                <a:gd name="connsiteY67" fmla="*/ 1184912 h 1848589"/>
                <a:gd name="connsiteX68" fmla="*/ 1327354 w 3229896"/>
                <a:gd name="connsiteY68" fmla="*/ 1022679 h 1848589"/>
                <a:gd name="connsiteX69" fmla="*/ 1401096 w 3229896"/>
                <a:gd name="connsiteY69" fmla="*/ 889944 h 1848589"/>
                <a:gd name="connsiteX70" fmla="*/ 1489587 w 3229896"/>
                <a:gd name="connsiteY70" fmla="*/ 830950 h 1848589"/>
                <a:gd name="connsiteX71" fmla="*/ 1533832 w 3229896"/>
                <a:gd name="connsiteY71" fmla="*/ 801454 h 1848589"/>
                <a:gd name="connsiteX72" fmla="*/ 1578077 w 3229896"/>
                <a:gd name="connsiteY72" fmla="*/ 771957 h 1848589"/>
                <a:gd name="connsiteX73" fmla="*/ 1622322 w 3229896"/>
                <a:gd name="connsiteY73" fmla="*/ 757209 h 1848589"/>
                <a:gd name="connsiteX74" fmla="*/ 1755058 w 3229896"/>
                <a:gd name="connsiteY74" fmla="*/ 668718 h 1848589"/>
                <a:gd name="connsiteX75" fmla="*/ 1799303 w 3229896"/>
                <a:gd name="connsiteY75" fmla="*/ 639221 h 1848589"/>
                <a:gd name="connsiteX76" fmla="*/ 1843548 w 3229896"/>
                <a:gd name="connsiteY76" fmla="*/ 609725 h 1848589"/>
                <a:gd name="connsiteX77" fmla="*/ 1946787 w 3229896"/>
                <a:gd name="connsiteY77" fmla="*/ 521234 h 1848589"/>
                <a:gd name="connsiteX78" fmla="*/ 2020529 w 3229896"/>
                <a:gd name="connsiteY78" fmla="*/ 506486 h 1848589"/>
                <a:gd name="connsiteX79" fmla="*/ 2109019 w 3229896"/>
                <a:gd name="connsiteY79" fmla="*/ 476989 h 1848589"/>
                <a:gd name="connsiteX80" fmla="*/ 2256503 w 3229896"/>
                <a:gd name="connsiteY80" fmla="*/ 491738 h 1848589"/>
                <a:gd name="connsiteX81" fmla="*/ 2286000 w 3229896"/>
                <a:gd name="connsiteY81" fmla="*/ 535983 h 1848589"/>
                <a:gd name="connsiteX82" fmla="*/ 2344993 w 3229896"/>
                <a:gd name="connsiteY82" fmla="*/ 683467 h 1848589"/>
                <a:gd name="connsiteX83" fmla="*/ 2374490 w 3229896"/>
                <a:gd name="connsiteY83" fmla="*/ 771957 h 1848589"/>
                <a:gd name="connsiteX84" fmla="*/ 2462980 w 3229896"/>
                <a:gd name="connsiteY84" fmla="*/ 801454 h 1848589"/>
                <a:gd name="connsiteX85" fmla="*/ 2507225 w 3229896"/>
                <a:gd name="connsiteY85" fmla="*/ 786705 h 1848589"/>
                <a:gd name="connsiteX86" fmla="*/ 2551471 w 3229896"/>
                <a:gd name="connsiteY86" fmla="*/ 712963 h 1848589"/>
                <a:gd name="connsiteX87" fmla="*/ 2580967 w 3229896"/>
                <a:gd name="connsiteY87" fmla="*/ 609725 h 1848589"/>
                <a:gd name="connsiteX88" fmla="*/ 2551471 w 3229896"/>
                <a:gd name="connsiteY88" fmla="*/ 565479 h 1848589"/>
                <a:gd name="connsiteX89" fmla="*/ 2595716 w 3229896"/>
                <a:gd name="connsiteY89" fmla="*/ 359002 h 1848589"/>
                <a:gd name="connsiteX90" fmla="*/ 2669458 w 3229896"/>
                <a:gd name="connsiteY90" fmla="*/ 462241 h 1848589"/>
                <a:gd name="connsiteX91" fmla="*/ 2757948 w 3229896"/>
                <a:gd name="connsiteY91" fmla="*/ 491738 h 1848589"/>
                <a:gd name="connsiteX92" fmla="*/ 2949677 w 3229896"/>
                <a:gd name="connsiteY92" fmla="*/ 476989 h 1848589"/>
                <a:gd name="connsiteX93" fmla="*/ 2979174 w 3229896"/>
                <a:gd name="connsiteY93" fmla="*/ 403247 h 1848589"/>
                <a:gd name="connsiteX94" fmla="*/ 3008671 w 3229896"/>
                <a:gd name="connsiteY94" fmla="*/ 359002 h 1848589"/>
                <a:gd name="connsiteX95" fmla="*/ 3038167 w 3229896"/>
                <a:gd name="connsiteY95" fmla="*/ 285260 h 1848589"/>
                <a:gd name="connsiteX96" fmla="*/ 3111909 w 3229896"/>
                <a:gd name="connsiteY96" fmla="*/ 182021 h 1848589"/>
                <a:gd name="connsiteX97" fmla="*/ 3126658 w 3229896"/>
                <a:gd name="connsiteY97" fmla="*/ 137776 h 1848589"/>
                <a:gd name="connsiteX98" fmla="*/ 3229896 w 3229896"/>
                <a:gd name="connsiteY98" fmla="*/ 5040 h 1848589"/>
                <a:gd name="connsiteX0" fmla="*/ 7286 w 3237182"/>
                <a:gd name="connsiteY0" fmla="*/ 1170163 h 1848589"/>
                <a:gd name="connsiteX1" fmla="*/ 7285 w 3237182"/>
                <a:gd name="connsiteY1" fmla="*/ 1361892 h 1848589"/>
                <a:gd name="connsiteX2" fmla="*/ 670963 w 3237182"/>
                <a:gd name="connsiteY2" fmla="*/ 1155415 h 1848589"/>
                <a:gd name="connsiteX3" fmla="*/ 803698 w 3237182"/>
                <a:gd name="connsiteY3" fmla="*/ 1140667 h 1848589"/>
                <a:gd name="connsiteX4" fmla="*/ 892189 w 3237182"/>
                <a:gd name="connsiteY4" fmla="*/ 1111170 h 1848589"/>
                <a:gd name="connsiteX5" fmla="*/ 936434 w 3237182"/>
                <a:gd name="connsiteY5" fmla="*/ 1066925 h 1848589"/>
                <a:gd name="connsiteX6" fmla="*/ 951182 w 3237182"/>
                <a:gd name="connsiteY6" fmla="*/ 1022679 h 1848589"/>
                <a:gd name="connsiteX7" fmla="*/ 936434 w 3237182"/>
                <a:gd name="connsiteY7" fmla="*/ 934189 h 1848589"/>
                <a:gd name="connsiteX8" fmla="*/ 847944 w 3237182"/>
                <a:gd name="connsiteY8" fmla="*/ 860447 h 1848589"/>
                <a:gd name="connsiteX9" fmla="*/ 788950 w 3237182"/>
                <a:gd name="connsiteY9" fmla="*/ 875196 h 1848589"/>
                <a:gd name="connsiteX10" fmla="*/ 774202 w 3237182"/>
                <a:gd name="connsiteY10" fmla="*/ 919441 h 1848589"/>
                <a:gd name="connsiteX11" fmla="*/ 685711 w 3237182"/>
                <a:gd name="connsiteY11" fmla="*/ 948938 h 1848589"/>
                <a:gd name="connsiteX12" fmla="*/ 597221 w 3237182"/>
                <a:gd name="connsiteY12" fmla="*/ 978434 h 1848589"/>
                <a:gd name="connsiteX13" fmla="*/ 552976 w 3237182"/>
                <a:gd name="connsiteY13" fmla="*/ 993183 h 1848589"/>
                <a:gd name="connsiteX14" fmla="*/ 508731 w 3237182"/>
                <a:gd name="connsiteY14" fmla="*/ 1022679 h 1848589"/>
                <a:gd name="connsiteX15" fmla="*/ 479234 w 3237182"/>
                <a:gd name="connsiteY15" fmla="*/ 1066925 h 1848589"/>
                <a:gd name="connsiteX16" fmla="*/ 508731 w 3237182"/>
                <a:gd name="connsiteY16" fmla="*/ 1243905 h 1848589"/>
                <a:gd name="connsiteX17" fmla="*/ 523479 w 3237182"/>
                <a:gd name="connsiteY17" fmla="*/ 1302899 h 1848589"/>
                <a:gd name="connsiteX18" fmla="*/ 538227 w 3237182"/>
                <a:gd name="connsiteY18" fmla="*/ 1347144 h 1848589"/>
                <a:gd name="connsiteX19" fmla="*/ 552976 w 3237182"/>
                <a:gd name="connsiteY19" fmla="*/ 1406138 h 1848589"/>
                <a:gd name="connsiteX20" fmla="*/ 582473 w 3237182"/>
                <a:gd name="connsiteY20" fmla="*/ 1494628 h 1848589"/>
                <a:gd name="connsiteX21" fmla="*/ 685711 w 3237182"/>
                <a:gd name="connsiteY21" fmla="*/ 1553621 h 1848589"/>
                <a:gd name="connsiteX22" fmla="*/ 847944 w 3237182"/>
                <a:gd name="connsiteY22" fmla="*/ 1627363 h 1848589"/>
                <a:gd name="connsiteX23" fmla="*/ 936434 w 3237182"/>
                <a:gd name="connsiteY23" fmla="*/ 1656860 h 1848589"/>
                <a:gd name="connsiteX24" fmla="*/ 980679 w 3237182"/>
                <a:gd name="connsiteY24" fmla="*/ 1686357 h 1848589"/>
                <a:gd name="connsiteX25" fmla="*/ 1024924 w 3237182"/>
                <a:gd name="connsiteY25" fmla="*/ 1701105 h 1848589"/>
                <a:gd name="connsiteX26" fmla="*/ 1054421 w 3237182"/>
                <a:gd name="connsiteY26" fmla="*/ 1745350 h 1848589"/>
                <a:gd name="connsiteX27" fmla="*/ 1172408 w 3237182"/>
                <a:gd name="connsiteY27" fmla="*/ 1819092 h 1848589"/>
                <a:gd name="connsiteX28" fmla="*/ 1216653 w 3237182"/>
                <a:gd name="connsiteY28" fmla="*/ 1848589 h 1848589"/>
                <a:gd name="connsiteX29" fmla="*/ 1275647 w 3237182"/>
                <a:gd name="connsiteY29" fmla="*/ 1774847 h 1848589"/>
                <a:gd name="connsiteX30" fmla="*/ 1290395 w 3237182"/>
                <a:gd name="connsiteY30" fmla="*/ 1642112 h 1848589"/>
                <a:gd name="connsiteX31" fmla="*/ 1231402 w 3237182"/>
                <a:gd name="connsiteY31" fmla="*/ 1155415 h 1848589"/>
                <a:gd name="connsiteX32" fmla="*/ 1172408 w 3237182"/>
                <a:gd name="connsiteY32" fmla="*/ 845699 h 1848589"/>
                <a:gd name="connsiteX33" fmla="*/ 1142911 w 3237182"/>
                <a:gd name="connsiteY33" fmla="*/ 594976 h 1848589"/>
                <a:gd name="connsiteX34" fmla="*/ 1187157 w 3237182"/>
                <a:gd name="connsiteY34" fmla="*/ 285260 h 1848589"/>
                <a:gd name="connsiteX35" fmla="*/ 1246150 w 3237182"/>
                <a:gd name="connsiteY35" fmla="*/ 196770 h 1848589"/>
                <a:gd name="connsiteX36" fmla="*/ 1275647 w 3237182"/>
                <a:gd name="connsiteY36" fmla="*/ 152525 h 1848589"/>
                <a:gd name="connsiteX37" fmla="*/ 1290395 w 3237182"/>
                <a:gd name="connsiteY37" fmla="*/ 93531 h 1848589"/>
                <a:gd name="connsiteX38" fmla="*/ 1305144 w 3237182"/>
                <a:gd name="connsiteY38" fmla="*/ 19789 h 1848589"/>
                <a:gd name="connsiteX39" fmla="*/ 1408382 w 3237182"/>
                <a:gd name="connsiteY39" fmla="*/ 49286 h 1848589"/>
                <a:gd name="connsiteX40" fmla="*/ 1688602 w 3237182"/>
                <a:gd name="connsiteY40" fmla="*/ 300009 h 1848589"/>
                <a:gd name="connsiteX41" fmla="*/ 1718098 w 3237182"/>
                <a:gd name="connsiteY41" fmla="*/ 344254 h 1848589"/>
                <a:gd name="connsiteX42" fmla="*/ 1747595 w 3237182"/>
                <a:gd name="connsiteY42" fmla="*/ 447492 h 1848589"/>
                <a:gd name="connsiteX43" fmla="*/ 1777092 w 3237182"/>
                <a:gd name="connsiteY43" fmla="*/ 506486 h 1848589"/>
                <a:gd name="connsiteX44" fmla="*/ 1806589 w 3237182"/>
                <a:gd name="connsiteY44" fmla="*/ 594976 h 1848589"/>
                <a:gd name="connsiteX45" fmla="*/ 1836086 w 3237182"/>
                <a:gd name="connsiteY45" fmla="*/ 698215 h 1848589"/>
                <a:gd name="connsiteX46" fmla="*/ 1865582 w 3237182"/>
                <a:gd name="connsiteY46" fmla="*/ 934189 h 1848589"/>
                <a:gd name="connsiteX47" fmla="*/ 1880331 w 3237182"/>
                <a:gd name="connsiteY47" fmla="*/ 978434 h 1848589"/>
                <a:gd name="connsiteX48" fmla="*/ 1924576 w 3237182"/>
                <a:gd name="connsiteY48" fmla="*/ 1007931 h 1848589"/>
                <a:gd name="connsiteX49" fmla="*/ 1983569 w 3237182"/>
                <a:gd name="connsiteY49" fmla="*/ 993183 h 1848589"/>
                <a:gd name="connsiteX50" fmla="*/ 2027815 w 3237182"/>
                <a:gd name="connsiteY50" fmla="*/ 845699 h 1848589"/>
                <a:gd name="connsiteX51" fmla="*/ 2086808 w 3237182"/>
                <a:gd name="connsiteY51" fmla="*/ 816202 h 1848589"/>
                <a:gd name="connsiteX52" fmla="*/ 2204795 w 3237182"/>
                <a:gd name="connsiteY52" fmla="*/ 830950 h 1848589"/>
                <a:gd name="connsiteX53" fmla="*/ 2337531 w 3237182"/>
                <a:gd name="connsiteY53" fmla="*/ 845699 h 1848589"/>
                <a:gd name="connsiteX54" fmla="*/ 2396524 w 3237182"/>
                <a:gd name="connsiteY54" fmla="*/ 860447 h 1848589"/>
                <a:gd name="connsiteX55" fmla="*/ 2411273 w 3237182"/>
                <a:gd name="connsiteY55" fmla="*/ 904692 h 1848589"/>
                <a:gd name="connsiteX56" fmla="*/ 2381776 w 3237182"/>
                <a:gd name="connsiteY56" fmla="*/ 1052176 h 1848589"/>
                <a:gd name="connsiteX57" fmla="*/ 2249040 w 3237182"/>
                <a:gd name="connsiteY57" fmla="*/ 1125918 h 1848589"/>
                <a:gd name="connsiteX58" fmla="*/ 2160550 w 3237182"/>
                <a:gd name="connsiteY58" fmla="*/ 1170163 h 1848589"/>
                <a:gd name="connsiteX59" fmla="*/ 2013066 w 3237182"/>
                <a:gd name="connsiteY59" fmla="*/ 1258654 h 1848589"/>
                <a:gd name="connsiteX60" fmla="*/ 1983569 w 3237182"/>
                <a:gd name="connsiteY60" fmla="*/ 1302899 h 1848589"/>
                <a:gd name="connsiteX61" fmla="*/ 1954073 w 3237182"/>
                <a:gd name="connsiteY61" fmla="*/ 1376641 h 1848589"/>
                <a:gd name="connsiteX62" fmla="*/ 1909827 w 3237182"/>
                <a:gd name="connsiteY62" fmla="*/ 1391389 h 1848589"/>
                <a:gd name="connsiteX63" fmla="*/ 1850834 w 3237182"/>
                <a:gd name="connsiteY63" fmla="*/ 1376641 h 1848589"/>
                <a:gd name="connsiteX64" fmla="*/ 1747595 w 3237182"/>
                <a:gd name="connsiteY64" fmla="*/ 1361892 h 1848589"/>
                <a:gd name="connsiteX65" fmla="*/ 1673853 w 3237182"/>
                <a:gd name="connsiteY65" fmla="*/ 1332396 h 1848589"/>
                <a:gd name="connsiteX66" fmla="*/ 1423131 w 3237182"/>
                <a:gd name="connsiteY66" fmla="*/ 1214409 h 1848589"/>
                <a:gd name="connsiteX67" fmla="*/ 1349389 w 3237182"/>
                <a:gd name="connsiteY67" fmla="*/ 1184912 h 1848589"/>
                <a:gd name="connsiteX68" fmla="*/ 1334640 w 3237182"/>
                <a:gd name="connsiteY68" fmla="*/ 1022679 h 1848589"/>
                <a:gd name="connsiteX69" fmla="*/ 1408382 w 3237182"/>
                <a:gd name="connsiteY69" fmla="*/ 889944 h 1848589"/>
                <a:gd name="connsiteX70" fmla="*/ 1496873 w 3237182"/>
                <a:gd name="connsiteY70" fmla="*/ 830950 h 1848589"/>
                <a:gd name="connsiteX71" fmla="*/ 1541118 w 3237182"/>
                <a:gd name="connsiteY71" fmla="*/ 801454 h 1848589"/>
                <a:gd name="connsiteX72" fmla="*/ 1585363 w 3237182"/>
                <a:gd name="connsiteY72" fmla="*/ 771957 h 1848589"/>
                <a:gd name="connsiteX73" fmla="*/ 1629608 w 3237182"/>
                <a:gd name="connsiteY73" fmla="*/ 757209 h 1848589"/>
                <a:gd name="connsiteX74" fmla="*/ 1762344 w 3237182"/>
                <a:gd name="connsiteY74" fmla="*/ 668718 h 1848589"/>
                <a:gd name="connsiteX75" fmla="*/ 1806589 w 3237182"/>
                <a:gd name="connsiteY75" fmla="*/ 639221 h 1848589"/>
                <a:gd name="connsiteX76" fmla="*/ 1850834 w 3237182"/>
                <a:gd name="connsiteY76" fmla="*/ 609725 h 1848589"/>
                <a:gd name="connsiteX77" fmla="*/ 1954073 w 3237182"/>
                <a:gd name="connsiteY77" fmla="*/ 521234 h 1848589"/>
                <a:gd name="connsiteX78" fmla="*/ 2027815 w 3237182"/>
                <a:gd name="connsiteY78" fmla="*/ 506486 h 1848589"/>
                <a:gd name="connsiteX79" fmla="*/ 2116305 w 3237182"/>
                <a:gd name="connsiteY79" fmla="*/ 476989 h 1848589"/>
                <a:gd name="connsiteX80" fmla="*/ 2263789 w 3237182"/>
                <a:gd name="connsiteY80" fmla="*/ 491738 h 1848589"/>
                <a:gd name="connsiteX81" fmla="*/ 2293286 w 3237182"/>
                <a:gd name="connsiteY81" fmla="*/ 535983 h 1848589"/>
                <a:gd name="connsiteX82" fmla="*/ 2352279 w 3237182"/>
                <a:gd name="connsiteY82" fmla="*/ 683467 h 1848589"/>
                <a:gd name="connsiteX83" fmla="*/ 2381776 w 3237182"/>
                <a:gd name="connsiteY83" fmla="*/ 771957 h 1848589"/>
                <a:gd name="connsiteX84" fmla="*/ 2470266 w 3237182"/>
                <a:gd name="connsiteY84" fmla="*/ 801454 h 1848589"/>
                <a:gd name="connsiteX85" fmla="*/ 2514511 w 3237182"/>
                <a:gd name="connsiteY85" fmla="*/ 786705 h 1848589"/>
                <a:gd name="connsiteX86" fmla="*/ 2558757 w 3237182"/>
                <a:gd name="connsiteY86" fmla="*/ 712963 h 1848589"/>
                <a:gd name="connsiteX87" fmla="*/ 2588253 w 3237182"/>
                <a:gd name="connsiteY87" fmla="*/ 609725 h 1848589"/>
                <a:gd name="connsiteX88" fmla="*/ 2558757 w 3237182"/>
                <a:gd name="connsiteY88" fmla="*/ 565479 h 1848589"/>
                <a:gd name="connsiteX89" fmla="*/ 2603002 w 3237182"/>
                <a:gd name="connsiteY89" fmla="*/ 359002 h 1848589"/>
                <a:gd name="connsiteX90" fmla="*/ 2676744 w 3237182"/>
                <a:gd name="connsiteY90" fmla="*/ 462241 h 1848589"/>
                <a:gd name="connsiteX91" fmla="*/ 2765234 w 3237182"/>
                <a:gd name="connsiteY91" fmla="*/ 491738 h 1848589"/>
                <a:gd name="connsiteX92" fmla="*/ 2956963 w 3237182"/>
                <a:gd name="connsiteY92" fmla="*/ 476989 h 1848589"/>
                <a:gd name="connsiteX93" fmla="*/ 2986460 w 3237182"/>
                <a:gd name="connsiteY93" fmla="*/ 403247 h 1848589"/>
                <a:gd name="connsiteX94" fmla="*/ 3015957 w 3237182"/>
                <a:gd name="connsiteY94" fmla="*/ 359002 h 1848589"/>
                <a:gd name="connsiteX95" fmla="*/ 3045453 w 3237182"/>
                <a:gd name="connsiteY95" fmla="*/ 285260 h 1848589"/>
                <a:gd name="connsiteX96" fmla="*/ 3119195 w 3237182"/>
                <a:gd name="connsiteY96" fmla="*/ 182021 h 1848589"/>
                <a:gd name="connsiteX97" fmla="*/ 3133944 w 3237182"/>
                <a:gd name="connsiteY97" fmla="*/ 137776 h 1848589"/>
                <a:gd name="connsiteX98" fmla="*/ 3237182 w 3237182"/>
                <a:gd name="connsiteY98" fmla="*/ 5040 h 1848589"/>
                <a:gd name="connsiteX0" fmla="*/ 0 w 3377380"/>
                <a:gd name="connsiteY0" fmla="*/ 1494627 h 1848589"/>
                <a:gd name="connsiteX1" fmla="*/ 147483 w 3377380"/>
                <a:gd name="connsiteY1" fmla="*/ 1361892 h 1848589"/>
                <a:gd name="connsiteX2" fmla="*/ 811161 w 3377380"/>
                <a:gd name="connsiteY2" fmla="*/ 1155415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811161 w 3377380"/>
                <a:gd name="connsiteY2" fmla="*/ 1155415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559743 w 3377380"/>
                <a:gd name="connsiteY2" fmla="*/ 1406138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542981 w 3377380"/>
                <a:gd name="connsiteY2" fmla="*/ 1302899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506731 w 3377380"/>
                <a:gd name="connsiteY2" fmla="*/ 1324164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6831 w 3377380"/>
                <a:gd name="connsiteY1" fmla="*/ 1505836 h 1848589"/>
                <a:gd name="connsiteX2" fmla="*/ 506731 w 3377380"/>
                <a:gd name="connsiteY2" fmla="*/ 1324164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77380" h="1848589">
                  <a:moveTo>
                    <a:pt x="0" y="1494627"/>
                  </a:moveTo>
                  <a:cubicBezTo>
                    <a:pt x="24580" y="1499543"/>
                    <a:pt x="162376" y="1534246"/>
                    <a:pt x="246831" y="1505836"/>
                  </a:cubicBezTo>
                  <a:cubicBezTo>
                    <a:pt x="331286" y="1477426"/>
                    <a:pt x="390554" y="1385026"/>
                    <a:pt x="506731" y="1324164"/>
                  </a:cubicBezTo>
                  <a:cubicBezTo>
                    <a:pt x="622909" y="1263303"/>
                    <a:pt x="798174" y="1201833"/>
                    <a:pt x="943896" y="1140667"/>
                  </a:cubicBezTo>
                  <a:cubicBezTo>
                    <a:pt x="1031505" y="1105168"/>
                    <a:pt x="1032387" y="1111170"/>
                    <a:pt x="1032387" y="1111170"/>
                  </a:cubicBezTo>
                  <a:cubicBezTo>
                    <a:pt x="1047135" y="1096422"/>
                    <a:pt x="1065063" y="1084279"/>
                    <a:pt x="1076632" y="1066925"/>
                  </a:cubicBezTo>
                  <a:cubicBezTo>
                    <a:pt x="1085255" y="1053990"/>
                    <a:pt x="1091380" y="1038225"/>
                    <a:pt x="1091380" y="1022679"/>
                  </a:cubicBezTo>
                  <a:cubicBezTo>
                    <a:pt x="1091380" y="992775"/>
                    <a:pt x="1088777" y="961515"/>
                    <a:pt x="1076632" y="934189"/>
                  </a:cubicBezTo>
                  <a:cubicBezTo>
                    <a:pt x="1064679" y="907294"/>
                    <a:pt x="1011647" y="876117"/>
                    <a:pt x="988142" y="860447"/>
                  </a:cubicBezTo>
                  <a:cubicBezTo>
                    <a:pt x="968477" y="865363"/>
                    <a:pt x="944976" y="862533"/>
                    <a:pt x="929148" y="875196"/>
                  </a:cubicBezTo>
                  <a:cubicBezTo>
                    <a:pt x="917009" y="884908"/>
                    <a:pt x="927050" y="910405"/>
                    <a:pt x="914400" y="919441"/>
                  </a:cubicBezTo>
                  <a:cubicBezTo>
                    <a:pt x="889099" y="937513"/>
                    <a:pt x="855406" y="939106"/>
                    <a:pt x="825909" y="948938"/>
                  </a:cubicBezTo>
                  <a:lnTo>
                    <a:pt x="737419" y="978434"/>
                  </a:lnTo>
                  <a:cubicBezTo>
                    <a:pt x="722671" y="983350"/>
                    <a:pt x="706109" y="984560"/>
                    <a:pt x="693174" y="993183"/>
                  </a:cubicBezTo>
                  <a:lnTo>
                    <a:pt x="648929" y="1022679"/>
                  </a:lnTo>
                  <a:cubicBezTo>
                    <a:pt x="639097" y="1037428"/>
                    <a:pt x="620904" y="1049261"/>
                    <a:pt x="619432" y="1066925"/>
                  </a:cubicBezTo>
                  <a:cubicBezTo>
                    <a:pt x="610926" y="1168997"/>
                    <a:pt x="628822" y="1173531"/>
                    <a:pt x="648929" y="1243905"/>
                  </a:cubicBezTo>
                  <a:cubicBezTo>
                    <a:pt x="654498" y="1263395"/>
                    <a:pt x="658109" y="1283409"/>
                    <a:pt x="663677" y="1302899"/>
                  </a:cubicBezTo>
                  <a:cubicBezTo>
                    <a:pt x="667948" y="1317847"/>
                    <a:pt x="674154" y="1332196"/>
                    <a:pt x="678425" y="1347144"/>
                  </a:cubicBezTo>
                  <a:cubicBezTo>
                    <a:pt x="683994" y="1366634"/>
                    <a:pt x="687349" y="1386723"/>
                    <a:pt x="693174" y="1406138"/>
                  </a:cubicBezTo>
                  <a:cubicBezTo>
                    <a:pt x="702108" y="1435919"/>
                    <a:pt x="697797" y="1475973"/>
                    <a:pt x="722671" y="1494628"/>
                  </a:cubicBezTo>
                  <a:cubicBezTo>
                    <a:pt x="794101" y="1548201"/>
                    <a:pt x="758345" y="1531100"/>
                    <a:pt x="825909" y="1553621"/>
                  </a:cubicBezTo>
                  <a:cubicBezTo>
                    <a:pt x="963588" y="1645407"/>
                    <a:pt x="859604" y="1592307"/>
                    <a:pt x="988142" y="1627363"/>
                  </a:cubicBezTo>
                  <a:cubicBezTo>
                    <a:pt x="1018139" y="1635544"/>
                    <a:pt x="1076632" y="1656860"/>
                    <a:pt x="1076632" y="1656860"/>
                  </a:cubicBezTo>
                  <a:cubicBezTo>
                    <a:pt x="1091380" y="1666692"/>
                    <a:pt x="1105023" y="1678430"/>
                    <a:pt x="1120877" y="1686357"/>
                  </a:cubicBezTo>
                  <a:cubicBezTo>
                    <a:pt x="1134782" y="1693309"/>
                    <a:pt x="1152983" y="1691394"/>
                    <a:pt x="1165122" y="1701105"/>
                  </a:cubicBezTo>
                  <a:cubicBezTo>
                    <a:pt x="1178963" y="1712178"/>
                    <a:pt x="1182085" y="1732816"/>
                    <a:pt x="1194619" y="1745350"/>
                  </a:cubicBezTo>
                  <a:cubicBezTo>
                    <a:pt x="1241621" y="1792352"/>
                    <a:pt x="1258084" y="1787936"/>
                    <a:pt x="1312606" y="1819092"/>
                  </a:cubicBezTo>
                  <a:cubicBezTo>
                    <a:pt x="1327996" y="1827886"/>
                    <a:pt x="1342103" y="1838757"/>
                    <a:pt x="1356851" y="1848589"/>
                  </a:cubicBezTo>
                  <a:cubicBezTo>
                    <a:pt x="1376516" y="1824008"/>
                    <a:pt x="1405258" y="1804492"/>
                    <a:pt x="1415845" y="1774847"/>
                  </a:cubicBezTo>
                  <a:cubicBezTo>
                    <a:pt x="1430818" y="1732923"/>
                    <a:pt x="1433765" y="1686516"/>
                    <a:pt x="1430593" y="1642112"/>
                  </a:cubicBezTo>
                  <a:cubicBezTo>
                    <a:pt x="1418950" y="1479108"/>
                    <a:pt x="1395549" y="1317070"/>
                    <a:pt x="1371600" y="1155415"/>
                  </a:cubicBezTo>
                  <a:cubicBezTo>
                    <a:pt x="1356199" y="1051455"/>
                    <a:pt x="1324211" y="950151"/>
                    <a:pt x="1312606" y="845699"/>
                  </a:cubicBezTo>
                  <a:cubicBezTo>
                    <a:pt x="1293481" y="673570"/>
                    <a:pt x="1303380" y="757137"/>
                    <a:pt x="1283109" y="594976"/>
                  </a:cubicBezTo>
                  <a:cubicBezTo>
                    <a:pt x="1293608" y="416502"/>
                    <a:pt x="1261873" y="394397"/>
                    <a:pt x="1327355" y="285260"/>
                  </a:cubicBezTo>
                  <a:cubicBezTo>
                    <a:pt x="1345594" y="254861"/>
                    <a:pt x="1366684" y="226267"/>
                    <a:pt x="1386348" y="196770"/>
                  </a:cubicBezTo>
                  <a:lnTo>
                    <a:pt x="1415845" y="152525"/>
                  </a:lnTo>
                  <a:cubicBezTo>
                    <a:pt x="1420761" y="132860"/>
                    <a:pt x="1426196" y="113318"/>
                    <a:pt x="1430593" y="93531"/>
                  </a:cubicBezTo>
                  <a:cubicBezTo>
                    <a:pt x="1436031" y="69060"/>
                    <a:pt x="1421871" y="28591"/>
                    <a:pt x="1445342" y="19789"/>
                  </a:cubicBezTo>
                  <a:cubicBezTo>
                    <a:pt x="1478853" y="7222"/>
                    <a:pt x="1514167" y="39454"/>
                    <a:pt x="1548580" y="49286"/>
                  </a:cubicBezTo>
                  <a:cubicBezTo>
                    <a:pt x="1643326" y="120345"/>
                    <a:pt x="1763138" y="201513"/>
                    <a:pt x="1828800" y="300009"/>
                  </a:cubicBezTo>
                  <a:cubicBezTo>
                    <a:pt x="1838632" y="314757"/>
                    <a:pt x="1850369" y="328400"/>
                    <a:pt x="1858296" y="344254"/>
                  </a:cubicBezTo>
                  <a:cubicBezTo>
                    <a:pt x="1876128" y="379919"/>
                    <a:pt x="1873612" y="409676"/>
                    <a:pt x="1887793" y="447492"/>
                  </a:cubicBezTo>
                  <a:cubicBezTo>
                    <a:pt x="1895513" y="468078"/>
                    <a:pt x="1909125" y="486073"/>
                    <a:pt x="1917290" y="506486"/>
                  </a:cubicBezTo>
                  <a:cubicBezTo>
                    <a:pt x="1928837" y="535354"/>
                    <a:pt x="1936955" y="565479"/>
                    <a:pt x="1946787" y="594976"/>
                  </a:cubicBezTo>
                  <a:cubicBezTo>
                    <a:pt x="1967943" y="658445"/>
                    <a:pt x="1957766" y="624147"/>
                    <a:pt x="1976284" y="698215"/>
                  </a:cubicBezTo>
                  <a:cubicBezTo>
                    <a:pt x="1981396" y="744221"/>
                    <a:pt x="1995259" y="881584"/>
                    <a:pt x="2005780" y="934189"/>
                  </a:cubicBezTo>
                  <a:cubicBezTo>
                    <a:pt x="2008829" y="949433"/>
                    <a:pt x="2010817" y="966295"/>
                    <a:pt x="2020529" y="978434"/>
                  </a:cubicBezTo>
                  <a:cubicBezTo>
                    <a:pt x="2031602" y="992275"/>
                    <a:pt x="2050026" y="998099"/>
                    <a:pt x="2064774" y="1007931"/>
                  </a:cubicBezTo>
                  <a:cubicBezTo>
                    <a:pt x="2084438" y="1003015"/>
                    <a:pt x="2106902" y="1004426"/>
                    <a:pt x="2123767" y="993183"/>
                  </a:cubicBezTo>
                  <a:cubicBezTo>
                    <a:pt x="2177048" y="957662"/>
                    <a:pt x="2141929" y="892651"/>
                    <a:pt x="2168013" y="845699"/>
                  </a:cubicBezTo>
                  <a:cubicBezTo>
                    <a:pt x="2178690" y="826480"/>
                    <a:pt x="2207342" y="826034"/>
                    <a:pt x="2227006" y="816202"/>
                  </a:cubicBezTo>
                  <a:lnTo>
                    <a:pt x="2344993" y="830950"/>
                  </a:lnTo>
                  <a:cubicBezTo>
                    <a:pt x="2389206" y="836152"/>
                    <a:pt x="2433729" y="838930"/>
                    <a:pt x="2477729" y="845699"/>
                  </a:cubicBezTo>
                  <a:cubicBezTo>
                    <a:pt x="2497763" y="848781"/>
                    <a:pt x="2517058" y="855531"/>
                    <a:pt x="2536722" y="860447"/>
                  </a:cubicBezTo>
                  <a:cubicBezTo>
                    <a:pt x="2541638" y="875195"/>
                    <a:pt x="2552663" y="889192"/>
                    <a:pt x="2551471" y="904692"/>
                  </a:cubicBezTo>
                  <a:cubicBezTo>
                    <a:pt x="2547626" y="954679"/>
                    <a:pt x="2546848" y="1008647"/>
                    <a:pt x="2521974" y="1052176"/>
                  </a:cubicBezTo>
                  <a:cubicBezTo>
                    <a:pt x="2489594" y="1108840"/>
                    <a:pt x="2436837" y="1104763"/>
                    <a:pt x="2389238" y="1125918"/>
                  </a:cubicBezTo>
                  <a:cubicBezTo>
                    <a:pt x="2359102" y="1139312"/>
                    <a:pt x="2329491" y="1153995"/>
                    <a:pt x="2300748" y="1170163"/>
                  </a:cubicBezTo>
                  <a:cubicBezTo>
                    <a:pt x="2250779" y="1198271"/>
                    <a:pt x="2153264" y="1258654"/>
                    <a:pt x="2153264" y="1258654"/>
                  </a:cubicBezTo>
                  <a:cubicBezTo>
                    <a:pt x="2143432" y="1273402"/>
                    <a:pt x="2131694" y="1287045"/>
                    <a:pt x="2123767" y="1302899"/>
                  </a:cubicBezTo>
                  <a:cubicBezTo>
                    <a:pt x="2111928" y="1326578"/>
                    <a:pt x="2111219" y="1356303"/>
                    <a:pt x="2094271" y="1376641"/>
                  </a:cubicBezTo>
                  <a:cubicBezTo>
                    <a:pt x="2084318" y="1388584"/>
                    <a:pt x="2064774" y="1386473"/>
                    <a:pt x="2050025" y="1391389"/>
                  </a:cubicBezTo>
                  <a:cubicBezTo>
                    <a:pt x="2030361" y="1386473"/>
                    <a:pt x="2010975" y="1380267"/>
                    <a:pt x="1991032" y="1376641"/>
                  </a:cubicBezTo>
                  <a:cubicBezTo>
                    <a:pt x="1956830" y="1370422"/>
                    <a:pt x="1921517" y="1370323"/>
                    <a:pt x="1887793" y="1361892"/>
                  </a:cubicBezTo>
                  <a:cubicBezTo>
                    <a:pt x="1862109" y="1355471"/>
                    <a:pt x="1838385" y="1342825"/>
                    <a:pt x="1814051" y="1332396"/>
                  </a:cubicBezTo>
                  <a:cubicBezTo>
                    <a:pt x="1517224" y="1205185"/>
                    <a:pt x="1837152" y="1340789"/>
                    <a:pt x="1563329" y="1214409"/>
                  </a:cubicBezTo>
                  <a:cubicBezTo>
                    <a:pt x="1539291" y="1203315"/>
                    <a:pt x="1514168" y="1194744"/>
                    <a:pt x="1489587" y="1184912"/>
                  </a:cubicBezTo>
                  <a:cubicBezTo>
                    <a:pt x="1442201" y="1113834"/>
                    <a:pt x="1448731" y="1144514"/>
                    <a:pt x="1474838" y="1022679"/>
                  </a:cubicBezTo>
                  <a:cubicBezTo>
                    <a:pt x="1489820" y="952762"/>
                    <a:pt x="1496511" y="930442"/>
                    <a:pt x="1548580" y="889944"/>
                  </a:cubicBezTo>
                  <a:cubicBezTo>
                    <a:pt x="1576563" y="868179"/>
                    <a:pt x="1607574" y="850615"/>
                    <a:pt x="1637071" y="830950"/>
                  </a:cubicBezTo>
                  <a:lnTo>
                    <a:pt x="1681316" y="801454"/>
                  </a:lnTo>
                  <a:cubicBezTo>
                    <a:pt x="1696064" y="791622"/>
                    <a:pt x="1708745" y="777562"/>
                    <a:pt x="1725561" y="771957"/>
                  </a:cubicBezTo>
                  <a:lnTo>
                    <a:pt x="1769806" y="757209"/>
                  </a:lnTo>
                  <a:lnTo>
                    <a:pt x="1902542" y="668718"/>
                  </a:lnTo>
                  <a:lnTo>
                    <a:pt x="1946787" y="639221"/>
                  </a:lnTo>
                  <a:cubicBezTo>
                    <a:pt x="1961535" y="629389"/>
                    <a:pt x="1978499" y="622259"/>
                    <a:pt x="1991032" y="609725"/>
                  </a:cubicBezTo>
                  <a:cubicBezTo>
                    <a:pt x="2017341" y="583416"/>
                    <a:pt x="2060212" y="536371"/>
                    <a:pt x="2094271" y="521234"/>
                  </a:cubicBezTo>
                  <a:cubicBezTo>
                    <a:pt x="2117178" y="511053"/>
                    <a:pt x="2143829" y="513082"/>
                    <a:pt x="2168013" y="506486"/>
                  </a:cubicBezTo>
                  <a:cubicBezTo>
                    <a:pt x="2198010" y="498305"/>
                    <a:pt x="2256503" y="476989"/>
                    <a:pt x="2256503" y="476989"/>
                  </a:cubicBezTo>
                  <a:cubicBezTo>
                    <a:pt x="2305664" y="481905"/>
                    <a:pt x="2357116" y="476114"/>
                    <a:pt x="2403987" y="491738"/>
                  </a:cubicBezTo>
                  <a:cubicBezTo>
                    <a:pt x="2420803" y="497343"/>
                    <a:pt x="2424690" y="520593"/>
                    <a:pt x="2433484" y="535983"/>
                  </a:cubicBezTo>
                  <a:cubicBezTo>
                    <a:pt x="2468203" y="596742"/>
                    <a:pt x="2468305" y="610952"/>
                    <a:pt x="2492477" y="683467"/>
                  </a:cubicBezTo>
                  <a:cubicBezTo>
                    <a:pt x="2492477" y="683468"/>
                    <a:pt x="2521972" y="771956"/>
                    <a:pt x="2521974" y="771957"/>
                  </a:cubicBezTo>
                  <a:lnTo>
                    <a:pt x="2610464" y="801454"/>
                  </a:lnTo>
                  <a:cubicBezTo>
                    <a:pt x="2625212" y="796538"/>
                    <a:pt x="2643716" y="797698"/>
                    <a:pt x="2654709" y="786705"/>
                  </a:cubicBezTo>
                  <a:cubicBezTo>
                    <a:pt x="2674979" y="766435"/>
                    <a:pt x="2686135" y="738602"/>
                    <a:pt x="2698955" y="712963"/>
                  </a:cubicBezTo>
                  <a:cubicBezTo>
                    <a:pt x="2709533" y="691806"/>
                    <a:pt x="2723726" y="628624"/>
                    <a:pt x="2728451" y="609725"/>
                  </a:cubicBezTo>
                  <a:cubicBezTo>
                    <a:pt x="2718619" y="594976"/>
                    <a:pt x="2700218" y="583159"/>
                    <a:pt x="2698955" y="565479"/>
                  </a:cubicBezTo>
                  <a:cubicBezTo>
                    <a:pt x="2688932" y="425157"/>
                    <a:pt x="2692192" y="435513"/>
                    <a:pt x="2743200" y="359002"/>
                  </a:cubicBezTo>
                  <a:cubicBezTo>
                    <a:pt x="2762633" y="397869"/>
                    <a:pt x="2775546" y="439243"/>
                    <a:pt x="2816942" y="462241"/>
                  </a:cubicBezTo>
                  <a:cubicBezTo>
                    <a:pt x="2844122" y="477341"/>
                    <a:pt x="2905432" y="491738"/>
                    <a:pt x="2905432" y="491738"/>
                  </a:cubicBezTo>
                  <a:lnTo>
                    <a:pt x="3097161" y="476989"/>
                  </a:lnTo>
                  <a:cubicBezTo>
                    <a:pt x="3121742" y="467157"/>
                    <a:pt x="3114818" y="426926"/>
                    <a:pt x="3126658" y="403247"/>
                  </a:cubicBezTo>
                  <a:cubicBezTo>
                    <a:pt x="3134585" y="387393"/>
                    <a:pt x="3148228" y="374856"/>
                    <a:pt x="3156155" y="359002"/>
                  </a:cubicBezTo>
                  <a:cubicBezTo>
                    <a:pt x="3167994" y="335323"/>
                    <a:pt x="3172794" y="308403"/>
                    <a:pt x="3185651" y="285260"/>
                  </a:cubicBezTo>
                  <a:cubicBezTo>
                    <a:pt x="3219071" y="225103"/>
                    <a:pt x="3231737" y="237333"/>
                    <a:pt x="3259393" y="182021"/>
                  </a:cubicBezTo>
                  <a:cubicBezTo>
                    <a:pt x="3266346" y="168116"/>
                    <a:pt x="3269226" y="152524"/>
                    <a:pt x="3274142" y="137776"/>
                  </a:cubicBezTo>
                  <a:cubicBezTo>
                    <a:pt x="3257838" y="88867"/>
                    <a:pt x="3377380" y="-25254"/>
                    <a:pt x="3377380" y="5040"/>
                  </a:cubicBezTo>
                </a:path>
              </a:pathLst>
            </a:custGeom>
            <a:noFill/>
            <a:ln w="57150">
              <a:solidFill>
                <a:srgbClr val="336699"/>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Блок-схема: ручной ввод 5">
              <a:extLst>
                <a:ext uri="{FF2B5EF4-FFF2-40B4-BE49-F238E27FC236}">
                  <a16:creationId xmlns:a16="http://schemas.microsoft.com/office/drawing/2014/main" id="{DFD1DBF9-5132-49CD-A44D-08C7D145F05D}"/>
                </a:ext>
              </a:extLst>
            </p:cNvPr>
            <p:cNvSpPr/>
            <p:nvPr/>
          </p:nvSpPr>
          <p:spPr>
            <a:xfrm>
              <a:off x="6629400" y="152400"/>
              <a:ext cx="2514600" cy="2396595"/>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idx="4294967295"/>
          </p:nvPr>
        </p:nvSpPr>
        <p:spPr>
          <a:xfrm>
            <a:off x="533400" y="6146"/>
            <a:ext cx="8299200" cy="87662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0000"/>
              </a:lnSpc>
            </a:pP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Verdana" panose="020B0604030504040204" pitchFamily="34" charset="0"/>
                <a:cs typeface="Verdana" panose="020B0604030504040204" pitchFamily="34" charset="0"/>
              </a:rPr>
              <a:t>Коренное отличие</a:t>
            </a:r>
            <a:endParaRPr lang="ru-RU" sz="4400"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a typeface="Verdana" panose="020B0604030504040204" pitchFamily="34" charset="0"/>
              <a:cs typeface="Verdana" panose="020B0604030504040204" pitchFamily="34" charset="0"/>
            </a:endParaRPr>
          </a:p>
        </p:txBody>
      </p:sp>
      <p:pic>
        <p:nvPicPr>
          <p:cNvPr id="21" name="Рисунок 20" descr="Изображение выглядит как коллекция картинок&#10;&#10;Описание создано с очень высокой степенью достоверности">
            <a:extLst>
              <a:ext uri="{FF2B5EF4-FFF2-40B4-BE49-F238E27FC236}">
                <a16:creationId xmlns:a16="http://schemas.microsoft.com/office/drawing/2014/main" id="{EDCB863C-D1AD-482F-9D91-3AAE897BA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2" y="82346"/>
            <a:ext cx="800424" cy="800424"/>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E362BE63-205E-431A-999C-0182C447CDF4}"/>
              </a:ext>
            </a:extLst>
          </p:cNvPr>
          <p:cNvSpPr txBox="1"/>
          <p:nvPr/>
        </p:nvSpPr>
        <p:spPr>
          <a:xfrm>
            <a:off x="152400" y="1979474"/>
            <a:ext cx="6172200" cy="1754326"/>
          </a:xfrm>
          <a:prstGeom prst="rect">
            <a:avLst/>
          </a:prstGeom>
          <a:noFill/>
        </p:spPr>
        <p:txBody>
          <a:bodyPr wrap="square" rtlCol="0">
            <a:spAutoFit/>
          </a:bodyPr>
          <a:lstStyle/>
          <a:p>
            <a:pPr algn="ctr"/>
            <a:r>
              <a:rPr lang="ru-RU" sz="3600" dirty="0">
                <a:latin typeface="+mn-lt"/>
              </a:rPr>
              <a:t>Если изобретение</a:t>
            </a:r>
          </a:p>
          <a:p>
            <a:pPr algn="ctr"/>
            <a:r>
              <a:rPr lang="ru-RU" sz="3600" dirty="0">
                <a:latin typeface="+mn-lt"/>
              </a:rPr>
              <a:t>– это стартовый участок </a:t>
            </a:r>
          </a:p>
          <a:p>
            <a:pPr algn="ctr"/>
            <a:r>
              <a:rPr lang="ru-RU" sz="3600" dirty="0">
                <a:latin typeface="+mn-lt"/>
              </a:rPr>
              <a:t>ралли по бездорожью, то</a:t>
            </a:r>
            <a:endParaRPr lang="en-US" sz="3600" dirty="0">
              <a:latin typeface="+mn-lt"/>
            </a:endParaRPr>
          </a:p>
        </p:txBody>
      </p:sp>
      <p:sp>
        <p:nvSpPr>
          <p:cNvPr id="5" name="Полилиния: фигура 4">
            <a:extLst>
              <a:ext uri="{FF2B5EF4-FFF2-40B4-BE49-F238E27FC236}">
                <a16:creationId xmlns:a16="http://schemas.microsoft.com/office/drawing/2014/main" id="{FA90F99C-BB39-4CA3-83C2-7C872902549A}"/>
              </a:ext>
            </a:extLst>
          </p:cNvPr>
          <p:cNvSpPr/>
          <p:nvPr/>
        </p:nvSpPr>
        <p:spPr>
          <a:xfrm rot="-480000">
            <a:off x="6058023" y="4007803"/>
            <a:ext cx="2971800" cy="1848589"/>
          </a:xfrm>
          <a:custGeom>
            <a:avLst/>
            <a:gdLst>
              <a:gd name="connsiteX0" fmla="*/ 0 w 3126658"/>
              <a:gd name="connsiteY0" fmla="*/ 1153240 h 1831666"/>
              <a:gd name="connsiteX1" fmla="*/ 73741 w 3126658"/>
              <a:gd name="connsiteY1" fmla="*/ 1167989 h 1831666"/>
              <a:gd name="connsiteX2" fmla="*/ 663677 w 3126658"/>
              <a:gd name="connsiteY2" fmla="*/ 1138492 h 1831666"/>
              <a:gd name="connsiteX3" fmla="*/ 796412 w 3126658"/>
              <a:gd name="connsiteY3" fmla="*/ 1123744 h 1831666"/>
              <a:gd name="connsiteX4" fmla="*/ 884903 w 3126658"/>
              <a:gd name="connsiteY4" fmla="*/ 1094247 h 1831666"/>
              <a:gd name="connsiteX5" fmla="*/ 929148 w 3126658"/>
              <a:gd name="connsiteY5" fmla="*/ 1050002 h 1831666"/>
              <a:gd name="connsiteX6" fmla="*/ 943896 w 3126658"/>
              <a:gd name="connsiteY6" fmla="*/ 1005756 h 1831666"/>
              <a:gd name="connsiteX7" fmla="*/ 929148 w 3126658"/>
              <a:gd name="connsiteY7" fmla="*/ 917266 h 1831666"/>
              <a:gd name="connsiteX8" fmla="*/ 840658 w 3126658"/>
              <a:gd name="connsiteY8" fmla="*/ 843524 h 1831666"/>
              <a:gd name="connsiteX9" fmla="*/ 781664 w 3126658"/>
              <a:gd name="connsiteY9" fmla="*/ 858273 h 1831666"/>
              <a:gd name="connsiteX10" fmla="*/ 766916 w 3126658"/>
              <a:gd name="connsiteY10" fmla="*/ 902518 h 1831666"/>
              <a:gd name="connsiteX11" fmla="*/ 678425 w 3126658"/>
              <a:gd name="connsiteY11" fmla="*/ 932015 h 1831666"/>
              <a:gd name="connsiteX12" fmla="*/ 589935 w 3126658"/>
              <a:gd name="connsiteY12" fmla="*/ 961511 h 1831666"/>
              <a:gd name="connsiteX13" fmla="*/ 545690 w 3126658"/>
              <a:gd name="connsiteY13" fmla="*/ 976260 h 1831666"/>
              <a:gd name="connsiteX14" fmla="*/ 501445 w 3126658"/>
              <a:gd name="connsiteY14" fmla="*/ 1005756 h 1831666"/>
              <a:gd name="connsiteX15" fmla="*/ 471948 w 3126658"/>
              <a:gd name="connsiteY15" fmla="*/ 1050002 h 1831666"/>
              <a:gd name="connsiteX16" fmla="*/ 501445 w 3126658"/>
              <a:gd name="connsiteY16" fmla="*/ 1226982 h 1831666"/>
              <a:gd name="connsiteX17" fmla="*/ 516193 w 3126658"/>
              <a:gd name="connsiteY17" fmla="*/ 1285976 h 1831666"/>
              <a:gd name="connsiteX18" fmla="*/ 530941 w 3126658"/>
              <a:gd name="connsiteY18" fmla="*/ 1330221 h 1831666"/>
              <a:gd name="connsiteX19" fmla="*/ 545690 w 3126658"/>
              <a:gd name="connsiteY19" fmla="*/ 1389215 h 1831666"/>
              <a:gd name="connsiteX20" fmla="*/ 575187 w 3126658"/>
              <a:gd name="connsiteY20" fmla="*/ 1477705 h 1831666"/>
              <a:gd name="connsiteX21" fmla="*/ 678425 w 3126658"/>
              <a:gd name="connsiteY21" fmla="*/ 1536698 h 1831666"/>
              <a:gd name="connsiteX22" fmla="*/ 840658 w 3126658"/>
              <a:gd name="connsiteY22" fmla="*/ 1610440 h 1831666"/>
              <a:gd name="connsiteX23" fmla="*/ 929148 w 3126658"/>
              <a:gd name="connsiteY23" fmla="*/ 1639937 h 1831666"/>
              <a:gd name="connsiteX24" fmla="*/ 973393 w 3126658"/>
              <a:gd name="connsiteY24" fmla="*/ 1669434 h 1831666"/>
              <a:gd name="connsiteX25" fmla="*/ 1017638 w 3126658"/>
              <a:gd name="connsiteY25" fmla="*/ 1684182 h 1831666"/>
              <a:gd name="connsiteX26" fmla="*/ 1047135 w 3126658"/>
              <a:gd name="connsiteY26" fmla="*/ 1728427 h 1831666"/>
              <a:gd name="connsiteX27" fmla="*/ 1165122 w 3126658"/>
              <a:gd name="connsiteY27" fmla="*/ 1802169 h 1831666"/>
              <a:gd name="connsiteX28" fmla="*/ 1209367 w 3126658"/>
              <a:gd name="connsiteY28" fmla="*/ 1831666 h 1831666"/>
              <a:gd name="connsiteX29" fmla="*/ 1268361 w 3126658"/>
              <a:gd name="connsiteY29" fmla="*/ 1757924 h 1831666"/>
              <a:gd name="connsiteX30" fmla="*/ 1283109 w 3126658"/>
              <a:gd name="connsiteY30" fmla="*/ 1625189 h 1831666"/>
              <a:gd name="connsiteX31" fmla="*/ 1224116 w 3126658"/>
              <a:gd name="connsiteY31" fmla="*/ 1138492 h 1831666"/>
              <a:gd name="connsiteX32" fmla="*/ 1165122 w 3126658"/>
              <a:gd name="connsiteY32" fmla="*/ 828776 h 1831666"/>
              <a:gd name="connsiteX33" fmla="*/ 1135625 w 3126658"/>
              <a:gd name="connsiteY33" fmla="*/ 578053 h 1831666"/>
              <a:gd name="connsiteX34" fmla="*/ 1179871 w 3126658"/>
              <a:gd name="connsiteY34" fmla="*/ 268337 h 1831666"/>
              <a:gd name="connsiteX35" fmla="*/ 1238864 w 3126658"/>
              <a:gd name="connsiteY35" fmla="*/ 179847 h 1831666"/>
              <a:gd name="connsiteX36" fmla="*/ 1268361 w 3126658"/>
              <a:gd name="connsiteY36" fmla="*/ 135602 h 1831666"/>
              <a:gd name="connsiteX37" fmla="*/ 1283109 w 3126658"/>
              <a:gd name="connsiteY37" fmla="*/ 76608 h 1831666"/>
              <a:gd name="connsiteX38" fmla="*/ 1297858 w 3126658"/>
              <a:gd name="connsiteY38" fmla="*/ 2866 h 1831666"/>
              <a:gd name="connsiteX39" fmla="*/ 1401096 w 3126658"/>
              <a:gd name="connsiteY39" fmla="*/ 32363 h 1831666"/>
              <a:gd name="connsiteX40" fmla="*/ 1681316 w 3126658"/>
              <a:gd name="connsiteY40" fmla="*/ 283086 h 1831666"/>
              <a:gd name="connsiteX41" fmla="*/ 1710812 w 3126658"/>
              <a:gd name="connsiteY41" fmla="*/ 327331 h 1831666"/>
              <a:gd name="connsiteX42" fmla="*/ 1740309 w 3126658"/>
              <a:gd name="connsiteY42" fmla="*/ 430569 h 1831666"/>
              <a:gd name="connsiteX43" fmla="*/ 1769806 w 3126658"/>
              <a:gd name="connsiteY43" fmla="*/ 489563 h 1831666"/>
              <a:gd name="connsiteX44" fmla="*/ 1799303 w 3126658"/>
              <a:gd name="connsiteY44" fmla="*/ 578053 h 1831666"/>
              <a:gd name="connsiteX45" fmla="*/ 1828800 w 3126658"/>
              <a:gd name="connsiteY45" fmla="*/ 681292 h 1831666"/>
              <a:gd name="connsiteX46" fmla="*/ 1858296 w 3126658"/>
              <a:gd name="connsiteY46" fmla="*/ 917266 h 1831666"/>
              <a:gd name="connsiteX47" fmla="*/ 1873045 w 3126658"/>
              <a:gd name="connsiteY47" fmla="*/ 961511 h 1831666"/>
              <a:gd name="connsiteX48" fmla="*/ 1917290 w 3126658"/>
              <a:gd name="connsiteY48" fmla="*/ 991008 h 1831666"/>
              <a:gd name="connsiteX49" fmla="*/ 1976283 w 3126658"/>
              <a:gd name="connsiteY49" fmla="*/ 976260 h 1831666"/>
              <a:gd name="connsiteX50" fmla="*/ 2020529 w 3126658"/>
              <a:gd name="connsiteY50" fmla="*/ 828776 h 1831666"/>
              <a:gd name="connsiteX51" fmla="*/ 2079522 w 3126658"/>
              <a:gd name="connsiteY51" fmla="*/ 799279 h 1831666"/>
              <a:gd name="connsiteX52" fmla="*/ 2197509 w 3126658"/>
              <a:gd name="connsiteY52" fmla="*/ 814027 h 1831666"/>
              <a:gd name="connsiteX53" fmla="*/ 2330245 w 3126658"/>
              <a:gd name="connsiteY53" fmla="*/ 828776 h 1831666"/>
              <a:gd name="connsiteX54" fmla="*/ 2389238 w 3126658"/>
              <a:gd name="connsiteY54" fmla="*/ 843524 h 1831666"/>
              <a:gd name="connsiteX55" fmla="*/ 2403987 w 3126658"/>
              <a:gd name="connsiteY55" fmla="*/ 887769 h 1831666"/>
              <a:gd name="connsiteX56" fmla="*/ 2374490 w 3126658"/>
              <a:gd name="connsiteY56" fmla="*/ 1035253 h 1831666"/>
              <a:gd name="connsiteX57" fmla="*/ 2241754 w 3126658"/>
              <a:gd name="connsiteY57" fmla="*/ 1108995 h 1831666"/>
              <a:gd name="connsiteX58" fmla="*/ 2153264 w 3126658"/>
              <a:gd name="connsiteY58" fmla="*/ 1153240 h 1831666"/>
              <a:gd name="connsiteX59" fmla="*/ 2005780 w 3126658"/>
              <a:gd name="connsiteY59" fmla="*/ 1241731 h 1831666"/>
              <a:gd name="connsiteX60" fmla="*/ 1976283 w 3126658"/>
              <a:gd name="connsiteY60" fmla="*/ 1285976 h 1831666"/>
              <a:gd name="connsiteX61" fmla="*/ 1946787 w 3126658"/>
              <a:gd name="connsiteY61" fmla="*/ 1359718 h 1831666"/>
              <a:gd name="connsiteX62" fmla="*/ 1902541 w 3126658"/>
              <a:gd name="connsiteY62" fmla="*/ 1374466 h 1831666"/>
              <a:gd name="connsiteX63" fmla="*/ 1843548 w 3126658"/>
              <a:gd name="connsiteY63" fmla="*/ 1359718 h 1831666"/>
              <a:gd name="connsiteX64" fmla="*/ 1740309 w 3126658"/>
              <a:gd name="connsiteY64" fmla="*/ 1344969 h 1831666"/>
              <a:gd name="connsiteX65" fmla="*/ 1666567 w 3126658"/>
              <a:gd name="connsiteY65" fmla="*/ 1315473 h 1831666"/>
              <a:gd name="connsiteX66" fmla="*/ 1415845 w 3126658"/>
              <a:gd name="connsiteY66" fmla="*/ 1197486 h 1831666"/>
              <a:gd name="connsiteX67" fmla="*/ 1342103 w 3126658"/>
              <a:gd name="connsiteY67" fmla="*/ 1167989 h 1831666"/>
              <a:gd name="connsiteX68" fmla="*/ 1327354 w 3126658"/>
              <a:gd name="connsiteY68" fmla="*/ 1005756 h 1831666"/>
              <a:gd name="connsiteX69" fmla="*/ 1401096 w 3126658"/>
              <a:gd name="connsiteY69" fmla="*/ 873021 h 1831666"/>
              <a:gd name="connsiteX70" fmla="*/ 1489587 w 3126658"/>
              <a:gd name="connsiteY70" fmla="*/ 814027 h 1831666"/>
              <a:gd name="connsiteX71" fmla="*/ 1533832 w 3126658"/>
              <a:gd name="connsiteY71" fmla="*/ 784531 h 1831666"/>
              <a:gd name="connsiteX72" fmla="*/ 1578077 w 3126658"/>
              <a:gd name="connsiteY72" fmla="*/ 755034 h 1831666"/>
              <a:gd name="connsiteX73" fmla="*/ 1622322 w 3126658"/>
              <a:gd name="connsiteY73" fmla="*/ 740286 h 1831666"/>
              <a:gd name="connsiteX74" fmla="*/ 1755058 w 3126658"/>
              <a:gd name="connsiteY74" fmla="*/ 651795 h 1831666"/>
              <a:gd name="connsiteX75" fmla="*/ 1799303 w 3126658"/>
              <a:gd name="connsiteY75" fmla="*/ 622298 h 1831666"/>
              <a:gd name="connsiteX76" fmla="*/ 1843548 w 3126658"/>
              <a:gd name="connsiteY76" fmla="*/ 592802 h 1831666"/>
              <a:gd name="connsiteX77" fmla="*/ 1946787 w 3126658"/>
              <a:gd name="connsiteY77" fmla="*/ 504311 h 1831666"/>
              <a:gd name="connsiteX78" fmla="*/ 2020529 w 3126658"/>
              <a:gd name="connsiteY78" fmla="*/ 489563 h 1831666"/>
              <a:gd name="connsiteX79" fmla="*/ 2109019 w 3126658"/>
              <a:gd name="connsiteY79" fmla="*/ 460066 h 1831666"/>
              <a:gd name="connsiteX80" fmla="*/ 2256503 w 3126658"/>
              <a:gd name="connsiteY80" fmla="*/ 474815 h 1831666"/>
              <a:gd name="connsiteX81" fmla="*/ 2286000 w 3126658"/>
              <a:gd name="connsiteY81" fmla="*/ 519060 h 1831666"/>
              <a:gd name="connsiteX82" fmla="*/ 2344993 w 3126658"/>
              <a:gd name="connsiteY82" fmla="*/ 666544 h 1831666"/>
              <a:gd name="connsiteX83" fmla="*/ 2374490 w 3126658"/>
              <a:gd name="connsiteY83" fmla="*/ 755034 h 1831666"/>
              <a:gd name="connsiteX84" fmla="*/ 2462980 w 3126658"/>
              <a:gd name="connsiteY84" fmla="*/ 784531 h 1831666"/>
              <a:gd name="connsiteX85" fmla="*/ 2507225 w 3126658"/>
              <a:gd name="connsiteY85" fmla="*/ 769782 h 1831666"/>
              <a:gd name="connsiteX86" fmla="*/ 2551471 w 3126658"/>
              <a:gd name="connsiteY86" fmla="*/ 696040 h 1831666"/>
              <a:gd name="connsiteX87" fmla="*/ 2580967 w 3126658"/>
              <a:gd name="connsiteY87" fmla="*/ 592802 h 1831666"/>
              <a:gd name="connsiteX88" fmla="*/ 2551471 w 3126658"/>
              <a:gd name="connsiteY88" fmla="*/ 548556 h 1831666"/>
              <a:gd name="connsiteX89" fmla="*/ 2595716 w 3126658"/>
              <a:gd name="connsiteY89" fmla="*/ 342079 h 1831666"/>
              <a:gd name="connsiteX90" fmla="*/ 2669458 w 3126658"/>
              <a:gd name="connsiteY90" fmla="*/ 445318 h 1831666"/>
              <a:gd name="connsiteX91" fmla="*/ 2757948 w 3126658"/>
              <a:gd name="connsiteY91" fmla="*/ 474815 h 1831666"/>
              <a:gd name="connsiteX92" fmla="*/ 2949677 w 3126658"/>
              <a:gd name="connsiteY92" fmla="*/ 460066 h 1831666"/>
              <a:gd name="connsiteX93" fmla="*/ 2979174 w 3126658"/>
              <a:gd name="connsiteY93" fmla="*/ 386324 h 1831666"/>
              <a:gd name="connsiteX94" fmla="*/ 3008671 w 3126658"/>
              <a:gd name="connsiteY94" fmla="*/ 342079 h 1831666"/>
              <a:gd name="connsiteX95" fmla="*/ 3038167 w 3126658"/>
              <a:gd name="connsiteY95" fmla="*/ 268337 h 1831666"/>
              <a:gd name="connsiteX96" fmla="*/ 3111909 w 3126658"/>
              <a:gd name="connsiteY96" fmla="*/ 165098 h 1831666"/>
              <a:gd name="connsiteX97" fmla="*/ 3126658 w 3126658"/>
              <a:gd name="connsiteY97" fmla="*/ 120853 h 1831666"/>
              <a:gd name="connsiteX98" fmla="*/ 3111909 w 3126658"/>
              <a:gd name="connsiteY98" fmla="*/ 91356 h 1831666"/>
              <a:gd name="connsiteX0" fmla="*/ 0 w 3215148"/>
              <a:gd name="connsiteY0" fmla="*/ 1153240 h 1831666"/>
              <a:gd name="connsiteX1" fmla="*/ 73741 w 3215148"/>
              <a:gd name="connsiteY1" fmla="*/ 1167989 h 1831666"/>
              <a:gd name="connsiteX2" fmla="*/ 663677 w 3215148"/>
              <a:gd name="connsiteY2" fmla="*/ 1138492 h 1831666"/>
              <a:gd name="connsiteX3" fmla="*/ 796412 w 3215148"/>
              <a:gd name="connsiteY3" fmla="*/ 1123744 h 1831666"/>
              <a:gd name="connsiteX4" fmla="*/ 884903 w 3215148"/>
              <a:gd name="connsiteY4" fmla="*/ 1094247 h 1831666"/>
              <a:gd name="connsiteX5" fmla="*/ 929148 w 3215148"/>
              <a:gd name="connsiteY5" fmla="*/ 1050002 h 1831666"/>
              <a:gd name="connsiteX6" fmla="*/ 943896 w 3215148"/>
              <a:gd name="connsiteY6" fmla="*/ 1005756 h 1831666"/>
              <a:gd name="connsiteX7" fmla="*/ 929148 w 3215148"/>
              <a:gd name="connsiteY7" fmla="*/ 917266 h 1831666"/>
              <a:gd name="connsiteX8" fmla="*/ 840658 w 3215148"/>
              <a:gd name="connsiteY8" fmla="*/ 843524 h 1831666"/>
              <a:gd name="connsiteX9" fmla="*/ 781664 w 3215148"/>
              <a:gd name="connsiteY9" fmla="*/ 858273 h 1831666"/>
              <a:gd name="connsiteX10" fmla="*/ 766916 w 3215148"/>
              <a:gd name="connsiteY10" fmla="*/ 902518 h 1831666"/>
              <a:gd name="connsiteX11" fmla="*/ 678425 w 3215148"/>
              <a:gd name="connsiteY11" fmla="*/ 932015 h 1831666"/>
              <a:gd name="connsiteX12" fmla="*/ 589935 w 3215148"/>
              <a:gd name="connsiteY12" fmla="*/ 961511 h 1831666"/>
              <a:gd name="connsiteX13" fmla="*/ 545690 w 3215148"/>
              <a:gd name="connsiteY13" fmla="*/ 976260 h 1831666"/>
              <a:gd name="connsiteX14" fmla="*/ 501445 w 3215148"/>
              <a:gd name="connsiteY14" fmla="*/ 1005756 h 1831666"/>
              <a:gd name="connsiteX15" fmla="*/ 471948 w 3215148"/>
              <a:gd name="connsiteY15" fmla="*/ 1050002 h 1831666"/>
              <a:gd name="connsiteX16" fmla="*/ 501445 w 3215148"/>
              <a:gd name="connsiteY16" fmla="*/ 1226982 h 1831666"/>
              <a:gd name="connsiteX17" fmla="*/ 516193 w 3215148"/>
              <a:gd name="connsiteY17" fmla="*/ 1285976 h 1831666"/>
              <a:gd name="connsiteX18" fmla="*/ 530941 w 3215148"/>
              <a:gd name="connsiteY18" fmla="*/ 1330221 h 1831666"/>
              <a:gd name="connsiteX19" fmla="*/ 545690 w 3215148"/>
              <a:gd name="connsiteY19" fmla="*/ 1389215 h 1831666"/>
              <a:gd name="connsiteX20" fmla="*/ 575187 w 3215148"/>
              <a:gd name="connsiteY20" fmla="*/ 1477705 h 1831666"/>
              <a:gd name="connsiteX21" fmla="*/ 678425 w 3215148"/>
              <a:gd name="connsiteY21" fmla="*/ 1536698 h 1831666"/>
              <a:gd name="connsiteX22" fmla="*/ 840658 w 3215148"/>
              <a:gd name="connsiteY22" fmla="*/ 1610440 h 1831666"/>
              <a:gd name="connsiteX23" fmla="*/ 929148 w 3215148"/>
              <a:gd name="connsiteY23" fmla="*/ 1639937 h 1831666"/>
              <a:gd name="connsiteX24" fmla="*/ 973393 w 3215148"/>
              <a:gd name="connsiteY24" fmla="*/ 1669434 h 1831666"/>
              <a:gd name="connsiteX25" fmla="*/ 1017638 w 3215148"/>
              <a:gd name="connsiteY25" fmla="*/ 1684182 h 1831666"/>
              <a:gd name="connsiteX26" fmla="*/ 1047135 w 3215148"/>
              <a:gd name="connsiteY26" fmla="*/ 1728427 h 1831666"/>
              <a:gd name="connsiteX27" fmla="*/ 1165122 w 3215148"/>
              <a:gd name="connsiteY27" fmla="*/ 1802169 h 1831666"/>
              <a:gd name="connsiteX28" fmla="*/ 1209367 w 3215148"/>
              <a:gd name="connsiteY28" fmla="*/ 1831666 h 1831666"/>
              <a:gd name="connsiteX29" fmla="*/ 1268361 w 3215148"/>
              <a:gd name="connsiteY29" fmla="*/ 1757924 h 1831666"/>
              <a:gd name="connsiteX30" fmla="*/ 1283109 w 3215148"/>
              <a:gd name="connsiteY30" fmla="*/ 1625189 h 1831666"/>
              <a:gd name="connsiteX31" fmla="*/ 1224116 w 3215148"/>
              <a:gd name="connsiteY31" fmla="*/ 1138492 h 1831666"/>
              <a:gd name="connsiteX32" fmla="*/ 1165122 w 3215148"/>
              <a:gd name="connsiteY32" fmla="*/ 828776 h 1831666"/>
              <a:gd name="connsiteX33" fmla="*/ 1135625 w 3215148"/>
              <a:gd name="connsiteY33" fmla="*/ 578053 h 1831666"/>
              <a:gd name="connsiteX34" fmla="*/ 1179871 w 3215148"/>
              <a:gd name="connsiteY34" fmla="*/ 268337 h 1831666"/>
              <a:gd name="connsiteX35" fmla="*/ 1238864 w 3215148"/>
              <a:gd name="connsiteY35" fmla="*/ 179847 h 1831666"/>
              <a:gd name="connsiteX36" fmla="*/ 1268361 w 3215148"/>
              <a:gd name="connsiteY36" fmla="*/ 135602 h 1831666"/>
              <a:gd name="connsiteX37" fmla="*/ 1283109 w 3215148"/>
              <a:gd name="connsiteY37" fmla="*/ 76608 h 1831666"/>
              <a:gd name="connsiteX38" fmla="*/ 1297858 w 3215148"/>
              <a:gd name="connsiteY38" fmla="*/ 2866 h 1831666"/>
              <a:gd name="connsiteX39" fmla="*/ 1401096 w 3215148"/>
              <a:gd name="connsiteY39" fmla="*/ 32363 h 1831666"/>
              <a:gd name="connsiteX40" fmla="*/ 1681316 w 3215148"/>
              <a:gd name="connsiteY40" fmla="*/ 283086 h 1831666"/>
              <a:gd name="connsiteX41" fmla="*/ 1710812 w 3215148"/>
              <a:gd name="connsiteY41" fmla="*/ 327331 h 1831666"/>
              <a:gd name="connsiteX42" fmla="*/ 1740309 w 3215148"/>
              <a:gd name="connsiteY42" fmla="*/ 430569 h 1831666"/>
              <a:gd name="connsiteX43" fmla="*/ 1769806 w 3215148"/>
              <a:gd name="connsiteY43" fmla="*/ 489563 h 1831666"/>
              <a:gd name="connsiteX44" fmla="*/ 1799303 w 3215148"/>
              <a:gd name="connsiteY44" fmla="*/ 578053 h 1831666"/>
              <a:gd name="connsiteX45" fmla="*/ 1828800 w 3215148"/>
              <a:gd name="connsiteY45" fmla="*/ 681292 h 1831666"/>
              <a:gd name="connsiteX46" fmla="*/ 1858296 w 3215148"/>
              <a:gd name="connsiteY46" fmla="*/ 917266 h 1831666"/>
              <a:gd name="connsiteX47" fmla="*/ 1873045 w 3215148"/>
              <a:gd name="connsiteY47" fmla="*/ 961511 h 1831666"/>
              <a:gd name="connsiteX48" fmla="*/ 1917290 w 3215148"/>
              <a:gd name="connsiteY48" fmla="*/ 991008 h 1831666"/>
              <a:gd name="connsiteX49" fmla="*/ 1976283 w 3215148"/>
              <a:gd name="connsiteY49" fmla="*/ 976260 h 1831666"/>
              <a:gd name="connsiteX50" fmla="*/ 2020529 w 3215148"/>
              <a:gd name="connsiteY50" fmla="*/ 828776 h 1831666"/>
              <a:gd name="connsiteX51" fmla="*/ 2079522 w 3215148"/>
              <a:gd name="connsiteY51" fmla="*/ 799279 h 1831666"/>
              <a:gd name="connsiteX52" fmla="*/ 2197509 w 3215148"/>
              <a:gd name="connsiteY52" fmla="*/ 814027 h 1831666"/>
              <a:gd name="connsiteX53" fmla="*/ 2330245 w 3215148"/>
              <a:gd name="connsiteY53" fmla="*/ 828776 h 1831666"/>
              <a:gd name="connsiteX54" fmla="*/ 2389238 w 3215148"/>
              <a:gd name="connsiteY54" fmla="*/ 843524 h 1831666"/>
              <a:gd name="connsiteX55" fmla="*/ 2403987 w 3215148"/>
              <a:gd name="connsiteY55" fmla="*/ 887769 h 1831666"/>
              <a:gd name="connsiteX56" fmla="*/ 2374490 w 3215148"/>
              <a:gd name="connsiteY56" fmla="*/ 1035253 h 1831666"/>
              <a:gd name="connsiteX57" fmla="*/ 2241754 w 3215148"/>
              <a:gd name="connsiteY57" fmla="*/ 1108995 h 1831666"/>
              <a:gd name="connsiteX58" fmla="*/ 2153264 w 3215148"/>
              <a:gd name="connsiteY58" fmla="*/ 1153240 h 1831666"/>
              <a:gd name="connsiteX59" fmla="*/ 2005780 w 3215148"/>
              <a:gd name="connsiteY59" fmla="*/ 1241731 h 1831666"/>
              <a:gd name="connsiteX60" fmla="*/ 1976283 w 3215148"/>
              <a:gd name="connsiteY60" fmla="*/ 1285976 h 1831666"/>
              <a:gd name="connsiteX61" fmla="*/ 1946787 w 3215148"/>
              <a:gd name="connsiteY61" fmla="*/ 1359718 h 1831666"/>
              <a:gd name="connsiteX62" fmla="*/ 1902541 w 3215148"/>
              <a:gd name="connsiteY62" fmla="*/ 1374466 h 1831666"/>
              <a:gd name="connsiteX63" fmla="*/ 1843548 w 3215148"/>
              <a:gd name="connsiteY63" fmla="*/ 1359718 h 1831666"/>
              <a:gd name="connsiteX64" fmla="*/ 1740309 w 3215148"/>
              <a:gd name="connsiteY64" fmla="*/ 1344969 h 1831666"/>
              <a:gd name="connsiteX65" fmla="*/ 1666567 w 3215148"/>
              <a:gd name="connsiteY65" fmla="*/ 1315473 h 1831666"/>
              <a:gd name="connsiteX66" fmla="*/ 1415845 w 3215148"/>
              <a:gd name="connsiteY66" fmla="*/ 1197486 h 1831666"/>
              <a:gd name="connsiteX67" fmla="*/ 1342103 w 3215148"/>
              <a:gd name="connsiteY67" fmla="*/ 1167989 h 1831666"/>
              <a:gd name="connsiteX68" fmla="*/ 1327354 w 3215148"/>
              <a:gd name="connsiteY68" fmla="*/ 1005756 h 1831666"/>
              <a:gd name="connsiteX69" fmla="*/ 1401096 w 3215148"/>
              <a:gd name="connsiteY69" fmla="*/ 873021 h 1831666"/>
              <a:gd name="connsiteX70" fmla="*/ 1489587 w 3215148"/>
              <a:gd name="connsiteY70" fmla="*/ 814027 h 1831666"/>
              <a:gd name="connsiteX71" fmla="*/ 1533832 w 3215148"/>
              <a:gd name="connsiteY71" fmla="*/ 784531 h 1831666"/>
              <a:gd name="connsiteX72" fmla="*/ 1578077 w 3215148"/>
              <a:gd name="connsiteY72" fmla="*/ 755034 h 1831666"/>
              <a:gd name="connsiteX73" fmla="*/ 1622322 w 3215148"/>
              <a:gd name="connsiteY73" fmla="*/ 740286 h 1831666"/>
              <a:gd name="connsiteX74" fmla="*/ 1755058 w 3215148"/>
              <a:gd name="connsiteY74" fmla="*/ 651795 h 1831666"/>
              <a:gd name="connsiteX75" fmla="*/ 1799303 w 3215148"/>
              <a:gd name="connsiteY75" fmla="*/ 622298 h 1831666"/>
              <a:gd name="connsiteX76" fmla="*/ 1843548 w 3215148"/>
              <a:gd name="connsiteY76" fmla="*/ 592802 h 1831666"/>
              <a:gd name="connsiteX77" fmla="*/ 1946787 w 3215148"/>
              <a:gd name="connsiteY77" fmla="*/ 504311 h 1831666"/>
              <a:gd name="connsiteX78" fmla="*/ 2020529 w 3215148"/>
              <a:gd name="connsiteY78" fmla="*/ 489563 h 1831666"/>
              <a:gd name="connsiteX79" fmla="*/ 2109019 w 3215148"/>
              <a:gd name="connsiteY79" fmla="*/ 460066 h 1831666"/>
              <a:gd name="connsiteX80" fmla="*/ 2256503 w 3215148"/>
              <a:gd name="connsiteY80" fmla="*/ 474815 h 1831666"/>
              <a:gd name="connsiteX81" fmla="*/ 2286000 w 3215148"/>
              <a:gd name="connsiteY81" fmla="*/ 519060 h 1831666"/>
              <a:gd name="connsiteX82" fmla="*/ 2344993 w 3215148"/>
              <a:gd name="connsiteY82" fmla="*/ 666544 h 1831666"/>
              <a:gd name="connsiteX83" fmla="*/ 2374490 w 3215148"/>
              <a:gd name="connsiteY83" fmla="*/ 755034 h 1831666"/>
              <a:gd name="connsiteX84" fmla="*/ 2462980 w 3215148"/>
              <a:gd name="connsiteY84" fmla="*/ 784531 h 1831666"/>
              <a:gd name="connsiteX85" fmla="*/ 2507225 w 3215148"/>
              <a:gd name="connsiteY85" fmla="*/ 769782 h 1831666"/>
              <a:gd name="connsiteX86" fmla="*/ 2551471 w 3215148"/>
              <a:gd name="connsiteY86" fmla="*/ 696040 h 1831666"/>
              <a:gd name="connsiteX87" fmla="*/ 2580967 w 3215148"/>
              <a:gd name="connsiteY87" fmla="*/ 592802 h 1831666"/>
              <a:gd name="connsiteX88" fmla="*/ 2551471 w 3215148"/>
              <a:gd name="connsiteY88" fmla="*/ 548556 h 1831666"/>
              <a:gd name="connsiteX89" fmla="*/ 2595716 w 3215148"/>
              <a:gd name="connsiteY89" fmla="*/ 342079 h 1831666"/>
              <a:gd name="connsiteX90" fmla="*/ 2669458 w 3215148"/>
              <a:gd name="connsiteY90" fmla="*/ 445318 h 1831666"/>
              <a:gd name="connsiteX91" fmla="*/ 2757948 w 3215148"/>
              <a:gd name="connsiteY91" fmla="*/ 474815 h 1831666"/>
              <a:gd name="connsiteX92" fmla="*/ 2949677 w 3215148"/>
              <a:gd name="connsiteY92" fmla="*/ 460066 h 1831666"/>
              <a:gd name="connsiteX93" fmla="*/ 2979174 w 3215148"/>
              <a:gd name="connsiteY93" fmla="*/ 386324 h 1831666"/>
              <a:gd name="connsiteX94" fmla="*/ 3008671 w 3215148"/>
              <a:gd name="connsiteY94" fmla="*/ 342079 h 1831666"/>
              <a:gd name="connsiteX95" fmla="*/ 3038167 w 3215148"/>
              <a:gd name="connsiteY95" fmla="*/ 268337 h 1831666"/>
              <a:gd name="connsiteX96" fmla="*/ 3111909 w 3215148"/>
              <a:gd name="connsiteY96" fmla="*/ 165098 h 1831666"/>
              <a:gd name="connsiteX97" fmla="*/ 3126658 w 3215148"/>
              <a:gd name="connsiteY97" fmla="*/ 120853 h 1831666"/>
              <a:gd name="connsiteX98" fmla="*/ 3215148 w 3215148"/>
              <a:gd name="connsiteY98" fmla="*/ 47111 h 1831666"/>
              <a:gd name="connsiteX0" fmla="*/ 0 w 3229896"/>
              <a:gd name="connsiteY0" fmla="*/ 1170163 h 1848589"/>
              <a:gd name="connsiteX1" fmla="*/ 73741 w 3229896"/>
              <a:gd name="connsiteY1" fmla="*/ 1184912 h 1848589"/>
              <a:gd name="connsiteX2" fmla="*/ 663677 w 3229896"/>
              <a:gd name="connsiteY2" fmla="*/ 1155415 h 1848589"/>
              <a:gd name="connsiteX3" fmla="*/ 796412 w 3229896"/>
              <a:gd name="connsiteY3" fmla="*/ 1140667 h 1848589"/>
              <a:gd name="connsiteX4" fmla="*/ 884903 w 3229896"/>
              <a:gd name="connsiteY4" fmla="*/ 1111170 h 1848589"/>
              <a:gd name="connsiteX5" fmla="*/ 929148 w 3229896"/>
              <a:gd name="connsiteY5" fmla="*/ 1066925 h 1848589"/>
              <a:gd name="connsiteX6" fmla="*/ 943896 w 3229896"/>
              <a:gd name="connsiteY6" fmla="*/ 1022679 h 1848589"/>
              <a:gd name="connsiteX7" fmla="*/ 929148 w 3229896"/>
              <a:gd name="connsiteY7" fmla="*/ 934189 h 1848589"/>
              <a:gd name="connsiteX8" fmla="*/ 840658 w 3229896"/>
              <a:gd name="connsiteY8" fmla="*/ 860447 h 1848589"/>
              <a:gd name="connsiteX9" fmla="*/ 781664 w 3229896"/>
              <a:gd name="connsiteY9" fmla="*/ 875196 h 1848589"/>
              <a:gd name="connsiteX10" fmla="*/ 766916 w 3229896"/>
              <a:gd name="connsiteY10" fmla="*/ 919441 h 1848589"/>
              <a:gd name="connsiteX11" fmla="*/ 678425 w 3229896"/>
              <a:gd name="connsiteY11" fmla="*/ 948938 h 1848589"/>
              <a:gd name="connsiteX12" fmla="*/ 589935 w 3229896"/>
              <a:gd name="connsiteY12" fmla="*/ 978434 h 1848589"/>
              <a:gd name="connsiteX13" fmla="*/ 545690 w 3229896"/>
              <a:gd name="connsiteY13" fmla="*/ 993183 h 1848589"/>
              <a:gd name="connsiteX14" fmla="*/ 501445 w 3229896"/>
              <a:gd name="connsiteY14" fmla="*/ 1022679 h 1848589"/>
              <a:gd name="connsiteX15" fmla="*/ 471948 w 3229896"/>
              <a:gd name="connsiteY15" fmla="*/ 1066925 h 1848589"/>
              <a:gd name="connsiteX16" fmla="*/ 501445 w 3229896"/>
              <a:gd name="connsiteY16" fmla="*/ 1243905 h 1848589"/>
              <a:gd name="connsiteX17" fmla="*/ 516193 w 3229896"/>
              <a:gd name="connsiteY17" fmla="*/ 1302899 h 1848589"/>
              <a:gd name="connsiteX18" fmla="*/ 530941 w 3229896"/>
              <a:gd name="connsiteY18" fmla="*/ 1347144 h 1848589"/>
              <a:gd name="connsiteX19" fmla="*/ 545690 w 3229896"/>
              <a:gd name="connsiteY19" fmla="*/ 1406138 h 1848589"/>
              <a:gd name="connsiteX20" fmla="*/ 575187 w 3229896"/>
              <a:gd name="connsiteY20" fmla="*/ 1494628 h 1848589"/>
              <a:gd name="connsiteX21" fmla="*/ 678425 w 3229896"/>
              <a:gd name="connsiteY21" fmla="*/ 1553621 h 1848589"/>
              <a:gd name="connsiteX22" fmla="*/ 840658 w 3229896"/>
              <a:gd name="connsiteY22" fmla="*/ 1627363 h 1848589"/>
              <a:gd name="connsiteX23" fmla="*/ 929148 w 3229896"/>
              <a:gd name="connsiteY23" fmla="*/ 1656860 h 1848589"/>
              <a:gd name="connsiteX24" fmla="*/ 973393 w 3229896"/>
              <a:gd name="connsiteY24" fmla="*/ 1686357 h 1848589"/>
              <a:gd name="connsiteX25" fmla="*/ 1017638 w 3229896"/>
              <a:gd name="connsiteY25" fmla="*/ 1701105 h 1848589"/>
              <a:gd name="connsiteX26" fmla="*/ 1047135 w 3229896"/>
              <a:gd name="connsiteY26" fmla="*/ 1745350 h 1848589"/>
              <a:gd name="connsiteX27" fmla="*/ 1165122 w 3229896"/>
              <a:gd name="connsiteY27" fmla="*/ 1819092 h 1848589"/>
              <a:gd name="connsiteX28" fmla="*/ 1209367 w 3229896"/>
              <a:gd name="connsiteY28" fmla="*/ 1848589 h 1848589"/>
              <a:gd name="connsiteX29" fmla="*/ 1268361 w 3229896"/>
              <a:gd name="connsiteY29" fmla="*/ 1774847 h 1848589"/>
              <a:gd name="connsiteX30" fmla="*/ 1283109 w 3229896"/>
              <a:gd name="connsiteY30" fmla="*/ 1642112 h 1848589"/>
              <a:gd name="connsiteX31" fmla="*/ 1224116 w 3229896"/>
              <a:gd name="connsiteY31" fmla="*/ 1155415 h 1848589"/>
              <a:gd name="connsiteX32" fmla="*/ 1165122 w 3229896"/>
              <a:gd name="connsiteY32" fmla="*/ 845699 h 1848589"/>
              <a:gd name="connsiteX33" fmla="*/ 1135625 w 3229896"/>
              <a:gd name="connsiteY33" fmla="*/ 594976 h 1848589"/>
              <a:gd name="connsiteX34" fmla="*/ 1179871 w 3229896"/>
              <a:gd name="connsiteY34" fmla="*/ 285260 h 1848589"/>
              <a:gd name="connsiteX35" fmla="*/ 1238864 w 3229896"/>
              <a:gd name="connsiteY35" fmla="*/ 196770 h 1848589"/>
              <a:gd name="connsiteX36" fmla="*/ 1268361 w 3229896"/>
              <a:gd name="connsiteY36" fmla="*/ 152525 h 1848589"/>
              <a:gd name="connsiteX37" fmla="*/ 1283109 w 3229896"/>
              <a:gd name="connsiteY37" fmla="*/ 93531 h 1848589"/>
              <a:gd name="connsiteX38" fmla="*/ 1297858 w 3229896"/>
              <a:gd name="connsiteY38" fmla="*/ 19789 h 1848589"/>
              <a:gd name="connsiteX39" fmla="*/ 1401096 w 3229896"/>
              <a:gd name="connsiteY39" fmla="*/ 49286 h 1848589"/>
              <a:gd name="connsiteX40" fmla="*/ 1681316 w 3229896"/>
              <a:gd name="connsiteY40" fmla="*/ 300009 h 1848589"/>
              <a:gd name="connsiteX41" fmla="*/ 1710812 w 3229896"/>
              <a:gd name="connsiteY41" fmla="*/ 344254 h 1848589"/>
              <a:gd name="connsiteX42" fmla="*/ 1740309 w 3229896"/>
              <a:gd name="connsiteY42" fmla="*/ 447492 h 1848589"/>
              <a:gd name="connsiteX43" fmla="*/ 1769806 w 3229896"/>
              <a:gd name="connsiteY43" fmla="*/ 506486 h 1848589"/>
              <a:gd name="connsiteX44" fmla="*/ 1799303 w 3229896"/>
              <a:gd name="connsiteY44" fmla="*/ 594976 h 1848589"/>
              <a:gd name="connsiteX45" fmla="*/ 1828800 w 3229896"/>
              <a:gd name="connsiteY45" fmla="*/ 698215 h 1848589"/>
              <a:gd name="connsiteX46" fmla="*/ 1858296 w 3229896"/>
              <a:gd name="connsiteY46" fmla="*/ 934189 h 1848589"/>
              <a:gd name="connsiteX47" fmla="*/ 1873045 w 3229896"/>
              <a:gd name="connsiteY47" fmla="*/ 978434 h 1848589"/>
              <a:gd name="connsiteX48" fmla="*/ 1917290 w 3229896"/>
              <a:gd name="connsiteY48" fmla="*/ 1007931 h 1848589"/>
              <a:gd name="connsiteX49" fmla="*/ 1976283 w 3229896"/>
              <a:gd name="connsiteY49" fmla="*/ 993183 h 1848589"/>
              <a:gd name="connsiteX50" fmla="*/ 2020529 w 3229896"/>
              <a:gd name="connsiteY50" fmla="*/ 845699 h 1848589"/>
              <a:gd name="connsiteX51" fmla="*/ 2079522 w 3229896"/>
              <a:gd name="connsiteY51" fmla="*/ 816202 h 1848589"/>
              <a:gd name="connsiteX52" fmla="*/ 2197509 w 3229896"/>
              <a:gd name="connsiteY52" fmla="*/ 830950 h 1848589"/>
              <a:gd name="connsiteX53" fmla="*/ 2330245 w 3229896"/>
              <a:gd name="connsiteY53" fmla="*/ 845699 h 1848589"/>
              <a:gd name="connsiteX54" fmla="*/ 2389238 w 3229896"/>
              <a:gd name="connsiteY54" fmla="*/ 860447 h 1848589"/>
              <a:gd name="connsiteX55" fmla="*/ 2403987 w 3229896"/>
              <a:gd name="connsiteY55" fmla="*/ 904692 h 1848589"/>
              <a:gd name="connsiteX56" fmla="*/ 2374490 w 3229896"/>
              <a:gd name="connsiteY56" fmla="*/ 1052176 h 1848589"/>
              <a:gd name="connsiteX57" fmla="*/ 2241754 w 3229896"/>
              <a:gd name="connsiteY57" fmla="*/ 1125918 h 1848589"/>
              <a:gd name="connsiteX58" fmla="*/ 2153264 w 3229896"/>
              <a:gd name="connsiteY58" fmla="*/ 1170163 h 1848589"/>
              <a:gd name="connsiteX59" fmla="*/ 2005780 w 3229896"/>
              <a:gd name="connsiteY59" fmla="*/ 1258654 h 1848589"/>
              <a:gd name="connsiteX60" fmla="*/ 1976283 w 3229896"/>
              <a:gd name="connsiteY60" fmla="*/ 1302899 h 1848589"/>
              <a:gd name="connsiteX61" fmla="*/ 1946787 w 3229896"/>
              <a:gd name="connsiteY61" fmla="*/ 1376641 h 1848589"/>
              <a:gd name="connsiteX62" fmla="*/ 1902541 w 3229896"/>
              <a:gd name="connsiteY62" fmla="*/ 1391389 h 1848589"/>
              <a:gd name="connsiteX63" fmla="*/ 1843548 w 3229896"/>
              <a:gd name="connsiteY63" fmla="*/ 1376641 h 1848589"/>
              <a:gd name="connsiteX64" fmla="*/ 1740309 w 3229896"/>
              <a:gd name="connsiteY64" fmla="*/ 1361892 h 1848589"/>
              <a:gd name="connsiteX65" fmla="*/ 1666567 w 3229896"/>
              <a:gd name="connsiteY65" fmla="*/ 1332396 h 1848589"/>
              <a:gd name="connsiteX66" fmla="*/ 1415845 w 3229896"/>
              <a:gd name="connsiteY66" fmla="*/ 1214409 h 1848589"/>
              <a:gd name="connsiteX67" fmla="*/ 1342103 w 3229896"/>
              <a:gd name="connsiteY67" fmla="*/ 1184912 h 1848589"/>
              <a:gd name="connsiteX68" fmla="*/ 1327354 w 3229896"/>
              <a:gd name="connsiteY68" fmla="*/ 1022679 h 1848589"/>
              <a:gd name="connsiteX69" fmla="*/ 1401096 w 3229896"/>
              <a:gd name="connsiteY69" fmla="*/ 889944 h 1848589"/>
              <a:gd name="connsiteX70" fmla="*/ 1489587 w 3229896"/>
              <a:gd name="connsiteY70" fmla="*/ 830950 h 1848589"/>
              <a:gd name="connsiteX71" fmla="*/ 1533832 w 3229896"/>
              <a:gd name="connsiteY71" fmla="*/ 801454 h 1848589"/>
              <a:gd name="connsiteX72" fmla="*/ 1578077 w 3229896"/>
              <a:gd name="connsiteY72" fmla="*/ 771957 h 1848589"/>
              <a:gd name="connsiteX73" fmla="*/ 1622322 w 3229896"/>
              <a:gd name="connsiteY73" fmla="*/ 757209 h 1848589"/>
              <a:gd name="connsiteX74" fmla="*/ 1755058 w 3229896"/>
              <a:gd name="connsiteY74" fmla="*/ 668718 h 1848589"/>
              <a:gd name="connsiteX75" fmla="*/ 1799303 w 3229896"/>
              <a:gd name="connsiteY75" fmla="*/ 639221 h 1848589"/>
              <a:gd name="connsiteX76" fmla="*/ 1843548 w 3229896"/>
              <a:gd name="connsiteY76" fmla="*/ 609725 h 1848589"/>
              <a:gd name="connsiteX77" fmla="*/ 1946787 w 3229896"/>
              <a:gd name="connsiteY77" fmla="*/ 521234 h 1848589"/>
              <a:gd name="connsiteX78" fmla="*/ 2020529 w 3229896"/>
              <a:gd name="connsiteY78" fmla="*/ 506486 h 1848589"/>
              <a:gd name="connsiteX79" fmla="*/ 2109019 w 3229896"/>
              <a:gd name="connsiteY79" fmla="*/ 476989 h 1848589"/>
              <a:gd name="connsiteX80" fmla="*/ 2256503 w 3229896"/>
              <a:gd name="connsiteY80" fmla="*/ 491738 h 1848589"/>
              <a:gd name="connsiteX81" fmla="*/ 2286000 w 3229896"/>
              <a:gd name="connsiteY81" fmla="*/ 535983 h 1848589"/>
              <a:gd name="connsiteX82" fmla="*/ 2344993 w 3229896"/>
              <a:gd name="connsiteY82" fmla="*/ 683467 h 1848589"/>
              <a:gd name="connsiteX83" fmla="*/ 2374490 w 3229896"/>
              <a:gd name="connsiteY83" fmla="*/ 771957 h 1848589"/>
              <a:gd name="connsiteX84" fmla="*/ 2462980 w 3229896"/>
              <a:gd name="connsiteY84" fmla="*/ 801454 h 1848589"/>
              <a:gd name="connsiteX85" fmla="*/ 2507225 w 3229896"/>
              <a:gd name="connsiteY85" fmla="*/ 786705 h 1848589"/>
              <a:gd name="connsiteX86" fmla="*/ 2551471 w 3229896"/>
              <a:gd name="connsiteY86" fmla="*/ 712963 h 1848589"/>
              <a:gd name="connsiteX87" fmla="*/ 2580967 w 3229896"/>
              <a:gd name="connsiteY87" fmla="*/ 609725 h 1848589"/>
              <a:gd name="connsiteX88" fmla="*/ 2551471 w 3229896"/>
              <a:gd name="connsiteY88" fmla="*/ 565479 h 1848589"/>
              <a:gd name="connsiteX89" fmla="*/ 2595716 w 3229896"/>
              <a:gd name="connsiteY89" fmla="*/ 359002 h 1848589"/>
              <a:gd name="connsiteX90" fmla="*/ 2669458 w 3229896"/>
              <a:gd name="connsiteY90" fmla="*/ 462241 h 1848589"/>
              <a:gd name="connsiteX91" fmla="*/ 2757948 w 3229896"/>
              <a:gd name="connsiteY91" fmla="*/ 491738 h 1848589"/>
              <a:gd name="connsiteX92" fmla="*/ 2949677 w 3229896"/>
              <a:gd name="connsiteY92" fmla="*/ 476989 h 1848589"/>
              <a:gd name="connsiteX93" fmla="*/ 2979174 w 3229896"/>
              <a:gd name="connsiteY93" fmla="*/ 403247 h 1848589"/>
              <a:gd name="connsiteX94" fmla="*/ 3008671 w 3229896"/>
              <a:gd name="connsiteY94" fmla="*/ 359002 h 1848589"/>
              <a:gd name="connsiteX95" fmla="*/ 3038167 w 3229896"/>
              <a:gd name="connsiteY95" fmla="*/ 285260 h 1848589"/>
              <a:gd name="connsiteX96" fmla="*/ 3111909 w 3229896"/>
              <a:gd name="connsiteY96" fmla="*/ 182021 h 1848589"/>
              <a:gd name="connsiteX97" fmla="*/ 3126658 w 3229896"/>
              <a:gd name="connsiteY97" fmla="*/ 137776 h 1848589"/>
              <a:gd name="connsiteX98" fmla="*/ 3229896 w 3229896"/>
              <a:gd name="connsiteY98" fmla="*/ 5040 h 1848589"/>
              <a:gd name="connsiteX0" fmla="*/ 7286 w 3237182"/>
              <a:gd name="connsiteY0" fmla="*/ 1170163 h 1848589"/>
              <a:gd name="connsiteX1" fmla="*/ 7285 w 3237182"/>
              <a:gd name="connsiteY1" fmla="*/ 1361892 h 1848589"/>
              <a:gd name="connsiteX2" fmla="*/ 670963 w 3237182"/>
              <a:gd name="connsiteY2" fmla="*/ 1155415 h 1848589"/>
              <a:gd name="connsiteX3" fmla="*/ 803698 w 3237182"/>
              <a:gd name="connsiteY3" fmla="*/ 1140667 h 1848589"/>
              <a:gd name="connsiteX4" fmla="*/ 892189 w 3237182"/>
              <a:gd name="connsiteY4" fmla="*/ 1111170 h 1848589"/>
              <a:gd name="connsiteX5" fmla="*/ 936434 w 3237182"/>
              <a:gd name="connsiteY5" fmla="*/ 1066925 h 1848589"/>
              <a:gd name="connsiteX6" fmla="*/ 951182 w 3237182"/>
              <a:gd name="connsiteY6" fmla="*/ 1022679 h 1848589"/>
              <a:gd name="connsiteX7" fmla="*/ 936434 w 3237182"/>
              <a:gd name="connsiteY7" fmla="*/ 934189 h 1848589"/>
              <a:gd name="connsiteX8" fmla="*/ 847944 w 3237182"/>
              <a:gd name="connsiteY8" fmla="*/ 860447 h 1848589"/>
              <a:gd name="connsiteX9" fmla="*/ 788950 w 3237182"/>
              <a:gd name="connsiteY9" fmla="*/ 875196 h 1848589"/>
              <a:gd name="connsiteX10" fmla="*/ 774202 w 3237182"/>
              <a:gd name="connsiteY10" fmla="*/ 919441 h 1848589"/>
              <a:gd name="connsiteX11" fmla="*/ 685711 w 3237182"/>
              <a:gd name="connsiteY11" fmla="*/ 948938 h 1848589"/>
              <a:gd name="connsiteX12" fmla="*/ 597221 w 3237182"/>
              <a:gd name="connsiteY12" fmla="*/ 978434 h 1848589"/>
              <a:gd name="connsiteX13" fmla="*/ 552976 w 3237182"/>
              <a:gd name="connsiteY13" fmla="*/ 993183 h 1848589"/>
              <a:gd name="connsiteX14" fmla="*/ 508731 w 3237182"/>
              <a:gd name="connsiteY14" fmla="*/ 1022679 h 1848589"/>
              <a:gd name="connsiteX15" fmla="*/ 479234 w 3237182"/>
              <a:gd name="connsiteY15" fmla="*/ 1066925 h 1848589"/>
              <a:gd name="connsiteX16" fmla="*/ 508731 w 3237182"/>
              <a:gd name="connsiteY16" fmla="*/ 1243905 h 1848589"/>
              <a:gd name="connsiteX17" fmla="*/ 523479 w 3237182"/>
              <a:gd name="connsiteY17" fmla="*/ 1302899 h 1848589"/>
              <a:gd name="connsiteX18" fmla="*/ 538227 w 3237182"/>
              <a:gd name="connsiteY18" fmla="*/ 1347144 h 1848589"/>
              <a:gd name="connsiteX19" fmla="*/ 552976 w 3237182"/>
              <a:gd name="connsiteY19" fmla="*/ 1406138 h 1848589"/>
              <a:gd name="connsiteX20" fmla="*/ 582473 w 3237182"/>
              <a:gd name="connsiteY20" fmla="*/ 1494628 h 1848589"/>
              <a:gd name="connsiteX21" fmla="*/ 685711 w 3237182"/>
              <a:gd name="connsiteY21" fmla="*/ 1553621 h 1848589"/>
              <a:gd name="connsiteX22" fmla="*/ 847944 w 3237182"/>
              <a:gd name="connsiteY22" fmla="*/ 1627363 h 1848589"/>
              <a:gd name="connsiteX23" fmla="*/ 936434 w 3237182"/>
              <a:gd name="connsiteY23" fmla="*/ 1656860 h 1848589"/>
              <a:gd name="connsiteX24" fmla="*/ 980679 w 3237182"/>
              <a:gd name="connsiteY24" fmla="*/ 1686357 h 1848589"/>
              <a:gd name="connsiteX25" fmla="*/ 1024924 w 3237182"/>
              <a:gd name="connsiteY25" fmla="*/ 1701105 h 1848589"/>
              <a:gd name="connsiteX26" fmla="*/ 1054421 w 3237182"/>
              <a:gd name="connsiteY26" fmla="*/ 1745350 h 1848589"/>
              <a:gd name="connsiteX27" fmla="*/ 1172408 w 3237182"/>
              <a:gd name="connsiteY27" fmla="*/ 1819092 h 1848589"/>
              <a:gd name="connsiteX28" fmla="*/ 1216653 w 3237182"/>
              <a:gd name="connsiteY28" fmla="*/ 1848589 h 1848589"/>
              <a:gd name="connsiteX29" fmla="*/ 1275647 w 3237182"/>
              <a:gd name="connsiteY29" fmla="*/ 1774847 h 1848589"/>
              <a:gd name="connsiteX30" fmla="*/ 1290395 w 3237182"/>
              <a:gd name="connsiteY30" fmla="*/ 1642112 h 1848589"/>
              <a:gd name="connsiteX31" fmla="*/ 1231402 w 3237182"/>
              <a:gd name="connsiteY31" fmla="*/ 1155415 h 1848589"/>
              <a:gd name="connsiteX32" fmla="*/ 1172408 w 3237182"/>
              <a:gd name="connsiteY32" fmla="*/ 845699 h 1848589"/>
              <a:gd name="connsiteX33" fmla="*/ 1142911 w 3237182"/>
              <a:gd name="connsiteY33" fmla="*/ 594976 h 1848589"/>
              <a:gd name="connsiteX34" fmla="*/ 1187157 w 3237182"/>
              <a:gd name="connsiteY34" fmla="*/ 285260 h 1848589"/>
              <a:gd name="connsiteX35" fmla="*/ 1246150 w 3237182"/>
              <a:gd name="connsiteY35" fmla="*/ 196770 h 1848589"/>
              <a:gd name="connsiteX36" fmla="*/ 1275647 w 3237182"/>
              <a:gd name="connsiteY36" fmla="*/ 152525 h 1848589"/>
              <a:gd name="connsiteX37" fmla="*/ 1290395 w 3237182"/>
              <a:gd name="connsiteY37" fmla="*/ 93531 h 1848589"/>
              <a:gd name="connsiteX38" fmla="*/ 1305144 w 3237182"/>
              <a:gd name="connsiteY38" fmla="*/ 19789 h 1848589"/>
              <a:gd name="connsiteX39" fmla="*/ 1408382 w 3237182"/>
              <a:gd name="connsiteY39" fmla="*/ 49286 h 1848589"/>
              <a:gd name="connsiteX40" fmla="*/ 1688602 w 3237182"/>
              <a:gd name="connsiteY40" fmla="*/ 300009 h 1848589"/>
              <a:gd name="connsiteX41" fmla="*/ 1718098 w 3237182"/>
              <a:gd name="connsiteY41" fmla="*/ 344254 h 1848589"/>
              <a:gd name="connsiteX42" fmla="*/ 1747595 w 3237182"/>
              <a:gd name="connsiteY42" fmla="*/ 447492 h 1848589"/>
              <a:gd name="connsiteX43" fmla="*/ 1777092 w 3237182"/>
              <a:gd name="connsiteY43" fmla="*/ 506486 h 1848589"/>
              <a:gd name="connsiteX44" fmla="*/ 1806589 w 3237182"/>
              <a:gd name="connsiteY44" fmla="*/ 594976 h 1848589"/>
              <a:gd name="connsiteX45" fmla="*/ 1836086 w 3237182"/>
              <a:gd name="connsiteY45" fmla="*/ 698215 h 1848589"/>
              <a:gd name="connsiteX46" fmla="*/ 1865582 w 3237182"/>
              <a:gd name="connsiteY46" fmla="*/ 934189 h 1848589"/>
              <a:gd name="connsiteX47" fmla="*/ 1880331 w 3237182"/>
              <a:gd name="connsiteY47" fmla="*/ 978434 h 1848589"/>
              <a:gd name="connsiteX48" fmla="*/ 1924576 w 3237182"/>
              <a:gd name="connsiteY48" fmla="*/ 1007931 h 1848589"/>
              <a:gd name="connsiteX49" fmla="*/ 1983569 w 3237182"/>
              <a:gd name="connsiteY49" fmla="*/ 993183 h 1848589"/>
              <a:gd name="connsiteX50" fmla="*/ 2027815 w 3237182"/>
              <a:gd name="connsiteY50" fmla="*/ 845699 h 1848589"/>
              <a:gd name="connsiteX51" fmla="*/ 2086808 w 3237182"/>
              <a:gd name="connsiteY51" fmla="*/ 816202 h 1848589"/>
              <a:gd name="connsiteX52" fmla="*/ 2204795 w 3237182"/>
              <a:gd name="connsiteY52" fmla="*/ 830950 h 1848589"/>
              <a:gd name="connsiteX53" fmla="*/ 2337531 w 3237182"/>
              <a:gd name="connsiteY53" fmla="*/ 845699 h 1848589"/>
              <a:gd name="connsiteX54" fmla="*/ 2396524 w 3237182"/>
              <a:gd name="connsiteY54" fmla="*/ 860447 h 1848589"/>
              <a:gd name="connsiteX55" fmla="*/ 2411273 w 3237182"/>
              <a:gd name="connsiteY55" fmla="*/ 904692 h 1848589"/>
              <a:gd name="connsiteX56" fmla="*/ 2381776 w 3237182"/>
              <a:gd name="connsiteY56" fmla="*/ 1052176 h 1848589"/>
              <a:gd name="connsiteX57" fmla="*/ 2249040 w 3237182"/>
              <a:gd name="connsiteY57" fmla="*/ 1125918 h 1848589"/>
              <a:gd name="connsiteX58" fmla="*/ 2160550 w 3237182"/>
              <a:gd name="connsiteY58" fmla="*/ 1170163 h 1848589"/>
              <a:gd name="connsiteX59" fmla="*/ 2013066 w 3237182"/>
              <a:gd name="connsiteY59" fmla="*/ 1258654 h 1848589"/>
              <a:gd name="connsiteX60" fmla="*/ 1983569 w 3237182"/>
              <a:gd name="connsiteY60" fmla="*/ 1302899 h 1848589"/>
              <a:gd name="connsiteX61" fmla="*/ 1954073 w 3237182"/>
              <a:gd name="connsiteY61" fmla="*/ 1376641 h 1848589"/>
              <a:gd name="connsiteX62" fmla="*/ 1909827 w 3237182"/>
              <a:gd name="connsiteY62" fmla="*/ 1391389 h 1848589"/>
              <a:gd name="connsiteX63" fmla="*/ 1850834 w 3237182"/>
              <a:gd name="connsiteY63" fmla="*/ 1376641 h 1848589"/>
              <a:gd name="connsiteX64" fmla="*/ 1747595 w 3237182"/>
              <a:gd name="connsiteY64" fmla="*/ 1361892 h 1848589"/>
              <a:gd name="connsiteX65" fmla="*/ 1673853 w 3237182"/>
              <a:gd name="connsiteY65" fmla="*/ 1332396 h 1848589"/>
              <a:gd name="connsiteX66" fmla="*/ 1423131 w 3237182"/>
              <a:gd name="connsiteY66" fmla="*/ 1214409 h 1848589"/>
              <a:gd name="connsiteX67" fmla="*/ 1349389 w 3237182"/>
              <a:gd name="connsiteY67" fmla="*/ 1184912 h 1848589"/>
              <a:gd name="connsiteX68" fmla="*/ 1334640 w 3237182"/>
              <a:gd name="connsiteY68" fmla="*/ 1022679 h 1848589"/>
              <a:gd name="connsiteX69" fmla="*/ 1408382 w 3237182"/>
              <a:gd name="connsiteY69" fmla="*/ 889944 h 1848589"/>
              <a:gd name="connsiteX70" fmla="*/ 1496873 w 3237182"/>
              <a:gd name="connsiteY70" fmla="*/ 830950 h 1848589"/>
              <a:gd name="connsiteX71" fmla="*/ 1541118 w 3237182"/>
              <a:gd name="connsiteY71" fmla="*/ 801454 h 1848589"/>
              <a:gd name="connsiteX72" fmla="*/ 1585363 w 3237182"/>
              <a:gd name="connsiteY72" fmla="*/ 771957 h 1848589"/>
              <a:gd name="connsiteX73" fmla="*/ 1629608 w 3237182"/>
              <a:gd name="connsiteY73" fmla="*/ 757209 h 1848589"/>
              <a:gd name="connsiteX74" fmla="*/ 1762344 w 3237182"/>
              <a:gd name="connsiteY74" fmla="*/ 668718 h 1848589"/>
              <a:gd name="connsiteX75" fmla="*/ 1806589 w 3237182"/>
              <a:gd name="connsiteY75" fmla="*/ 639221 h 1848589"/>
              <a:gd name="connsiteX76" fmla="*/ 1850834 w 3237182"/>
              <a:gd name="connsiteY76" fmla="*/ 609725 h 1848589"/>
              <a:gd name="connsiteX77" fmla="*/ 1954073 w 3237182"/>
              <a:gd name="connsiteY77" fmla="*/ 521234 h 1848589"/>
              <a:gd name="connsiteX78" fmla="*/ 2027815 w 3237182"/>
              <a:gd name="connsiteY78" fmla="*/ 506486 h 1848589"/>
              <a:gd name="connsiteX79" fmla="*/ 2116305 w 3237182"/>
              <a:gd name="connsiteY79" fmla="*/ 476989 h 1848589"/>
              <a:gd name="connsiteX80" fmla="*/ 2263789 w 3237182"/>
              <a:gd name="connsiteY80" fmla="*/ 491738 h 1848589"/>
              <a:gd name="connsiteX81" fmla="*/ 2293286 w 3237182"/>
              <a:gd name="connsiteY81" fmla="*/ 535983 h 1848589"/>
              <a:gd name="connsiteX82" fmla="*/ 2352279 w 3237182"/>
              <a:gd name="connsiteY82" fmla="*/ 683467 h 1848589"/>
              <a:gd name="connsiteX83" fmla="*/ 2381776 w 3237182"/>
              <a:gd name="connsiteY83" fmla="*/ 771957 h 1848589"/>
              <a:gd name="connsiteX84" fmla="*/ 2470266 w 3237182"/>
              <a:gd name="connsiteY84" fmla="*/ 801454 h 1848589"/>
              <a:gd name="connsiteX85" fmla="*/ 2514511 w 3237182"/>
              <a:gd name="connsiteY85" fmla="*/ 786705 h 1848589"/>
              <a:gd name="connsiteX86" fmla="*/ 2558757 w 3237182"/>
              <a:gd name="connsiteY86" fmla="*/ 712963 h 1848589"/>
              <a:gd name="connsiteX87" fmla="*/ 2588253 w 3237182"/>
              <a:gd name="connsiteY87" fmla="*/ 609725 h 1848589"/>
              <a:gd name="connsiteX88" fmla="*/ 2558757 w 3237182"/>
              <a:gd name="connsiteY88" fmla="*/ 565479 h 1848589"/>
              <a:gd name="connsiteX89" fmla="*/ 2603002 w 3237182"/>
              <a:gd name="connsiteY89" fmla="*/ 359002 h 1848589"/>
              <a:gd name="connsiteX90" fmla="*/ 2676744 w 3237182"/>
              <a:gd name="connsiteY90" fmla="*/ 462241 h 1848589"/>
              <a:gd name="connsiteX91" fmla="*/ 2765234 w 3237182"/>
              <a:gd name="connsiteY91" fmla="*/ 491738 h 1848589"/>
              <a:gd name="connsiteX92" fmla="*/ 2956963 w 3237182"/>
              <a:gd name="connsiteY92" fmla="*/ 476989 h 1848589"/>
              <a:gd name="connsiteX93" fmla="*/ 2986460 w 3237182"/>
              <a:gd name="connsiteY93" fmla="*/ 403247 h 1848589"/>
              <a:gd name="connsiteX94" fmla="*/ 3015957 w 3237182"/>
              <a:gd name="connsiteY94" fmla="*/ 359002 h 1848589"/>
              <a:gd name="connsiteX95" fmla="*/ 3045453 w 3237182"/>
              <a:gd name="connsiteY95" fmla="*/ 285260 h 1848589"/>
              <a:gd name="connsiteX96" fmla="*/ 3119195 w 3237182"/>
              <a:gd name="connsiteY96" fmla="*/ 182021 h 1848589"/>
              <a:gd name="connsiteX97" fmla="*/ 3133944 w 3237182"/>
              <a:gd name="connsiteY97" fmla="*/ 137776 h 1848589"/>
              <a:gd name="connsiteX98" fmla="*/ 3237182 w 3237182"/>
              <a:gd name="connsiteY98" fmla="*/ 5040 h 1848589"/>
              <a:gd name="connsiteX0" fmla="*/ 0 w 3377380"/>
              <a:gd name="connsiteY0" fmla="*/ 1494627 h 1848589"/>
              <a:gd name="connsiteX1" fmla="*/ 147483 w 3377380"/>
              <a:gd name="connsiteY1" fmla="*/ 1361892 h 1848589"/>
              <a:gd name="connsiteX2" fmla="*/ 811161 w 3377380"/>
              <a:gd name="connsiteY2" fmla="*/ 1155415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811161 w 3377380"/>
              <a:gd name="connsiteY2" fmla="*/ 1155415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559743 w 3377380"/>
              <a:gd name="connsiteY2" fmla="*/ 1406138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542981 w 3377380"/>
              <a:gd name="connsiteY2" fmla="*/ 1302899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8051 w 3377380"/>
              <a:gd name="connsiteY1" fmla="*/ 1435634 h 1848589"/>
              <a:gd name="connsiteX2" fmla="*/ 506731 w 3377380"/>
              <a:gd name="connsiteY2" fmla="*/ 1324164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 name="connsiteX0" fmla="*/ 0 w 3377380"/>
              <a:gd name="connsiteY0" fmla="*/ 1494627 h 1848589"/>
              <a:gd name="connsiteX1" fmla="*/ 246831 w 3377380"/>
              <a:gd name="connsiteY1" fmla="*/ 1505836 h 1848589"/>
              <a:gd name="connsiteX2" fmla="*/ 506731 w 3377380"/>
              <a:gd name="connsiteY2" fmla="*/ 1324164 h 1848589"/>
              <a:gd name="connsiteX3" fmla="*/ 943896 w 3377380"/>
              <a:gd name="connsiteY3" fmla="*/ 1140667 h 1848589"/>
              <a:gd name="connsiteX4" fmla="*/ 1032387 w 3377380"/>
              <a:gd name="connsiteY4" fmla="*/ 1111170 h 1848589"/>
              <a:gd name="connsiteX5" fmla="*/ 1076632 w 3377380"/>
              <a:gd name="connsiteY5" fmla="*/ 1066925 h 1848589"/>
              <a:gd name="connsiteX6" fmla="*/ 1091380 w 3377380"/>
              <a:gd name="connsiteY6" fmla="*/ 1022679 h 1848589"/>
              <a:gd name="connsiteX7" fmla="*/ 1076632 w 3377380"/>
              <a:gd name="connsiteY7" fmla="*/ 934189 h 1848589"/>
              <a:gd name="connsiteX8" fmla="*/ 988142 w 3377380"/>
              <a:gd name="connsiteY8" fmla="*/ 860447 h 1848589"/>
              <a:gd name="connsiteX9" fmla="*/ 929148 w 3377380"/>
              <a:gd name="connsiteY9" fmla="*/ 875196 h 1848589"/>
              <a:gd name="connsiteX10" fmla="*/ 914400 w 3377380"/>
              <a:gd name="connsiteY10" fmla="*/ 919441 h 1848589"/>
              <a:gd name="connsiteX11" fmla="*/ 825909 w 3377380"/>
              <a:gd name="connsiteY11" fmla="*/ 948938 h 1848589"/>
              <a:gd name="connsiteX12" fmla="*/ 737419 w 3377380"/>
              <a:gd name="connsiteY12" fmla="*/ 978434 h 1848589"/>
              <a:gd name="connsiteX13" fmla="*/ 693174 w 3377380"/>
              <a:gd name="connsiteY13" fmla="*/ 993183 h 1848589"/>
              <a:gd name="connsiteX14" fmla="*/ 648929 w 3377380"/>
              <a:gd name="connsiteY14" fmla="*/ 1022679 h 1848589"/>
              <a:gd name="connsiteX15" fmla="*/ 619432 w 3377380"/>
              <a:gd name="connsiteY15" fmla="*/ 1066925 h 1848589"/>
              <a:gd name="connsiteX16" fmla="*/ 648929 w 3377380"/>
              <a:gd name="connsiteY16" fmla="*/ 1243905 h 1848589"/>
              <a:gd name="connsiteX17" fmla="*/ 663677 w 3377380"/>
              <a:gd name="connsiteY17" fmla="*/ 1302899 h 1848589"/>
              <a:gd name="connsiteX18" fmla="*/ 678425 w 3377380"/>
              <a:gd name="connsiteY18" fmla="*/ 1347144 h 1848589"/>
              <a:gd name="connsiteX19" fmla="*/ 693174 w 3377380"/>
              <a:gd name="connsiteY19" fmla="*/ 1406138 h 1848589"/>
              <a:gd name="connsiteX20" fmla="*/ 722671 w 3377380"/>
              <a:gd name="connsiteY20" fmla="*/ 1494628 h 1848589"/>
              <a:gd name="connsiteX21" fmla="*/ 825909 w 3377380"/>
              <a:gd name="connsiteY21" fmla="*/ 1553621 h 1848589"/>
              <a:gd name="connsiteX22" fmla="*/ 988142 w 3377380"/>
              <a:gd name="connsiteY22" fmla="*/ 1627363 h 1848589"/>
              <a:gd name="connsiteX23" fmla="*/ 1076632 w 3377380"/>
              <a:gd name="connsiteY23" fmla="*/ 1656860 h 1848589"/>
              <a:gd name="connsiteX24" fmla="*/ 1120877 w 3377380"/>
              <a:gd name="connsiteY24" fmla="*/ 1686357 h 1848589"/>
              <a:gd name="connsiteX25" fmla="*/ 1165122 w 3377380"/>
              <a:gd name="connsiteY25" fmla="*/ 1701105 h 1848589"/>
              <a:gd name="connsiteX26" fmla="*/ 1194619 w 3377380"/>
              <a:gd name="connsiteY26" fmla="*/ 1745350 h 1848589"/>
              <a:gd name="connsiteX27" fmla="*/ 1312606 w 3377380"/>
              <a:gd name="connsiteY27" fmla="*/ 1819092 h 1848589"/>
              <a:gd name="connsiteX28" fmla="*/ 1356851 w 3377380"/>
              <a:gd name="connsiteY28" fmla="*/ 1848589 h 1848589"/>
              <a:gd name="connsiteX29" fmla="*/ 1415845 w 3377380"/>
              <a:gd name="connsiteY29" fmla="*/ 1774847 h 1848589"/>
              <a:gd name="connsiteX30" fmla="*/ 1430593 w 3377380"/>
              <a:gd name="connsiteY30" fmla="*/ 1642112 h 1848589"/>
              <a:gd name="connsiteX31" fmla="*/ 1371600 w 3377380"/>
              <a:gd name="connsiteY31" fmla="*/ 1155415 h 1848589"/>
              <a:gd name="connsiteX32" fmla="*/ 1312606 w 3377380"/>
              <a:gd name="connsiteY32" fmla="*/ 845699 h 1848589"/>
              <a:gd name="connsiteX33" fmla="*/ 1283109 w 3377380"/>
              <a:gd name="connsiteY33" fmla="*/ 594976 h 1848589"/>
              <a:gd name="connsiteX34" fmla="*/ 1327355 w 3377380"/>
              <a:gd name="connsiteY34" fmla="*/ 285260 h 1848589"/>
              <a:gd name="connsiteX35" fmla="*/ 1386348 w 3377380"/>
              <a:gd name="connsiteY35" fmla="*/ 196770 h 1848589"/>
              <a:gd name="connsiteX36" fmla="*/ 1415845 w 3377380"/>
              <a:gd name="connsiteY36" fmla="*/ 152525 h 1848589"/>
              <a:gd name="connsiteX37" fmla="*/ 1430593 w 3377380"/>
              <a:gd name="connsiteY37" fmla="*/ 93531 h 1848589"/>
              <a:gd name="connsiteX38" fmla="*/ 1445342 w 3377380"/>
              <a:gd name="connsiteY38" fmla="*/ 19789 h 1848589"/>
              <a:gd name="connsiteX39" fmla="*/ 1548580 w 3377380"/>
              <a:gd name="connsiteY39" fmla="*/ 49286 h 1848589"/>
              <a:gd name="connsiteX40" fmla="*/ 1828800 w 3377380"/>
              <a:gd name="connsiteY40" fmla="*/ 300009 h 1848589"/>
              <a:gd name="connsiteX41" fmla="*/ 1858296 w 3377380"/>
              <a:gd name="connsiteY41" fmla="*/ 344254 h 1848589"/>
              <a:gd name="connsiteX42" fmla="*/ 1887793 w 3377380"/>
              <a:gd name="connsiteY42" fmla="*/ 447492 h 1848589"/>
              <a:gd name="connsiteX43" fmla="*/ 1917290 w 3377380"/>
              <a:gd name="connsiteY43" fmla="*/ 506486 h 1848589"/>
              <a:gd name="connsiteX44" fmla="*/ 1946787 w 3377380"/>
              <a:gd name="connsiteY44" fmla="*/ 594976 h 1848589"/>
              <a:gd name="connsiteX45" fmla="*/ 1976284 w 3377380"/>
              <a:gd name="connsiteY45" fmla="*/ 698215 h 1848589"/>
              <a:gd name="connsiteX46" fmla="*/ 2005780 w 3377380"/>
              <a:gd name="connsiteY46" fmla="*/ 934189 h 1848589"/>
              <a:gd name="connsiteX47" fmla="*/ 2020529 w 3377380"/>
              <a:gd name="connsiteY47" fmla="*/ 978434 h 1848589"/>
              <a:gd name="connsiteX48" fmla="*/ 2064774 w 3377380"/>
              <a:gd name="connsiteY48" fmla="*/ 1007931 h 1848589"/>
              <a:gd name="connsiteX49" fmla="*/ 2123767 w 3377380"/>
              <a:gd name="connsiteY49" fmla="*/ 993183 h 1848589"/>
              <a:gd name="connsiteX50" fmla="*/ 2168013 w 3377380"/>
              <a:gd name="connsiteY50" fmla="*/ 845699 h 1848589"/>
              <a:gd name="connsiteX51" fmla="*/ 2227006 w 3377380"/>
              <a:gd name="connsiteY51" fmla="*/ 816202 h 1848589"/>
              <a:gd name="connsiteX52" fmla="*/ 2344993 w 3377380"/>
              <a:gd name="connsiteY52" fmla="*/ 830950 h 1848589"/>
              <a:gd name="connsiteX53" fmla="*/ 2477729 w 3377380"/>
              <a:gd name="connsiteY53" fmla="*/ 845699 h 1848589"/>
              <a:gd name="connsiteX54" fmla="*/ 2536722 w 3377380"/>
              <a:gd name="connsiteY54" fmla="*/ 860447 h 1848589"/>
              <a:gd name="connsiteX55" fmla="*/ 2551471 w 3377380"/>
              <a:gd name="connsiteY55" fmla="*/ 904692 h 1848589"/>
              <a:gd name="connsiteX56" fmla="*/ 2521974 w 3377380"/>
              <a:gd name="connsiteY56" fmla="*/ 1052176 h 1848589"/>
              <a:gd name="connsiteX57" fmla="*/ 2389238 w 3377380"/>
              <a:gd name="connsiteY57" fmla="*/ 1125918 h 1848589"/>
              <a:gd name="connsiteX58" fmla="*/ 2300748 w 3377380"/>
              <a:gd name="connsiteY58" fmla="*/ 1170163 h 1848589"/>
              <a:gd name="connsiteX59" fmla="*/ 2153264 w 3377380"/>
              <a:gd name="connsiteY59" fmla="*/ 1258654 h 1848589"/>
              <a:gd name="connsiteX60" fmla="*/ 2123767 w 3377380"/>
              <a:gd name="connsiteY60" fmla="*/ 1302899 h 1848589"/>
              <a:gd name="connsiteX61" fmla="*/ 2094271 w 3377380"/>
              <a:gd name="connsiteY61" fmla="*/ 1376641 h 1848589"/>
              <a:gd name="connsiteX62" fmla="*/ 2050025 w 3377380"/>
              <a:gd name="connsiteY62" fmla="*/ 1391389 h 1848589"/>
              <a:gd name="connsiteX63" fmla="*/ 1991032 w 3377380"/>
              <a:gd name="connsiteY63" fmla="*/ 1376641 h 1848589"/>
              <a:gd name="connsiteX64" fmla="*/ 1887793 w 3377380"/>
              <a:gd name="connsiteY64" fmla="*/ 1361892 h 1848589"/>
              <a:gd name="connsiteX65" fmla="*/ 1814051 w 3377380"/>
              <a:gd name="connsiteY65" fmla="*/ 1332396 h 1848589"/>
              <a:gd name="connsiteX66" fmla="*/ 1563329 w 3377380"/>
              <a:gd name="connsiteY66" fmla="*/ 1214409 h 1848589"/>
              <a:gd name="connsiteX67" fmla="*/ 1489587 w 3377380"/>
              <a:gd name="connsiteY67" fmla="*/ 1184912 h 1848589"/>
              <a:gd name="connsiteX68" fmla="*/ 1474838 w 3377380"/>
              <a:gd name="connsiteY68" fmla="*/ 1022679 h 1848589"/>
              <a:gd name="connsiteX69" fmla="*/ 1548580 w 3377380"/>
              <a:gd name="connsiteY69" fmla="*/ 889944 h 1848589"/>
              <a:gd name="connsiteX70" fmla="*/ 1637071 w 3377380"/>
              <a:gd name="connsiteY70" fmla="*/ 830950 h 1848589"/>
              <a:gd name="connsiteX71" fmla="*/ 1681316 w 3377380"/>
              <a:gd name="connsiteY71" fmla="*/ 801454 h 1848589"/>
              <a:gd name="connsiteX72" fmla="*/ 1725561 w 3377380"/>
              <a:gd name="connsiteY72" fmla="*/ 771957 h 1848589"/>
              <a:gd name="connsiteX73" fmla="*/ 1769806 w 3377380"/>
              <a:gd name="connsiteY73" fmla="*/ 757209 h 1848589"/>
              <a:gd name="connsiteX74" fmla="*/ 1902542 w 3377380"/>
              <a:gd name="connsiteY74" fmla="*/ 668718 h 1848589"/>
              <a:gd name="connsiteX75" fmla="*/ 1946787 w 3377380"/>
              <a:gd name="connsiteY75" fmla="*/ 639221 h 1848589"/>
              <a:gd name="connsiteX76" fmla="*/ 1991032 w 3377380"/>
              <a:gd name="connsiteY76" fmla="*/ 609725 h 1848589"/>
              <a:gd name="connsiteX77" fmla="*/ 2094271 w 3377380"/>
              <a:gd name="connsiteY77" fmla="*/ 521234 h 1848589"/>
              <a:gd name="connsiteX78" fmla="*/ 2168013 w 3377380"/>
              <a:gd name="connsiteY78" fmla="*/ 506486 h 1848589"/>
              <a:gd name="connsiteX79" fmla="*/ 2256503 w 3377380"/>
              <a:gd name="connsiteY79" fmla="*/ 476989 h 1848589"/>
              <a:gd name="connsiteX80" fmla="*/ 2403987 w 3377380"/>
              <a:gd name="connsiteY80" fmla="*/ 491738 h 1848589"/>
              <a:gd name="connsiteX81" fmla="*/ 2433484 w 3377380"/>
              <a:gd name="connsiteY81" fmla="*/ 535983 h 1848589"/>
              <a:gd name="connsiteX82" fmla="*/ 2492477 w 3377380"/>
              <a:gd name="connsiteY82" fmla="*/ 683467 h 1848589"/>
              <a:gd name="connsiteX83" fmla="*/ 2521974 w 3377380"/>
              <a:gd name="connsiteY83" fmla="*/ 771957 h 1848589"/>
              <a:gd name="connsiteX84" fmla="*/ 2610464 w 3377380"/>
              <a:gd name="connsiteY84" fmla="*/ 801454 h 1848589"/>
              <a:gd name="connsiteX85" fmla="*/ 2654709 w 3377380"/>
              <a:gd name="connsiteY85" fmla="*/ 786705 h 1848589"/>
              <a:gd name="connsiteX86" fmla="*/ 2698955 w 3377380"/>
              <a:gd name="connsiteY86" fmla="*/ 712963 h 1848589"/>
              <a:gd name="connsiteX87" fmla="*/ 2728451 w 3377380"/>
              <a:gd name="connsiteY87" fmla="*/ 609725 h 1848589"/>
              <a:gd name="connsiteX88" fmla="*/ 2698955 w 3377380"/>
              <a:gd name="connsiteY88" fmla="*/ 565479 h 1848589"/>
              <a:gd name="connsiteX89" fmla="*/ 2743200 w 3377380"/>
              <a:gd name="connsiteY89" fmla="*/ 359002 h 1848589"/>
              <a:gd name="connsiteX90" fmla="*/ 2816942 w 3377380"/>
              <a:gd name="connsiteY90" fmla="*/ 462241 h 1848589"/>
              <a:gd name="connsiteX91" fmla="*/ 2905432 w 3377380"/>
              <a:gd name="connsiteY91" fmla="*/ 491738 h 1848589"/>
              <a:gd name="connsiteX92" fmla="*/ 3097161 w 3377380"/>
              <a:gd name="connsiteY92" fmla="*/ 476989 h 1848589"/>
              <a:gd name="connsiteX93" fmla="*/ 3126658 w 3377380"/>
              <a:gd name="connsiteY93" fmla="*/ 403247 h 1848589"/>
              <a:gd name="connsiteX94" fmla="*/ 3156155 w 3377380"/>
              <a:gd name="connsiteY94" fmla="*/ 359002 h 1848589"/>
              <a:gd name="connsiteX95" fmla="*/ 3185651 w 3377380"/>
              <a:gd name="connsiteY95" fmla="*/ 285260 h 1848589"/>
              <a:gd name="connsiteX96" fmla="*/ 3259393 w 3377380"/>
              <a:gd name="connsiteY96" fmla="*/ 182021 h 1848589"/>
              <a:gd name="connsiteX97" fmla="*/ 3274142 w 3377380"/>
              <a:gd name="connsiteY97" fmla="*/ 137776 h 1848589"/>
              <a:gd name="connsiteX98" fmla="*/ 3377380 w 3377380"/>
              <a:gd name="connsiteY98" fmla="*/ 5040 h 184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377380" h="1848589">
                <a:moveTo>
                  <a:pt x="0" y="1494627"/>
                </a:moveTo>
                <a:cubicBezTo>
                  <a:pt x="24580" y="1499543"/>
                  <a:pt x="162376" y="1534246"/>
                  <a:pt x="246831" y="1505836"/>
                </a:cubicBezTo>
                <a:cubicBezTo>
                  <a:pt x="331286" y="1477426"/>
                  <a:pt x="390554" y="1385026"/>
                  <a:pt x="506731" y="1324164"/>
                </a:cubicBezTo>
                <a:cubicBezTo>
                  <a:pt x="622909" y="1263303"/>
                  <a:pt x="798174" y="1201833"/>
                  <a:pt x="943896" y="1140667"/>
                </a:cubicBezTo>
                <a:cubicBezTo>
                  <a:pt x="1031505" y="1105168"/>
                  <a:pt x="1032387" y="1111170"/>
                  <a:pt x="1032387" y="1111170"/>
                </a:cubicBezTo>
                <a:cubicBezTo>
                  <a:pt x="1047135" y="1096422"/>
                  <a:pt x="1065063" y="1084279"/>
                  <a:pt x="1076632" y="1066925"/>
                </a:cubicBezTo>
                <a:cubicBezTo>
                  <a:pt x="1085255" y="1053990"/>
                  <a:pt x="1091380" y="1038225"/>
                  <a:pt x="1091380" y="1022679"/>
                </a:cubicBezTo>
                <a:cubicBezTo>
                  <a:pt x="1091380" y="992775"/>
                  <a:pt x="1088777" y="961515"/>
                  <a:pt x="1076632" y="934189"/>
                </a:cubicBezTo>
                <a:cubicBezTo>
                  <a:pt x="1064679" y="907294"/>
                  <a:pt x="1011647" y="876117"/>
                  <a:pt x="988142" y="860447"/>
                </a:cubicBezTo>
                <a:cubicBezTo>
                  <a:pt x="968477" y="865363"/>
                  <a:pt x="944976" y="862533"/>
                  <a:pt x="929148" y="875196"/>
                </a:cubicBezTo>
                <a:cubicBezTo>
                  <a:pt x="917009" y="884908"/>
                  <a:pt x="927050" y="910405"/>
                  <a:pt x="914400" y="919441"/>
                </a:cubicBezTo>
                <a:cubicBezTo>
                  <a:pt x="889099" y="937513"/>
                  <a:pt x="855406" y="939106"/>
                  <a:pt x="825909" y="948938"/>
                </a:cubicBezTo>
                <a:lnTo>
                  <a:pt x="737419" y="978434"/>
                </a:lnTo>
                <a:cubicBezTo>
                  <a:pt x="722671" y="983350"/>
                  <a:pt x="706109" y="984560"/>
                  <a:pt x="693174" y="993183"/>
                </a:cubicBezTo>
                <a:lnTo>
                  <a:pt x="648929" y="1022679"/>
                </a:lnTo>
                <a:cubicBezTo>
                  <a:pt x="639097" y="1037428"/>
                  <a:pt x="620904" y="1049261"/>
                  <a:pt x="619432" y="1066925"/>
                </a:cubicBezTo>
                <a:cubicBezTo>
                  <a:pt x="610926" y="1168997"/>
                  <a:pt x="628822" y="1173531"/>
                  <a:pt x="648929" y="1243905"/>
                </a:cubicBezTo>
                <a:cubicBezTo>
                  <a:pt x="654498" y="1263395"/>
                  <a:pt x="658109" y="1283409"/>
                  <a:pt x="663677" y="1302899"/>
                </a:cubicBezTo>
                <a:cubicBezTo>
                  <a:pt x="667948" y="1317847"/>
                  <a:pt x="674154" y="1332196"/>
                  <a:pt x="678425" y="1347144"/>
                </a:cubicBezTo>
                <a:cubicBezTo>
                  <a:pt x="683994" y="1366634"/>
                  <a:pt x="687349" y="1386723"/>
                  <a:pt x="693174" y="1406138"/>
                </a:cubicBezTo>
                <a:cubicBezTo>
                  <a:pt x="702108" y="1435919"/>
                  <a:pt x="697797" y="1475973"/>
                  <a:pt x="722671" y="1494628"/>
                </a:cubicBezTo>
                <a:cubicBezTo>
                  <a:pt x="794101" y="1548201"/>
                  <a:pt x="758345" y="1531100"/>
                  <a:pt x="825909" y="1553621"/>
                </a:cubicBezTo>
                <a:cubicBezTo>
                  <a:pt x="963588" y="1645407"/>
                  <a:pt x="859604" y="1592307"/>
                  <a:pt x="988142" y="1627363"/>
                </a:cubicBezTo>
                <a:cubicBezTo>
                  <a:pt x="1018139" y="1635544"/>
                  <a:pt x="1076632" y="1656860"/>
                  <a:pt x="1076632" y="1656860"/>
                </a:cubicBezTo>
                <a:cubicBezTo>
                  <a:pt x="1091380" y="1666692"/>
                  <a:pt x="1105023" y="1678430"/>
                  <a:pt x="1120877" y="1686357"/>
                </a:cubicBezTo>
                <a:cubicBezTo>
                  <a:pt x="1134782" y="1693309"/>
                  <a:pt x="1152983" y="1691394"/>
                  <a:pt x="1165122" y="1701105"/>
                </a:cubicBezTo>
                <a:cubicBezTo>
                  <a:pt x="1178963" y="1712178"/>
                  <a:pt x="1182085" y="1732816"/>
                  <a:pt x="1194619" y="1745350"/>
                </a:cubicBezTo>
                <a:cubicBezTo>
                  <a:pt x="1241621" y="1792352"/>
                  <a:pt x="1258084" y="1787936"/>
                  <a:pt x="1312606" y="1819092"/>
                </a:cubicBezTo>
                <a:cubicBezTo>
                  <a:pt x="1327996" y="1827886"/>
                  <a:pt x="1342103" y="1838757"/>
                  <a:pt x="1356851" y="1848589"/>
                </a:cubicBezTo>
                <a:cubicBezTo>
                  <a:pt x="1376516" y="1824008"/>
                  <a:pt x="1405258" y="1804492"/>
                  <a:pt x="1415845" y="1774847"/>
                </a:cubicBezTo>
                <a:cubicBezTo>
                  <a:pt x="1430818" y="1732923"/>
                  <a:pt x="1433765" y="1686516"/>
                  <a:pt x="1430593" y="1642112"/>
                </a:cubicBezTo>
                <a:cubicBezTo>
                  <a:pt x="1418950" y="1479108"/>
                  <a:pt x="1395549" y="1317070"/>
                  <a:pt x="1371600" y="1155415"/>
                </a:cubicBezTo>
                <a:cubicBezTo>
                  <a:pt x="1356199" y="1051455"/>
                  <a:pt x="1324211" y="950151"/>
                  <a:pt x="1312606" y="845699"/>
                </a:cubicBezTo>
                <a:cubicBezTo>
                  <a:pt x="1293481" y="673570"/>
                  <a:pt x="1303380" y="757137"/>
                  <a:pt x="1283109" y="594976"/>
                </a:cubicBezTo>
                <a:cubicBezTo>
                  <a:pt x="1293608" y="416502"/>
                  <a:pt x="1261873" y="394397"/>
                  <a:pt x="1327355" y="285260"/>
                </a:cubicBezTo>
                <a:cubicBezTo>
                  <a:pt x="1345594" y="254861"/>
                  <a:pt x="1366684" y="226267"/>
                  <a:pt x="1386348" y="196770"/>
                </a:cubicBezTo>
                <a:lnTo>
                  <a:pt x="1415845" y="152525"/>
                </a:lnTo>
                <a:cubicBezTo>
                  <a:pt x="1420761" y="132860"/>
                  <a:pt x="1426196" y="113318"/>
                  <a:pt x="1430593" y="93531"/>
                </a:cubicBezTo>
                <a:cubicBezTo>
                  <a:pt x="1436031" y="69060"/>
                  <a:pt x="1421871" y="28591"/>
                  <a:pt x="1445342" y="19789"/>
                </a:cubicBezTo>
                <a:cubicBezTo>
                  <a:pt x="1478853" y="7222"/>
                  <a:pt x="1514167" y="39454"/>
                  <a:pt x="1548580" y="49286"/>
                </a:cubicBezTo>
                <a:cubicBezTo>
                  <a:pt x="1643326" y="120345"/>
                  <a:pt x="1763138" y="201513"/>
                  <a:pt x="1828800" y="300009"/>
                </a:cubicBezTo>
                <a:cubicBezTo>
                  <a:pt x="1838632" y="314757"/>
                  <a:pt x="1850369" y="328400"/>
                  <a:pt x="1858296" y="344254"/>
                </a:cubicBezTo>
                <a:cubicBezTo>
                  <a:pt x="1876128" y="379919"/>
                  <a:pt x="1873612" y="409676"/>
                  <a:pt x="1887793" y="447492"/>
                </a:cubicBezTo>
                <a:cubicBezTo>
                  <a:pt x="1895513" y="468078"/>
                  <a:pt x="1909125" y="486073"/>
                  <a:pt x="1917290" y="506486"/>
                </a:cubicBezTo>
                <a:cubicBezTo>
                  <a:pt x="1928837" y="535354"/>
                  <a:pt x="1936955" y="565479"/>
                  <a:pt x="1946787" y="594976"/>
                </a:cubicBezTo>
                <a:cubicBezTo>
                  <a:pt x="1967943" y="658445"/>
                  <a:pt x="1957766" y="624147"/>
                  <a:pt x="1976284" y="698215"/>
                </a:cubicBezTo>
                <a:cubicBezTo>
                  <a:pt x="1981396" y="744221"/>
                  <a:pt x="1995259" y="881584"/>
                  <a:pt x="2005780" y="934189"/>
                </a:cubicBezTo>
                <a:cubicBezTo>
                  <a:pt x="2008829" y="949433"/>
                  <a:pt x="2010817" y="966295"/>
                  <a:pt x="2020529" y="978434"/>
                </a:cubicBezTo>
                <a:cubicBezTo>
                  <a:pt x="2031602" y="992275"/>
                  <a:pt x="2050026" y="998099"/>
                  <a:pt x="2064774" y="1007931"/>
                </a:cubicBezTo>
                <a:cubicBezTo>
                  <a:pt x="2084438" y="1003015"/>
                  <a:pt x="2106902" y="1004426"/>
                  <a:pt x="2123767" y="993183"/>
                </a:cubicBezTo>
                <a:cubicBezTo>
                  <a:pt x="2177048" y="957662"/>
                  <a:pt x="2141929" y="892651"/>
                  <a:pt x="2168013" y="845699"/>
                </a:cubicBezTo>
                <a:cubicBezTo>
                  <a:pt x="2178690" y="826480"/>
                  <a:pt x="2207342" y="826034"/>
                  <a:pt x="2227006" y="816202"/>
                </a:cubicBezTo>
                <a:lnTo>
                  <a:pt x="2344993" y="830950"/>
                </a:lnTo>
                <a:cubicBezTo>
                  <a:pt x="2389206" y="836152"/>
                  <a:pt x="2433729" y="838930"/>
                  <a:pt x="2477729" y="845699"/>
                </a:cubicBezTo>
                <a:cubicBezTo>
                  <a:pt x="2497763" y="848781"/>
                  <a:pt x="2517058" y="855531"/>
                  <a:pt x="2536722" y="860447"/>
                </a:cubicBezTo>
                <a:cubicBezTo>
                  <a:pt x="2541638" y="875195"/>
                  <a:pt x="2552663" y="889192"/>
                  <a:pt x="2551471" y="904692"/>
                </a:cubicBezTo>
                <a:cubicBezTo>
                  <a:pt x="2547626" y="954679"/>
                  <a:pt x="2546848" y="1008647"/>
                  <a:pt x="2521974" y="1052176"/>
                </a:cubicBezTo>
                <a:cubicBezTo>
                  <a:pt x="2489594" y="1108840"/>
                  <a:pt x="2436837" y="1104763"/>
                  <a:pt x="2389238" y="1125918"/>
                </a:cubicBezTo>
                <a:cubicBezTo>
                  <a:pt x="2359102" y="1139312"/>
                  <a:pt x="2329491" y="1153995"/>
                  <a:pt x="2300748" y="1170163"/>
                </a:cubicBezTo>
                <a:cubicBezTo>
                  <a:pt x="2250779" y="1198271"/>
                  <a:pt x="2153264" y="1258654"/>
                  <a:pt x="2153264" y="1258654"/>
                </a:cubicBezTo>
                <a:cubicBezTo>
                  <a:pt x="2143432" y="1273402"/>
                  <a:pt x="2131694" y="1287045"/>
                  <a:pt x="2123767" y="1302899"/>
                </a:cubicBezTo>
                <a:cubicBezTo>
                  <a:pt x="2111928" y="1326578"/>
                  <a:pt x="2111219" y="1356303"/>
                  <a:pt x="2094271" y="1376641"/>
                </a:cubicBezTo>
                <a:cubicBezTo>
                  <a:pt x="2084318" y="1388584"/>
                  <a:pt x="2064774" y="1386473"/>
                  <a:pt x="2050025" y="1391389"/>
                </a:cubicBezTo>
                <a:cubicBezTo>
                  <a:pt x="2030361" y="1386473"/>
                  <a:pt x="2010975" y="1380267"/>
                  <a:pt x="1991032" y="1376641"/>
                </a:cubicBezTo>
                <a:cubicBezTo>
                  <a:pt x="1956830" y="1370422"/>
                  <a:pt x="1921517" y="1370323"/>
                  <a:pt x="1887793" y="1361892"/>
                </a:cubicBezTo>
                <a:cubicBezTo>
                  <a:pt x="1862109" y="1355471"/>
                  <a:pt x="1838385" y="1342825"/>
                  <a:pt x="1814051" y="1332396"/>
                </a:cubicBezTo>
                <a:cubicBezTo>
                  <a:pt x="1517224" y="1205185"/>
                  <a:pt x="1837152" y="1340789"/>
                  <a:pt x="1563329" y="1214409"/>
                </a:cubicBezTo>
                <a:cubicBezTo>
                  <a:pt x="1539291" y="1203315"/>
                  <a:pt x="1514168" y="1194744"/>
                  <a:pt x="1489587" y="1184912"/>
                </a:cubicBezTo>
                <a:cubicBezTo>
                  <a:pt x="1442201" y="1113834"/>
                  <a:pt x="1448731" y="1144514"/>
                  <a:pt x="1474838" y="1022679"/>
                </a:cubicBezTo>
                <a:cubicBezTo>
                  <a:pt x="1489820" y="952762"/>
                  <a:pt x="1496511" y="930442"/>
                  <a:pt x="1548580" y="889944"/>
                </a:cubicBezTo>
                <a:cubicBezTo>
                  <a:pt x="1576563" y="868179"/>
                  <a:pt x="1607574" y="850615"/>
                  <a:pt x="1637071" y="830950"/>
                </a:cubicBezTo>
                <a:lnTo>
                  <a:pt x="1681316" y="801454"/>
                </a:lnTo>
                <a:cubicBezTo>
                  <a:pt x="1696064" y="791622"/>
                  <a:pt x="1708745" y="777562"/>
                  <a:pt x="1725561" y="771957"/>
                </a:cubicBezTo>
                <a:lnTo>
                  <a:pt x="1769806" y="757209"/>
                </a:lnTo>
                <a:lnTo>
                  <a:pt x="1902542" y="668718"/>
                </a:lnTo>
                <a:lnTo>
                  <a:pt x="1946787" y="639221"/>
                </a:lnTo>
                <a:cubicBezTo>
                  <a:pt x="1961535" y="629389"/>
                  <a:pt x="1978499" y="622259"/>
                  <a:pt x="1991032" y="609725"/>
                </a:cubicBezTo>
                <a:cubicBezTo>
                  <a:pt x="2017341" y="583416"/>
                  <a:pt x="2060212" y="536371"/>
                  <a:pt x="2094271" y="521234"/>
                </a:cubicBezTo>
                <a:cubicBezTo>
                  <a:pt x="2117178" y="511053"/>
                  <a:pt x="2143829" y="513082"/>
                  <a:pt x="2168013" y="506486"/>
                </a:cubicBezTo>
                <a:cubicBezTo>
                  <a:pt x="2198010" y="498305"/>
                  <a:pt x="2256503" y="476989"/>
                  <a:pt x="2256503" y="476989"/>
                </a:cubicBezTo>
                <a:cubicBezTo>
                  <a:pt x="2305664" y="481905"/>
                  <a:pt x="2357116" y="476114"/>
                  <a:pt x="2403987" y="491738"/>
                </a:cubicBezTo>
                <a:cubicBezTo>
                  <a:pt x="2420803" y="497343"/>
                  <a:pt x="2424690" y="520593"/>
                  <a:pt x="2433484" y="535983"/>
                </a:cubicBezTo>
                <a:cubicBezTo>
                  <a:pt x="2468203" y="596742"/>
                  <a:pt x="2468305" y="610952"/>
                  <a:pt x="2492477" y="683467"/>
                </a:cubicBezTo>
                <a:cubicBezTo>
                  <a:pt x="2492477" y="683468"/>
                  <a:pt x="2521972" y="771956"/>
                  <a:pt x="2521974" y="771957"/>
                </a:cubicBezTo>
                <a:lnTo>
                  <a:pt x="2610464" y="801454"/>
                </a:lnTo>
                <a:cubicBezTo>
                  <a:pt x="2625212" y="796538"/>
                  <a:pt x="2643716" y="797698"/>
                  <a:pt x="2654709" y="786705"/>
                </a:cubicBezTo>
                <a:cubicBezTo>
                  <a:pt x="2674979" y="766435"/>
                  <a:pt x="2686135" y="738602"/>
                  <a:pt x="2698955" y="712963"/>
                </a:cubicBezTo>
                <a:cubicBezTo>
                  <a:pt x="2709533" y="691806"/>
                  <a:pt x="2723726" y="628624"/>
                  <a:pt x="2728451" y="609725"/>
                </a:cubicBezTo>
                <a:cubicBezTo>
                  <a:pt x="2718619" y="594976"/>
                  <a:pt x="2700218" y="583159"/>
                  <a:pt x="2698955" y="565479"/>
                </a:cubicBezTo>
                <a:cubicBezTo>
                  <a:pt x="2688932" y="425157"/>
                  <a:pt x="2692192" y="435513"/>
                  <a:pt x="2743200" y="359002"/>
                </a:cubicBezTo>
                <a:cubicBezTo>
                  <a:pt x="2762633" y="397869"/>
                  <a:pt x="2775546" y="439243"/>
                  <a:pt x="2816942" y="462241"/>
                </a:cubicBezTo>
                <a:cubicBezTo>
                  <a:pt x="2844122" y="477341"/>
                  <a:pt x="2905432" y="491738"/>
                  <a:pt x="2905432" y="491738"/>
                </a:cubicBezTo>
                <a:lnTo>
                  <a:pt x="3097161" y="476989"/>
                </a:lnTo>
                <a:cubicBezTo>
                  <a:pt x="3121742" y="467157"/>
                  <a:pt x="3114818" y="426926"/>
                  <a:pt x="3126658" y="403247"/>
                </a:cubicBezTo>
                <a:cubicBezTo>
                  <a:pt x="3134585" y="387393"/>
                  <a:pt x="3148228" y="374856"/>
                  <a:pt x="3156155" y="359002"/>
                </a:cubicBezTo>
                <a:cubicBezTo>
                  <a:pt x="3167994" y="335323"/>
                  <a:pt x="3172794" y="308403"/>
                  <a:pt x="3185651" y="285260"/>
                </a:cubicBezTo>
                <a:cubicBezTo>
                  <a:pt x="3219071" y="225103"/>
                  <a:pt x="3231737" y="237333"/>
                  <a:pt x="3259393" y="182021"/>
                </a:cubicBezTo>
                <a:cubicBezTo>
                  <a:pt x="3266346" y="168116"/>
                  <a:pt x="3269226" y="152524"/>
                  <a:pt x="3274142" y="137776"/>
                </a:cubicBezTo>
                <a:cubicBezTo>
                  <a:pt x="3257838" y="88867"/>
                  <a:pt x="3377380" y="-25254"/>
                  <a:pt x="3377380" y="5040"/>
                </a:cubicBezTo>
              </a:path>
            </a:pathLst>
          </a:custGeom>
          <a:noFill/>
          <a:ln w="57150">
            <a:solidFill>
              <a:srgbClr val="336699"/>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id="{D5E6958A-94A8-41C6-9EBD-3CD334BCB7EC}"/>
              </a:ext>
            </a:extLst>
          </p:cNvPr>
          <p:cNvSpPr txBox="1"/>
          <p:nvPr/>
        </p:nvSpPr>
        <p:spPr>
          <a:xfrm>
            <a:off x="457200" y="3733800"/>
            <a:ext cx="5715000" cy="1676400"/>
          </a:xfrm>
          <a:prstGeom prst="rect">
            <a:avLst/>
          </a:prstGeom>
          <a:noFill/>
        </p:spPr>
        <p:txBody>
          <a:bodyPr wrap="square" rtlCol="0">
            <a:prstTxWarp prst="textDeflate">
              <a:avLst/>
            </a:prstTxWarp>
            <a:spAutoFit/>
          </a:bodyPr>
          <a:lstStyle/>
          <a:p>
            <a:pPr algn="ctr"/>
            <a:r>
              <a:rPr lang="ru-RU" sz="4400" dirty="0">
                <a:ln w="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reflection blurRad="6350" stA="53000" endA="300" endPos="35500" dir="5400000" sy="-90000" algn="bl" rotWithShape="0"/>
                </a:effectLst>
                <a:latin typeface="Arial Black" panose="020B0A04020102020204" pitchFamily="34" charset="0"/>
              </a:rPr>
              <a:t>ИННОМПИЙСКИЕ ИГРЫ</a:t>
            </a:r>
          </a:p>
        </p:txBody>
      </p:sp>
      <p:sp>
        <p:nvSpPr>
          <p:cNvPr id="18" name="TextBox 17">
            <a:extLst>
              <a:ext uri="{FF2B5EF4-FFF2-40B4-BE49-F238E27FC236}">
                <a16:creationId xmlns:a16="http://schemas.microsoft.com/office/drawing/2014/main" id="{8B03134A-62C5-4068-888D-3ACC5BB53FA5}"/>
              </a:ext>
            </a:extLst>
          </p:cNvPr>
          <p:cNvSpPr txBox="1"/>
          <p:nvPr/>
        </p:nvSpPr>
        <p:spPr>
          <a:xfrm>
            <a:off x="152400" y="5382161"/>
            <a:ext cx="6477000" cy="1323439"/>
          </a:xfrm>
          <a:prstGeom prst="rect">
            <a:avLst/>
          </a:prstGeom>
          <a:noFill/>
        </p:spPr>
        <p:txBody>
          <a:bodyPr wrap="square" rtlCol="0">
            <a:spAutoFit/>
          </a:bodyPr>
          <a:lstStyle/>
          <a:p>
            <a:pPr algn="ctr"/>
            <a:r>
              <a:rPr lang="ru-RU" sz="4000" dirty="0">
                <a:latin typeface="+mn-lt"/>
              </a:rPr>
              <a:t>– это ралли создания </a:t>
            </a:r>
            <a:br>
              <a:rPr lang="ru-RU" sz="4000" dirty="0">
                <a:latin typeface="+mn-lt"/>
              </a:rPr>
            </a:br>
            <a:r>
              <a:rPr lang="ru-RU" sz="4000" dirty="0">
                <a:latin typeface="+mn-lt"/>
              </a:rPr>
              <a:t>супер-инновации целиком</a:t>
            </a:r>
          </a:p>
        </p:txBody>
      </p:sp>
      <p:sp>
        <p:nvSpPr>
          <p:cNvPr id="12" name="Стрелка: шеврон 11">
            <a:extLst>
              <a:ext uri="{FF2B5EF4-FFF2-40B4-BE49-F238E27FC236}">
                <a16:creationId xmlns:a16="http://schemas.microsoft.com/office/drawing/2014/main" id="{57B9D08A-569F-4E45-96C0-A69B4F9C1BB1}"/>
              </a:ext>
            </a:extLst>
          </p:cNvPr>
          <p:cNvSpPr/>
          <p:nvPr/>
        </p:nvSpPr>
        <p:spPr>
          <a:xfrm>
            <a:off x="76200" y="1024579"/>
            <a:ext cx="8991599" cy="685800"/>
          </a:xfrm>
          <a:prstGeom prst="chevron">
            <a:avLst/>
          </a:prstGeom>
          <a:solidFill>
            <a:srgbClr val="3366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i="1" dirty="0">
                <a:latin typeface="Verdana" panose="020B0604030504040204" pitchFamily="34" charset="0"/>
                <a:ea typeface="Verdana" panose="020B0604030504040204" pitchFamily="34" charset="0"/>
                <a:cs typeface="Verdana" panose="020B0604030504040204" pitchFamily="34" charset="0"/>
              </a:rPr>
              <a:t>Создание супер-инноваций от А до Я</a:t>
            </a:r>
          </a:p>
        </p:txBody>
      </p:sp>
    </p:spTree>
    <p:custDataLst>
      <p:tags r:id="rId1"/>
    </p:custDataLst>
    <p:extLst>
      <p:ext uri="{BB962C8B-B14F-4D97-AF65-F5344CB8AC3E}">
        <p14:creationId xmlns:p14="http://schemas.microsoft.com/office/powerpoint/2010/main" val="3453799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Vadim\AppData\Local\Microsoft\Windows\Temporary Internet Files\Content.IE5\JAC94BSN\MC900441834[1].wmf"/>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304800" y="1075925"/>
            <a:ext cx="8458200" cy="5629675"/>
          </a:xfrm>
          <a:prstGeom prst="rect">
            <a:avLst/>
          </a:prstGeom>
          <a:noFill/>
          <a:extLst>
            <a:ext uri="{909E8E84-426E-40DD-AFC4-6F175D3DCCD1}">
              <a14:hiddenFill xmlns:a14="http://schemas.microsoft.com/office/drawing/2010/main">
                <a:solidFill>
                  <a:srgbClr val="FFFFFF"/>
                </a:solidFill>
              </a14:hiddenFill>
            </a:ext>
          </a:extLst>
        </p:spPr>
      </p:pic>
      <p:sp>
        <p:nvSpPr>
          <p:cNvPr id="1493016" name="Rectangle 24"/>
          <p:cNvSpPr>
            <a:spLocks noGrp="1" noChangeArrowheads="1"/>
          </p:cNvSpPr>
          <p:nvPr>
            <p:ph type="title" idx="4294967295"/>
          </p:nvPr>
        </p:nvSpPr>
        <p:spPr>
          <a:xfrm>
            <a:off x="381000" y="44450"/>
            <a:ext cx="9144000" cy="1327150"/>
          </a:xfr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Системные </a:t>
            </a:r>
            <a:br>
              <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br>
            <a:r>
              <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инновации</a:t>
            </a:r>
          </a:p>
        </p:txBody>
      </p:sp>
      <p:pic>
        <p:nvPicPr>
          <p:cNvPr id="27" name="Picture 2" descr="V:\Inhale_Love\images\icon_vk_32x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843" y="6545843"/>
            <a:ext cx="312157" cy="3121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1360" y="6586538"/>
            <a:ext cx="1481496" cy="307777"/>
          </a:xfrm>
          <a:prstGeom prst="rect">
            <a:avLst/>
          </a:prstGeom>
          <a:noFill/>
        </p:spPr>
        <p:txBody>
          <a:bodyPr wrap="none" rtlCol="0">
            <a:spAutoFit/>
          </a:bodyPr>
          <a:lstStyle/>
          <a:p>
            <a:r>
              <a:rPr lang="ru-RU" sz="1400" dirty="0" err="1">
                <a:latin typeface="Verdana" panose="020B0604030504040204" pitchFamily="34" charset="0"/>
                <a:ea typeface="Verdana" panose="020B0604030504040204" pitchFamily="34" charset="0"/>
                <a:cs typeface="Verdana" panose="020B0604030504040204" pitchFamily="34" charset="0"/>
              </a:rPr>
              <a:t>Инноварситет</a:t>
            </a:r>
            <a:endParaRPr lang="ru-RU"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Схема 1"/>
          <p:cNvGraphicFramePr/>
          <p:nvPr>
            <p:extLst/>
          </p:nvPr>
        </p:nvGraphicFramePr>
        <p:xfrm>
          <a:off x="-31360" y="1143000"/>
          <a:ext cx="9175360" cy="55197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p:cNvSpPr txBox="1"/>
          <p:nvPr/>
        </p:nvSpPr>
        <p:spPr>
          <a:xfrm>
            <a:off x="5180197" y="65782"/>
            <a:ext cx="3887603" cy="1077218"/>
          </a:xfrm>
          <a:prstGeom prst="rect">
            <a:avLst/>
          </a:prstGeom>
          <a:noFill/>
        </p:spPr>
        <p:txBody>
          <a:bodyPr wrap="none" rtlCol="0">
            <a:spAutoFit/>
          </a:bodyPr>
          <a:lstStyle/>
          <a:p>
            <a:pPr algn="r"/>
            <a:r>
              <a:rPr lang="ru-RU" sz="3200" b="1" dirty="0">
                <a:ln w="1905"/>
                <a:solidFill>
                  <a:srgbClr val="336699"/>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7 взаимосвязанных </a:t>
            </a:r>
            <a:br>
              <a:rPr lang="ru-RU" sz="3200" b="1" dirty="0">
                <a:ln w="1905"/>
                <a:solidFill>
                  <a:srgbClr val="336699"/>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br>
            <a:r>
              <a:rPr lang="ru-RU" sz="3200" b="1" dirty="0">
                <a:ln w="1905"/>
                <a:solidFill>
                  <a:srgbClr val="336699"/>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областей инноваций</a:t>
            </a:r>
            <a:endParaRPr lang="ru-RU" sz="3200" b="1" dirty="0">
              <a:ln w="1905"/>
              <a:solidFill>
                <a:srgbClr val="006600"/>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endParaRPr>
          </a:p>
        </p:txBody>
      </p:sp>
      <p:pic>
        <p:nvPicPr>
          <p:cNvPr id="8" name="Рисунок 7">
            <a:extLst>
              <a:ext uri="{FF2B5EF4-FFF2-40B4-BE49-F238E27FC236}">
                <a16:creationId xmlns:a16="http://schemas.microsoft.com/office/drawing/2014/main" id="{B52B6F1F-B37B-4747-8DB2-F079D1E49B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357188" cy="214313"/>
          </a:xfrm>
          <a:prstGeom prst="rect">
            <a:avLst/>
          </a:prstGeom>
        </p:spPr>
      </p:pic>
    </p:spTree>
    <p:custDataLst>
      <p:tags r:id="rId1"/>
    </p:custDataLst>
    <p:extLst>
      <p:ext uri="{BB962C8B-B14F-4D97-AF65-F5344CB8AC3E}">
        <p14:creationId xmlns:p14="http://schemas.microsoft.com/office/powerpoint/2010/main" val="18532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ChangeArrowheads="1"/>
          </p:cNvSpPr>
          <p:nvPr>
            <p:ph type="title" sz="quarter"/>
          </p:nvPr>
        </p:nvSpPr>
        <p:spPr>
          <a:xfrm>
            <a:off x="1237294" y="1"/>
            <a:ext cx="7754306" cy="990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Конструктивная конкуренция</a:t>
            </a:r>
            <a:endPar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35"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скругленные углы 6"/>
          <p:cNvSpPr/>
          <p:nvPr/>
        </p:nvSpPr>
        <p:spPr>
          <a:xfrm>
            <a:off x="209597" y="1905000"/>
            <a:ext cx="2700000" cy="1295400"/>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FFFF00"/>
                </a:solidFill>
              </a:rPr>
              <a:t>Участники</a:t>
            </a:r>
            <a:endParaRPr lang="en-US" sz="3200" b="1" dirty="0">
              <a:solidFill>
                <a:srgbClr val="FFFF00"/>
              </a:solidFill>
            </a:endParaRPr>
          </a:p>
          <a:p>
            <a:pPr algn="ctr"/>
            <a:r>
              <a:rPr lang="ru-RU" sz="3200" b="1" dirty="0">
                <a:solidFill>
                  <a:schemeClr val="bg1"/>
                </a:solidFill>
                <a:latin typeface="Arial Narrow" panose="020B0606020202030204" pitchFamily="34" charset="0"/>
              </a:rPr>
              <a:t>выигрывают</a:t>
            </a:r>
          </a:p>
        </p:txBody>
      </p:sp>
      <p:grpSp>
        <p:nvGrpSpPr>
          <p:cNvPr id="18" name="Группа 17"/>
          <p:cNvGrpSpPr/>
          <p:nvPr/>
        </p:nvGrpSpPr>
        <p:grpSpPr>
          <a:xfrm>
            <a:off x="191597" y="3398408"/>
            <a:ext cx="2736000" cy="3307192"/>
            <a:chOff x="190594" y="3017408"/>
            <a:chExt cx="2736000" cy="3154792"/>
          </a:xfrm>
        </p:grpSpPr>
        <p:sp>
          <p:nvSpPr>
            <p:cNvPr id="11" name="Прямоугольник: скругленные углы 10"/>
            <p:cNvSpPr/>
            <p:nvPr/>
          </p:nvSpPr>
          <p:spPr>
            <a:xfrm>
              <a:off x="190594" y="3017408"/>
              <a:ext cx="2736000" cy="315479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243188" y="3179032"/>
              <a:ext cx="2630812" cy="2701063"/>
            </a:xfrm>
            <a:prstGeom prst="rect">
              <a:avLst/>
            </a:prstGeom>
            <a:noFill/>
          </p:spPr>
          <p:txBody>
            <a:bodyPr wrap="square" rtlCol="0">
              <a:spAutoFit/>
            </a:bodyPr>
            <a:lstStyle/>
            <a:p>
              <a:pPr marL="352425" lvl="0" indent="-352425">
                <a:lnSpc>
                  <a:spcPct val="100000"/>
                </a:lnSpc>
                <a:spcAft>
                  <a:spcPts val="1200"/>
                </a:spcAft>
                <a:buClr>
                  <a:srgbClr val="006600"/>
                </a:buClr>
                <a:buFont typeface="Courier New" panose="02070309020205020404" pitchFamily="49" charset="0"/>
                <a:buChar char="o"/>
              </a:pPr>
              <a:r>
                <a:rPr lang="ru-RU" sz="2800" dirty="0">
                  <a:latin typeface="+mn-lt"/>
                </a:rPr>
                <a:t>Созидают и улучшают мир сообща</a:t>
              </a:r>
            </a:p>
            <a:p>
              <a:pPr marL="352425" lvl="0" indent="-352425">
                <a:lnSpc>
                  <a:spcPct val="100000"/>
                </a:lnSpc>
                <a:spcAft>
                  <a:spcPts val="1200"/>
                </a:spcAft>
                <a:buClr>
                  <a:srgbClr val="006600"/>
                </a:buClr>
                <a:buFont typeface="Courier New" panose="02070309020205020404" pitchFamily="49" charset="0"/>
                <a:buChar char="o"/>
              </a:pPr>
              <a:r>
                <a:rPr lang="ru-RU" sz="2800" dirty="0">
                  <a:latin typeface="+mn-lt"/>
                </a:rPr>
                <a:t>Учатся, блистают и веселятся</a:t>
              </a:r>
            </a:p>
          </p:txBody>
        </p:sp>
      </p:grpSp>
      <p:sp>
        <p:nvSpPr>
          <p:cNvPr id="19" name="Прямоугольник: скругленные углы 18"/>
          <p:cNvSpPr/>
          <p:nvPr/>
        </p:nvSpPr>
        <p:spPr>
          <a:xfrm>
            <a:off x="3220748" y="1905000"/>
            <a:ext cx="2700000" cy="1295400"/>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FFFF00"/>
                </a:solidFill>
              </a:rPr>
              <a:t>Зрители</a:t>
            </a:r>
            <a:endParaRPr lang="en-US" sz="3200" b="1" dirty="0">
              <a:solidFill>
                <a:srgbClr val="FFFF00"/>
              </a:solidFill>
            </a:endParaRPr>
          </a:p>
          <a:p>
            <a:pPr algn="ctr"/>
            <a:r>
              <a:rPr lang="ru-RU" sz="3200" b="1" dirty="0">
                <a:solidFill>
                  <a:schemeClr val="bg1"/>
                </a:solidFill>
                <a:latin typeface="Arial Narrow" panose="020B0606020202030204" pitchFamily="34" charset="0"/>
              </a:rPr>
              <a:t>выигрывают</a:t>
            </a:r>
          </a:p>
        </p:txBody>
      </p:sp>
      <p:grpSp>
        <p:nvGrpSpPr>
          <p:cNvPr id="23" name="Группа 22"/>
          <p:cNvGrpSpPr/>
          <p:nvPr/>
        </p:nvGrpSpPr>
        <p:grpSpPr>
          <a:xfrm>
            <a:off x="3202748" y="3398408"/>
            <a:ext cx="2736000" cy="3307192"/>
            <a:chOff x="190594" y="3017408"/>
            <a:chExt cx="2736000" cy="3154792"/>
          </a:xfrm>
        </p:grpSpPr>
        <p:sp>
          <p:nvSpPr>
            <p:cNvPr id="24" name="Прямоугольник: скругленные углы 23"/>
            <p:cNvSpPr/>
            <p:nvPr/>
          </p:nvSpPr>
          <p:spPr>
            <a:xfrm>
              <a:off x="190594" y="3017408"/>
              <a:ext cx="2736000" cy="315479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TextBox 24"/>
            <p:cNvSpPr txBox="1"/>
            <p:nvPr/>
          </p:nvSpPr>
          <p:spPr>
            <a:xfrm>
              <a:off x="243188" y="3179032"/>
              <a:ext cx="2630812" cy="2701063"/>
            </a:xfrm>
            <a:prstGeom prst="rect">
              <a:avLst/>
            </a:prstGeom>
            <a:noFill/>
          </p:spPr>
          <p:txBody>
            <a:bodyPr wrap="square" rtlCol="0">
              <a:spAutoFit/>
            </a:bodyPr>
            <a:lstStyle/>
            <a:p>
              <a:pPr marL="352425" lvl="0" indent="-352425">
                <a:lnSpc>
                  <a:spcPct val="100000"/>
                </a:lnSpc>
                <a:spcAft>
                  <a:spcPts val="1200"/>
                </a:spcAft>
                <a:buClr>
                  <a:srgbClr val="006600"/>
                </a:buClr>
                <a:buFont typeface="Courier New" panose="02070309020205020404" pitchFamily="49" charset="0"/>
                <a:buChar char="o"/>
              </a:pPr>
              <a:r>
                <a:rPr lang="ru-RU" sz="2800" dirty="0">
                  <a:latin typeface="+mn-lt"/>
                </a:rPr>
                <a:t>Учатся, смотря шоу созидания</a:t>
              </a:r>
              <a:endParaRPr lang="en-US" sz="2800" dirty="0">
                <a:latin typeface="+mn-lt"/>
              </a:endParaRPr>
            </a:p>
            <a:p>
              <a:pPr marL="352425" lvl="0" indent="-352425">
                <a:lnSpc>
                  <a:spcPct val="100000"/>
                </a:lnSpc>
                <a:spcAft>
                  <a:spcPts val="1200"/>
                </a:spcAft>
                <a:buClr>
                  <a:srgbClr val="006600"/>
                </a:buClr>
                <a:buFont typeface="Courier New" panose="02070309020205020404" pitchFamily="49" charset="0"/>
                <a:buChar char="o"/>
              </a:pPr>
              <a:r>
                <a:rPr lang="ru-RU" sz="2800" dirty="0">
                  <a:latin typeface="+mn-lt"/>
                </a:rPr>
                <a:t>Участвуют в состязаниях и блистают</a:t>
              </a:r>
            </a:p>
          </p:txBody>
        </p:sp>
      </p:grpSp>
      <p:sp>
        <p:nvSpPr>
          <p:cNvPr id="20" name="Прямоугольник: скругленные углы 19"/>
          <p:cNvSpPr/>
          <p:nvPr/>
        </p:nvSpPr>
        <p:spPr>
          <a:xfrm>
            <a:off x="6231900" y="1905000"/>
            <a:ext cx="2700000" cy="1295400"/>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FFFF00"/>
                </a:solidFill>
              </a:rPr>
              <a:t>Экономики</a:t>
            </a:r>
            <a:endParaRPr lang="en-US" sz="3200" b="1" dirty="0">
              <a:solidFill>
                <a:srgbClr val="FFFF00"/>
              </a:solidFill>
            </a:endParaRPr>
          </a:p>
          <a:p>
            <a:pPr algn="ctr"/>
            <a:r>
              <a:rPr lang="ru-RU" sz="3200" b="1" dirty="0">
                <a:solidFill>
                  <a:schemeClr val="bg1"/>
                </a:solidFill>
                <a:latin typeface="Arial Narrow" panose="020B0606020202030204" pitchFamily="34" charset="0"/>
              </a:rPr>
              <a:t>выигрывают</a:t>
            </a:r>
          </a:p>
        </p:txBody>
      </p:sp>
      <p:grpSp>
        <p:nvGrpSpPr>
          <p:cNvPr id="26" name="Группа 25"/>
          <p:cNvGrpSpPr/>
          <p:nvPr/>
        </p:nvGrpSpPr>
        <p:grpSpPr>
          <a:xfrm>
            <a:off x="6213900" y="3352800"/>
            <a:ext cx="2736000" cy="3307192"/>
            <a:chOff x="190594" y="3017408"/>
            <a:chExt cx="2736000" cy="3154792"/>
          </a:xfrm>
        </p:grpSpPr>
        <p:sp>
          <p:nvSpPr>
            <p:cNvPr id="27" name="Прямоугольник: скругленные углы 26"/>
            <p:cNvSpPr/>
            <p:nvPr/>
          </p:nvSpPr>
          <p:spPr>
            <a:xfrm>
              <a:off x="190594" y="3017408"/>
              <a:ext cx="2736000" cy="315479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TextBox 27"/>
            <p:cNvSpPr txBox="1"/>
            <p:nvPr/>
          </p:nvSpPr>
          <p:spPr>
            <a:xfrm>
              <a:off x="243188" y="3179032"/>
              <a:ext cx="2630812" cy="2831544"/>
            </a:xfrm>
            <a:prstGeom prst="rect">
              <a:avLst/>
            </a:prstGeom>
            <a:noFill/>
          </p:spPr>
          <p:txBody>
            <a:bodyPr wrap="square" rtlCol="0">
              <a:spAutoFit/>
            </a:bodyPr>
            <a:lstStyle/>
            <a:p>
              <a:pPr marL="352425" lvl="0" indent="-352425">
                <a:lnSpc>
                  <a:spcPct val="100000"/>
                </a:lnSpc>
                <a:spcAft>
                  <a:spcPts val="1200"/>
                </a:spcAft>
                <a:buClr>
                  <a:srgbClr val="006600"/>
                </a:buClr>
                <a:buFont typeface="Courier New" panose="02070309020205020404" pitchFamily="49" charset="0"/>
                <a:buChar char="o"/>
              </a:pPr>
              <a:r>
                <a:rPr lang="ru-RU" sz="2800" dirty="0">
                  <a:latin typeface="+mn-lt"/>
                </a:rPr>
                <a:t>Больше супер-</a:t>
              </a:r>
              <a:r>
                <a:rPr lang="ru-RU" sz="2800" dirty="0" err="1">
                  <a:latin typeface="+mn-lt"/>
                </a:rPr>
                <a:t>инноваторов</a:t>
              </a:r>
              <a:endParaRPr lang="en-US" sz="2800" dirty="0">
                <a:latin typeface="+mn-lt"/>
              </a:endParaRPr>
            </a:p>
            <a:p>
              <a:pPr marL="352425" lvl="0" indent="-352425">
                <a:lnSpc>
                  <a:spcPct val="100000"/>
                </a:lnSpc>
                <a:spcAft>
                  <a:spcPts val="1200"/>
                </a:spcAft>
                <a:buClr>
                  <a:srgbClr val="006600"/>
                </a:buClr>
                <a:buFont typeface="Courier New" panose="02070309020205020404" pitchFamily="49" charset="0"/>
                <a:buChar char="o"/>
              </a:pPr>
              <a:r>
                <a:rPr lang="ru-RU" sz="2800" dirty="0">
                  <a:latin typeface="+mn-lt"/>
                </a:rPr>
                <a:t>Прорывные решения мега-за</a:t>
              </a:r>
              <a:r>
                <a:rPr lang="ru-RU" sz="2800" dirty="0"/>
                <a:t>дач</a:t>
              </a:r>
              <a:endParaRPr lang="ru-RU" sz="2800" dirty="0">
                <a:latin typeface="+mn-lt"/>
              </a:endParaRPr>
            </a:p>
          </p:txBody>
        </p:sp>
      </p:grpSp>
      <p:pic>
        <p:nvPicPr>
          <p:cNvPr id="30" name="Рисунок 2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0DA4FA0E-F15C-4AC5-82E0-61FD2F9ED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sp>
        <p:nvSpPr>
          <p:cNvPr id="2" name="TextBox 1">
            <a:extLst>
              <a:ext uri="{FF2B5EF4-FFF2-40B4-BE49-F238E27FC236}">
                <a16:creationId xmlns:a16="http://schemas.microsoft.com/office/drawing/2014/main" id="{B3A02290-F2DD-4F36-8C70-672F34CF3E17}"/>
              </a:ext>
            </a:extLst>
          </p:cNvPr>
          <p:cNvSpPr txBox="1"/>
          <p:nvPr/>
        </p:nvSpPr>
        <p:spPr>
          <a:xfrm>
            <a:off x="2033183" y="990600"/>
            <a:ext cx="5077634" cy="707886"/>
          </a:xfrm>
          <a:prstGeom prst="rect">
            <a:avLst/>
          </a:prstGeom>
          <a:noFill/>
        </p:spPr>
        <p:txBody>
          <a:bodyPr wrap="square" rtlCol="0">
            <a:spAutoFit/>
          </a:bodyPr>
          <a:lstStyle/>
          <a:p>
            <a:pPr algn="ctr"/>
            <a:r>
              <a:rPr lang="ru-RU" sz="4000" b="1" i="1" dirty="0">
                <a:solidFill>
                  <a:srgbClr val="336699"/>
                </a:solidFill>
                <a:latin typeface="+mn-lt"/>
              </a:rPr>
              <a:t>Выигрывают ВСЕ!</a:t>
            </a:r>
          </a:p>
        </p:txBody>
      </p:sp>
    </p:spTree>
    <p:extLst>
      <p:ext uri="{BB962C8B-B14F-4D97-AF65-F5344CB8AC3E}">
        <p14:creationId xmlns:p14="http://schemas.microsoft.com/office/powerpoint/2010/main" val="54453886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8147"/>
                                        </p:tgtEl>
                                        <p:attrNameLst>
                                          <p:attrName>style.visibility</p:attrName>
                                        </p:attrNameLst>
                                      </p:cBhvr>
                                      <p:to>
                                        <p:strVal val="visible"/>
                                      </p:to>
                                    </p:set>
                                    <p:animEffect transition="in" filter="fade">
                                      <p:cBhvr>
                                        <p:cTn id="7" dur="1000"/>
                                        <p:tgtEl>
                                          <p:spTgt spid="518147"/>
                                        </p:tgtEl>
                                      </p:cBhvr>
                                    </p:animEffect>
                                    <p:anim calcmode="lin" valueType="num">
                                      <p:cBhvr>
                                        <p:cTn id="8" dur="1000" fill="hold"/>
                                        <p:tgtEl>
                                          <p:spTgt spid="518147"/>
                                        </p:tgtEl>
                                        <p:attrNameLst>
                                          <p:attrName>ppt_x</p:attrName>
                                        </p:attrNameLst>
                                      </p:cBhvr>
                                      <p:tavLst>
                                        <p:tav tm="0">
                                          <p:val>
                                            <p:strVal val="#ppt_x"/>
                                          </p:val>
                                        </p:tav>
                                        <p:tav tm="100000">
                                          <p:val>
                                            <p:strVal val="#ppt_x"/>
                                          </p:val>
                                        </p:tav>
                                      </p:tavLst>
                                    </p:anim>
                                    <p:anim calcmode="lin" valueType="num">
                                      <p:cBhvr>
                                        <p:cTn id="9" dur="1000" fill="hold"/>
                                        <p:tgtEl>
                                          <p:spTgt spid="518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42"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22" presetClass="entr" presetSubtype="1" fill="hold" nodeType="after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2000"/>
                                        <p:tgtEl>
                                          <p:spTgt spid="18"/>
                                        </p:tgtEl>
                                      </p:cBhvr>
                                    </p:animEffect>
                                  </p:childTnLst>
                                </p:cTn>
                              </p:par>
                            </p:childTnLst>
                          </p:cTn>
                        </p:par>
                        <p:par>
                          <p:cTn id="27" fill="hold">
                            <p:stCondLst>
                              <p:cond delay="6500"/>
                            </p:stCondLst>
                            <p:childTnLst>
                              <p:par>
                                <p:cTn id="28" presetID="42" presetClass="entr" presetSubtype="0" fill="hold" grpId="0" nodeType="after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par>
                          <p:cTn id="33" fill="hold">
                            <p:stCondLst>
                              <p:cond delay="9500"/>
                            </p:stCondLst>
                            <p:childTnLst>
                              <p:par>
                                <p:cTn id="34" presetID="22" presetClass="entr" presetSubtype="1" fill="hold" nodeType="afterEffect">
                                  <p:stCondLst>
                                    <p:cond delay="50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2000"/>
                                        <p:tgtEl>
                                          <p:spTgt spid="23"/>
                                        </p:tgtEl>
                                      </p:cBhvr>
                                    </p:animEffect>
                                  </p:childTnLst>
                                </p:cTn>
                              </p:par>
                            </p:childTnLst>
                          </p:cTn>
                        </p:par>
                        <p:par>
                          <p:cTn id="37" fill="hold">
                            <p:stCondLst>
                              <p:cond delay="12000"/>
                            </p:stCondLst>
                            <p:childTnLst>
                              <p:par>
                                <p:cTn id="38" presetID="42" presetClass="entr" presetSubtype="0" fill="hold" grpId="0" nodeType="afterEffect">
                                  <p:stCondLst>
                                    <p:cond delay="20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par>
                          <p:cTn id="43" fill="hold">
                            <p:stCondLst>
                              <p:cond delay="15000"/>
                            </p:stCondLst>
                            <p:childTnLst>
                              <p:par>
                                <p:cTn id="44" presetID="22" presetClass="entr" presetSubtype="1" fill="hold" nodeType="after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p:bldP spid="7" grpId="0" animBg="1"/>
      <p:bldP spid="19" grpId="0" animBg="1"/>
      <p:bldP spid="20"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58775" y="-76200"/>
            <a:ext cx="8309025" cy="160020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err="1">
                <a:ln w="11430"/>
                <a:solidFill>
                  <a:srgbClr val="006600"/>
                </a:solidFill>
                <a:effectLst>
                  <a:outerShdw blurRad="76200" dist="50800" dir="5400000" algn="tl" rotWithShape="0">
                    <a:srgbClr val="000000">
                      <a:alpha val="65000"/>
                    </a:srgbClr>
                  </a:outerShdw>
                </a:effectLst>
                <a:latin typeface="Impact" panose="020B0806030902050204" pitchFamily="34" charset="0"/>
              </a:rPr>
              <a:t>Инномпийская</a:t>
            </a:r>
            <a:r>
              <a:rPr lang="ru-RU" spc="50" dirty="0">
                <a:ln w="11430"/>
                <a:solidFill>
                  <a:srgbClr val="006600"/>
                </a:solidFill>
                <a:effectLst>
                  <a:outerShdw blurRad="76200" dist="50800" dir="5400000" algn="tl" rotWithShape="0">
                    <a:srgbClr val="000000">
                      <a:alpha val="65000"/>
                    </a:srgbClr>
                  </a:outerShdw>
                </a:effectLst>
                <a:latin typeface="Impact" panose="020B0806030902050204" pitchFamily="34" charset="0"/>
              </a:rPr>
              <a:t> экосистема</a:t>
            </a:r>
            <a:br>
              <a:rPr lang="ru-RU"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br>
            <a:r>
              <a:rPr lang="ru-RU" spc="50" dirty="0">
                <a:ln w="11430"/>
                <a:solidFill>
                  <a:schemeClr val="tx1"/>
                </a:solidFill>
                <a:effectLst>
                  <a:outerShdw blurRad="76200" dist="50800" dir="5400000" algn="tl" rotWithShape="0">
                    <a:srgbClr val="000000">
                      <a:alpha val="65000"/>
                    </a:srgbClr>
                  </a:outerShdw>
                </a:effectLst>
              </a:rPr>
              <a:t>и</a:t>
            </a:r>
            <a:r>
              <a:rPr lang="ru-RU"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  </a:t>
            </a:r>
            <a:r>
              <a:rPr lang="ru-RU"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Инномпийские</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игры</a:t>
            </a:r>
            <a:endParaRPr lang="ru-RU"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ndParaRPr>
          </a:p>
        </p:txBody>
      </p:sp>
      <p:grpSp>
        <p:nvGrpSpPr>
          <p:cNvPr id="15" name="Группа 14"/>
          <p:cNvGrpSpPr>
            <a:grpSpLocks noChangeAspect="1"/>
          </p:cNvGrpSpPr>
          <p:nvPr/>
        </p:nvGrpSpPr>
        <p:grpSpPr>
          <a:xfrm>
            <a:off x="152400" y="126600"/>
            <a:ext cx="840732" cy="864000"/>
            <a:chOff x="685799" y="472800"/>
            <a:chExt cx="7696201" cy="7909200"/>
          </a:xfrm>
        </p:grpSpPr>
        <p:sp>
          <p:nvSpPr>
            <p:cNvPr id="16" name="Параллелограмм 15"/>
            <p:cNvSpPr/>
            <p:nvPr/>
          </p:nvSpPr>
          <p:spPr>
            <a:xfrm>
              <a:off x="685799" y="3642000"/>
              <a:ext cx="6248401" cy="4740000"/>
            </a:xfrm>
            <a:prstGeom prst="parallelogram">
              <a:avLst>
                <a:gd name="adj" fmla="val 8308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7" name="Овал 16"/>
            <p:cNvSpPr/>
            <p:nvPr/>
          </p:nvSpPr>
          <p:spPr>
            <a:xfrm>
              <a:off x="5502000" y="472800"/>
              <a:ext cx="2880000" cy="28800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8" name="TextBox 17"/>
            <p:cNvSpPr txBox="1"/>
            <p:nvPr/>
          </p:nvSpPr>
          <p:spPr>
            <a:xfrm>
              <a:off x="685799" y="4607822"/>
              <a:ext cx="6593123" cy="2808355"/>
            </a:xfrm>
            <a:prstGeom prst="rect">
              <a:avLst/>
            </a:prstGeom>
            <a:noFill/>
          </p:spPr>
          <p:txBody>
            <a:bodyPr wrap="square" rtlCol="0">
              <a:prstTxWarp prst="textInflate">
                <a:avLst/>
              </a:prstTxWarp>
              <a:spAutoFit/>
            </a:bodyPr>
            <a:lstStyle/>
            <a:p>
              <a:r>
                <a:rPr lang="en-US"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rPr>
                <a:t>G</a:t>
              </a:r>
              <a:endParaRPr lang="ru-RU"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endParaRPr>
            </a:p>
          </p:txBody>
        </p:sp>
      </p:grpSp>
      <p:sp>
        <p:nvSpPr>
          <p:cNvPr id="4" name="Прямоугольник 3">
            <a:extLst>
              <a:ext uri="{FF2B5EF4-FFF2-40B4-BE49-F238E27FC236}">
                <a16:creationId xmlns:a16="http://schemas.microsoft.com/office/drawing/2014/main" id="{D69485A8-12FF-48A8-88C0-66B93926B9CD}"/>
              </a:ext>
            </a:extLst>
          </p:cNvPr>
          <p:cNvSpPr/>
          <p:nvPr/>
        </p:nvSpPr>
        <p:spPr>
          <a:xfrm>
            <a:off x="0" y="2696307"/>
            <a:ext cx="9144000" cy="73269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dirty="0"/>
          </a:p>
        </p:txBody>
      </p:sp>
      <p:grpSp>
        <p:nvGrpSpPr>
          <p:cNvPr id="38" name="Группа 37">
            <a:extLst>
              <a:ext uri="{FF2B5EF4-FFF2-40B4-BE49-F238E27FC236}">
                <a16:creationId xmlns:a16="http://schemas.microsoft.com/office/drawing/2014/main" id="{2166A54A-30F1-4DF2-AF13-F6D96C3400EA}"/>
              </a:ext>
            </a:extLst>
          </p:cNvPr>
          <p:cNvGrpSpPr/>
          <p:nvPr/>
        </p:nvGrpSpPr>
        <p:grpSpPr>
          <a:xfrm>
            <a:off x="228600" y="1524001"/>
            <a:ext cx="1389545" cy="1904999"/>
            <a:chOff x="228600" y="1524001"/>
            <a:chExt cx="1389545" cy="1904999"/>
          </a:xfrm>
        </p:grpSpPr>
        <p:sp>
          <p:nvSpPr>
            <p:cNvPr id="19" name="Равнобедренный треугольник 18">
              <a:extLst>
                <a:ext uri="{FF2B5EF4-FFF2-40B4-BE49-F238E27FC236}">
                  <a16:creationId xmlns:a16="http://schemas.microsoft.com/office/drawing/2014/main" id="{DAADBDF9-FAB6-4A57-A584-60E93C1E3F3B}"/>
                </a:ext>
              </a:extLst>
            </p:cNvPr>
            <p:cNvSpPr/>
            <p:nvPr/>
          </p:nvSpPr>
          <p:spPr>
            <a:xfrm>
              <a:off x="228600" y="1524001"/>
              <a:ext cx="1389545" cy="1904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16940EFF-9CAB-456F-9B2C-70D18FD3A023}"/>
                </a:ext>
              </a:extLst>
            </p:cNvPr>
            <p:cNvSpPr txBox="1"/>
            <p:nvPr/>
          </p:nvSpPr>
          <p:spPr>
            <a:xfrm rot="16200000">
              <a:off x="220014" y="2393082"/>
              <a:ext cx="1273105" cy="646331"/>
            </a:xfrm>
            <a:prstGeom prst="rect">
              <a:avLst/>
            </a:prstGeom>
            <a:noFill/>
          </p:spPr>
          <p:txBody>
            <a:bodyPr wrap="none" rtlCol="0">
              <a:spAutoFit/>
            </a:bodyPr>
            <a:lstStyle/>
            <a:p>
              <a:r>
                <a:rPr lang="ru-RU" sz="3600" dirty="0">
                  <a:solidFill>
                    <a:schemeClr val="bg1"/>
                  </a:solidFill>
                </a:rPr>
                <a:t>Игры</a:t>
              </a:r>
            </a:p>
          </p:txBody>
        </p:sp>
      </p:grpSp>
      <p:sp>
        <p:nvSpPr>
          <p:cNvPr id="23" name="Равнобедренный треугольник 22">
            <a:extLst>
              <a:ext uri="{FF2B5EF4-FFF2-40B4-BE49-F238E27FC236}">
                <a16:creationId xmlns:a16="http://schemas.microsoft.com/office/drawing/2014/main" id="{00B21FB4-6F3F-4468-AF94-800025B7A275}"/>
              </a:ext>
            </a:extLst>
          </p:cNvPr>
          <p:cNvSpPr/>
          <p:nvPr/>
        </p:nvSpPr>
        <p:spPr>
          <a:xfrm>
            <a:off x="4343400" y="1524001"/>
            <a:ext cx="1389545" cy="1904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98AFC115-627B-4947-BB11-BEBE01ADF2A8}"/>
              </a:ext>
            </a:extLst>
          </p:cNvPr>
          <p:cNvSpPr txBox="1"/>
          <p:nvPr/>
        </p:nvSpPr>
        <p:spPr>
          <a:xfrm>
            <a:off x="1752600" y="2782669"/>
            <a:ext cx="2466894" cy="646331"/>
          </a:xfrm>
          <a:prstGeom prst="rect">
            <a:avLst/>
          </a:prstGeom>
          <a:noFill/>
        </p:spPr>
        <p:txBody>
          <a:bodyPr wrap="none" rtlCol="0">
            <a:spAutoFit/>
          </a:bodyPr>
          <a:lstStyle/>
          <a:p>
            <a:r>
              <a:rPr lang="ru-RU" sz="3600" dirty="0">
                <a:solidFill>
                  <a:schemeClr val="bg1"/>
                </a:solidFill>
                <a:latin typeface="+mj-lt"/>
              </a:rPr>
              <a:t>Экосистема</a:t>
            </a:r>
          </a:p>
        </p:txBody>
      </p:sp>
      <p:sp>
        <p:nvSpPr>
          <p:cNvPr id="27" name="Равнобедренный треугольник 26">
            <a:extLst>
              <a:ext uri="{FF2B5EF4-FFF2-40B4-BE49-F238E27FC236}">
                <a16:creationId xmlns:a16="http://schemas.microsoft.com/office/drawing/2014/main" id="{B2F48804-77BB-4347-816E-954CED33DF09}"/>
              </a:ext>
            </a:extLst>
          </p:cNvPr>
          <p:cNvSpPr/>
          <p:nvPr/>
        </p:nvSpPr>
        <p:spPr>
          <a:xfrm>
            <a:off x="8458200" y="1524001"/>
            <a:ext cx="1389545" cy="1904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9" name="Схема 28">
            <a:extLst>
              <a:ext uri="{FF2B5EF4-FFF2-40B4-BE49-F238E27FC236}">
                <a16:creationId xmlns:a16="http://schemas.microsoft.com/office/drawing/2014/main" id="{02445520-7A72-4E08-8F22-9C9EA99AF919}"/>
              </a:ext>
            </a:extLst>
          </p:cNvPr>
          <p:cNvGraphicFramePr/>
          <p:nvPr>
            <p:extLst>
              <p:ext uri="{D42A27DB-BD31-4B8C-83A1-F6EECF244321}">
                <p14:modId xmlns:p14="http://schemas.microsoft.com/office/powerpoint/2010/main" val="1265574016"/>
              </p:ext>
            </p:extLst>
          </p:nvPr>
        </p:nvGraphicFramePr>
        <p:xfrm>
          <a:off x="0" y="4114800"/>
          <a:ext cx="9067800" cy="2476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Равнобедренный треугольник 30">
            <a:extLst>
              <a:ext uri="{FF2B5EF4-FFF2-40B4-BE49-F238E27FC236}">
                <a16:creationId xmlns:a16="http://schemas.microsoft.com/office/drawing/2014/main" id="{1D639F3F-1B37-4490-B98E-E51753A1052A}"/>
              </a:ext>
            </a:extLst>
          </p:cNvPr>
          <p:cNvSpPr/>
          <p:nvPr/>
        </p:nvSpPr>
        <p:spPr>
          <a:xfrm>
            <a:off x="6436668" y="2286000"/>
            <a:ext cx="573732" cy="1142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Равнобедренный треугольник 34">
            <a:extLst>
              <a:ext uri="{FF2B5EF4-FFF2-40B4-BE49-F238E27FC236}">
                <a16:creationId xmlns:a16="http://schemas.microsoft.com/office/drawing/2014/main" id="{E5FBD403-4C9E-42B2-81A6-191DC6DA56C1}"/>
              </a:ext>
            </a:extLst>
          </p:cNvPr>
          <p:cNvSpPr/>
          <p:nvPr/>
        </p:nvSpPr>
        <p:spPr>
          <a:xfrm>
            <a:off x="7427268" y="2133600"/>
            <a:ext cx="726132" cy="1288387"/>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Picture 2" descr="V:\Inhale_Love\images\icon_vk_32x32.png">
            <a:extLst>
              <a:ext uri="{FF2B5EF4-FFF2-40B4-BE49-F238E27FC236}">
                <a16:creationId xmlns:a16="http://schemas.microsoft.com/office/drawing/2014/main" id="{1A80BF84-D0D1-47D6-8D28-AAC828F5B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4625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3000"/>
                            </p:stCondLst>
                            <p:childTnLst>
                              <p:par>
                                <p:cTn id="15" presetID="22" presetClass="entr" presetSubtype="8" fill="hold" grpId="0" nodeType="after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4000"/>
                            </p:stCondLst>
                            <p:childTnLst>
                              <p:par>
                                <p:cTn id="19" presetID="22" presetClass="entr" presetSubtype="8" fill="hold" nodeType="afterEffect">
                                  <p:stCondLst>
                                    <p:cond delay="50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5000"/>
                            </p:stCondLst>
                            <p:childTnLst>
                              <p:par>
                                <p:cTn id="23" presetID="22" presetClass="entr" presetSubtype="8"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6000"/>
                            </p:stCondLst>
                            <p:childTnLst>
                              <p:par>
                                <p:cTn id="27" presetID="22" presetClass="entr" presetSubtype="8" fill="hold" grpId="0" nodeType="afterEffect">
                                  <p:stCondLst>
                                    <p:cond delay="50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7000"/>
                            </p:stCondLst>
                            <p:childTnLst>
                              <p:par>
                                <p:cTn id="31" presetID="22" presetClass="entr" presetSubtype="8" fill="hold" grpId="0" nodeType="afterEffect">
                                  <p:stCondLst>
                                    <p:cond delay="50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par>
                          <p:cTn id="34" fill="hold">
                            <p:stCondLst>
                              <p:cond delay="8000"/>
                            </p:stCondLst>
                            <p:childTnLst>
                              <p:par>
                                <p:cTn id="35" presetID="22" presetClass="entr" presetSubtype="8" fill="hold" grpId="0" nodeType="after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9000"/>
                            </p:stCondLst>
                            <p:childTnLst>
                              <p:par>
                                <p:cTn id="39" presetID="22" presetClass="entr" presetSubtype="8" fill="hold" grpId="0" nodeType="afterEffect">
                                  <p:stCondLst>
                                    <p:cond delay="1000"/>
                                  </p:stCondLst>
                                  <p:childTnLst>
                                    <p:set>
                                      <p:cBhvr>
                                        <p:cTn id="40" dur="1" fill="hold">
                                          <p:stCondLst>
                                            <p:cond delay="0"/>
                                          </p:stCondLst>
                                        </p:cTn>
                                        <p:tgtEl>
                                          <p:spTgt spid="29">
                                            <p:graphicEl>
                                              <a:dgm id="{3335562C-5F4A-4356-A0F6-FD3C8A3B7C08}"/>
                                            </p:graphicEl>
                                          </p:spTgt>
                                        </p:tgtEl>
                                        <p:attrNameLst>
                                          <p:attrName>style.visibility</p:attrName>
                                        </p:attrNameLst>
                                      </p:cBhvr>
                                      <p:to>
                                        <p:strVal val="visible"/>
                                      </p:to>
                                    </p:set>
                                    <p:animEffect transition="in" filter="wipe(left)">
                                      <p:cBhvr>
                                        <p:cTn id="41" dur="1000"/>
                                        <p:tgtEl>
                                          <p:spTgt spid="29">
                                            <p:graphicEl>
                                              <a:dgm id="{3335562C-5F4A-4356-A0F6-FD3C8A3B7C08}"/>
                                            </p:graphicEl>
                                          </p:spTgt>
                                        </p:tgtEl>
                                      </p:cBhvr>
                                    </p:animEffect>
                                  </p:childTnLst>
                                </p:cTn>
                              </p:par>
                            </p:childTnLst>
                          </p:cTn>
                        </p:par>
                        <p:par>
                          <p:cTn id="42" fill="hold">
                            <p:stCondLst>
                              <p:cond delay="11000"/>
                            </p:stCondLst>
                            <p:childTnLst>
                              <p:par>
                                <p:cTn id="43" presetID="22" presetClass="entr" presetSubtype="8" fill="hold" grpId="0" nodeType="afterEffect">
                                  <p:stCondLst>
                                    <p:cond delay="1000"/>
                                  </p:stCondLst>
                                  <p:childTnLst>
                                    <p:set>
                                      <p:cBhvr>
                                        <p:cTn id="44" dur="1" fill="hold">
                                          <p:stCondLst>
                                            <p:cond delay="0"/>
                                          </p:stCondLst>
                                        </p:cTn>
                                        <p:tgtEl>
                                          <p:spTgt spid="29">
                                            <p:graphicEl>
                                              <a:dgm id="{94390170-CBA7-4366-9711-39C4E53E1766}"/>
                                            </p:graphicEl>
                                          </p:spTgt>
                                        </p:tgtEl>
                                        <p:attrNameLst>
                                          <p:attrName>style.visibility</p:attrName>
                                        </p:attrNameLst>
                                      </p:cBhvr>
                                      <p:to>
                                        <p:strVal val="visible"/>
                                      </p:to>
                                    </p:set>
                                    <p:animEffect transition="in" filter="wipe(left)">
                                      <p:cBhvr>
                                        <p:cTn id="45" dur="1000"/>
                                        <p:tgtEl>
                                          <p:spTgt spid="29">
                                            <p:graphicEl>
                                              <a:dgm id="{94390170-CBA7-4366-9711-39C4E53E1766}"/>
                                            </p:graphicEl>
                                          </p:spTgt>
                                        </p:tgtEl>
                                      </p:cBhvr>
                                    </p:animEffect>
                                  </p:childTnLst>
                                </p:cTn>
                              </p:par>
                            </p:childTnLst>
                          </p:cTn>
                        </p:par>
                        <p:par>
                          <p:cTn id="46" fill="hold">
                            <p:stCondLst>
                              <p:cond delay="13000"/>
                            </p:stCondLst>
                            <p:childTnLst>
                              <p:par>
                                <p:cTn id="47" presetID="22" presetClass="entr" presetSubtype="8" fill="hold" grpId="0" nodeType="afterEffect">
                                  <p:stCondLst>
                                    <p:cond delay="1000"/>
                                  </p:stCondLst>
                                  <p:childTnLst>
                                    <p:set>
                                      <p:cBhvr>
                                        <p:cTn id="48" dur="1" fill="hold">
                                          <p:stCondLst>
                                            <p:cond delay="0"/>
                                          </p:stCondLst>
                                        </p:cTn>
                                        <p:tgtEl>
                                          <p:spTgt spid="29">
                                            <p:graphicEl>
                                              <a:dgm id="{2914CF77-9A1B-45AB-AB62-19C06C92C868}"/>
                                            </p:graphicEl>
                                          </p:spTgt>
                                        </p:tgtEl>
                                        <p:attrNameLst>
                                          <p:attrName>style.visibility</p:attrName>
                                        </p:attrNameLst>
                                      </p:cBhvr>
                                      <p:to>
                                        <p:strVal val="visible"/>
                                      </p:to>
                                    </p:set>
                                    <p:animEffect transition="in" filter="wipe(left)">
                                      <p:cBhvr>
                                        <p:cTn id="49" dur="1000"/>
                                        <p:tgtEl>
                                          <p:spTgt spid="29">
                                            <p:graphicEl>
                                              <a:dgm id="{2914CF77-9A1B-45AB-AB62-19C06C92C868}"/>
                                            </p:graphicEl>
                                          </p:spTgt>
                                        </p:tgtEl>
                                      </p:cBhvr>
                                    </p:animEffect>
                                  </p:childTnLst>
                                </p:cTn>
                              </p:par>
                            </p:childTnLst>
                          </p:cTn>
                        </p:par>
                        <p:par>
                          <p:cTn id="50" fill="hold">
                            <p:stCondLst>
                              <p:cond delay="15000"/>
                            </p:stCondLst>
                            <p:childTnLst>
                              <p:par>
                                <p:cTn id="51" presetID="22" presetClass="entr" presetSubtype="8" fill="hold" grpId="0" nodeType="afterEffect">
                                  <p:stCondLst>
                                    <p:cond delay="1000"/>
                                  </p:stCondLst>
                                  <p:childTnLst>
                                    <p:set>
                                      <p:cBhvr>
                                        <p:cTn id="52" dur="1" fill="hold">
                                          <p:stCondLst>
                                            <p:cond delay="0"/>
                                          </p:stCondLst>
                                        </p:cTn>
                                        <p:tgtEl>
                                          <p:spTgt spid="29">
                                            <p:graphicEl>
                                              <a:dgm id="{4B029F8B-5794-4534-8522-E183C6F8F8E6}"/>
                                            </p:graphicEl>
                                          </p:spTgt>
                                        </p:tgtEl>
                                        <p:attrNameLst>
                                          <p:attrName>style.visibility</p:attrName>
                                        </p:attrNameLst>
                                      </p:cBhvr>
                                      <p:to>
                                        <p:strVal val="visible"/>
                                      </p:to>
                                    </p:set>
                                    <p:animEffect transition="in" filter="wipe(left)">
                                      <p:cBhvr>
                                        <p:cTn id="53" dur="1000"/>
                                        <p:tgtEl>
                                          <p:spTgt spid="29">
                                            <p:graphicEl>
                                              <a:dgm id="{4B029F8B-5794-4534-8522-E183C6F8F8E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animBg="1"/>
      <p:bldP spid="25" grpId="0"/>
      <p:bldP spid="27" grpId="0" animBg="1"/>
      <p:bldGraphic spid="29" grpId="0">
        <p:bldSub>
          <a:bldDgm bld="one"/>
        </p:bldSub>
      </p:bldGraphic>
      <p:bldP spid="31"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08400"/>
            <a:ext cx="9144000" cy="4897200"/>
          </a:xfrm>
          <a:prstGeom prst="rect">
            <a:avLst/>
          </a:prstGeom>
        </p:spPr>
      </p:pic>
      <p:sp>
        <p:nvSpPr>
          <p:cNvPr id="25" name="Прямоугольник 24"/>
          <p:cNvSpPr/>
          <p:nvPr/>
        </p:nvSpPr>
        <p:spPr>
          <a:xfrm>
            <a:off x="0" y="1808400"/>
            <a:ext cx="9144000" cy="477528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18147" name="Rectangle 3"/>
          <p:cNvSpPr>
            <a:spLocks noGrp="1" noChangeArrowheads="1"/>
          </p:cNvSpPr>
          <p:nvPr>
            <p:ph type="title" sz="quarter"/>
          </p:nvPr>
        </p:nvSpPr>
        <p:spPr>
          <a:xfrm>
            <a:off x="762001" y="76200"/>
            <a:ext cx="8356340" cy="15268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Всемирный</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b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ускоритель инноваций</a:t>
            </a:r>
            <a:endPar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33" name="Picture 2" descr="V:\Inhale_Love\images\icon_vk_32x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скругленные углы 12"/>
          <p:cNvSpPr/>
          <p:nvPr/>
        </p:nvSpPr>
        <p:spPr>
          <a:xfrm>
            <a:off x="6400800" y="4952370"/>
            <a:ext cx="2592000" cy="1620000"/>
          </a:xfrm>
          <a:prstGeom prst="roundRect">
            <a:avLst/>
          </a:prstGeom>
          <a:solidFill>
            <a:schemeClr val="accent6">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0" name="TextBox 9"/>
          <p:cNvSpPr txBox="1"/>
          <p:nvPr/>
        </p:nvSpPr>
        <p:spPr>
          <a:xfrm>
            <a:off x="6553791" y="5069875"/>
            <a:ext cx="2361609" cy="1384995"/>
          </a:xfrm>
          <a:prstGeom prst="rect">
            <a:avLst/>
          </a:prstGeom>
          <a:noFill/>
        </p:spPr>
        <p:txBody>
          <a:bodyPr wrap="none" rtlCol="0">
            <a:spAutoFit/>
          </a:bodyPr>
          <a:lstStyle/>
          <a:p>
            <a:pPr marL="274638" indent="-274638">
              <a:buFont typeface="Arial" panose="020B0604020202020204" pitchFamily="34" charset="0"/>
              <a:buChar char="•"/>
            </a:pPr>
            <a:r>
              <a:rPr lang="ru-RU" sz="2800" dirty="0" err="1">
                <a:latin typeface="+mn-lt"/>
              </a:rPr>
              <a:t>Инноваторы</a:t>
            </a:r>
            <a:endParaRPr lang="en-US" sz="2800" dirty="0">
              <a:latin typeface="+mn-lt"/>
            </a:endParaRPr>
          </a:p>
          <a:p>
            <a:pPr marL="274638" indent="-274638">
              <a:buFont typeface="Arial" panose="020B0604020202020204" pitchFamily="34" charset="0"/>
              <a:buChar char="•"/>
            </a:pPr>
            <a:r>
              <a:rPr lang="ru-RU" sz="2800" dirty="0">
                <a:latin typeface="+mn-lt"/>
              </a:rPr>
              <a:t>Ускорители</a:t>
            </a:r>
            <a:endParaRPr lang="en-US" sz="2800" dirty="0">
              <a:latin typeface="+mn-lt"/>
            </a:endParaRPr>
          </a:p>
          <a:p>
            <a:pPr marL="274638" indent="-274638">
              <a:buFont typeface="Arial" panose="020B0604020202020204" pitchFamily="34" charset="0"/>
              <a:buChar char="•"/>
            </a:pPr>
            <a:r>
              <a:rPr lang="ru-RU" sz="2800" dirty="0">
                <a:latin typeface="+mn-lt"/>
              </a:rPr>
              <a:t>Инвесторы</a:t>
            </a:r>
            <a:endParaRPr lang="en-US" sz="2800" dirty="0">
              <a:latin typeface="+mn-lt"/>
            </a:endParaRPr>
          </a:p>
        </p:txBody>
      </p:sp>
      <p:sp>
        <p:nvSpPr>
          <p:cNvPr id="22" name="Прямоугольник: скругленные углы 21"/>
          <p:cNvSpPr/>
          <p:nvPr/>
        </p:nvSpPr>
        <p:spPr>
          <a:xfrm>
            <a:off x="6400800" y="2037600"/>
            <a:ext cx="2592000" cy="1620000"/>
          </a:xfrm>
          <a:prstGeom prst="roundRect">
            <a:avLst/>
          </a:prstGeom>
          <a:solidFill>
            <a:schemeClr val="accent6">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3" name="TextBox 22"/>
          <p:cNvSpPr txBox="1"/>
          <p:nvPr/>
        </p:nvSpPr>
        <p:spPr>
          <a:xfrm>
            <a:off x="6518207" y="2108937"/>
            <a:ext cx="2016193" cy="1384995"/>
          </a:xfrm>
          <a:prstGeom prst="rect">
            <a:avLst/>
          </a:prstGeom>
          <a:noFill/>
        </p:spPr>
        <p:txBody>
          <a:bodyPr wrap="none" rtlCol="0">
            <a:spAutoFit/>
          </a:bodyPr>
          <a:lstStyle/>
          <a:p>
            <a:pPr marL="274638" indent="-274638">
              <a:buFont typeface="Arial" panose="020B0604020202020204" pitchFamily="34" charset="0"/>
              <a:buChar char="•"/>
            </a:pPr>
            <a:r>
              <a:rPr lang="ru-RU" sz="2800" dirty="0">
                <a:latin typeface="+mn-lt"/>
              </a:rPr>
              <a:t>е-</a:t>
            </a:r>
            <a:r>
              <a:rPr lang="ru-RU" sz="2800" dirty="0" err="1">
                <a:latin typeface="+mn-lt"/>
              </a:rPr>
              <a:t>Коуч</a:t>
            </a:r>
            <a:endParaRPr lang="en-US" sz="2800" dirty="0">
              <a:latin typeface="+mn-lt"/>
            </a:endParaRPr>
          </a:p>
          <a:p>
            <a:pPr marL="274638" indent="-274638">
              <a:buFont typeface="Arial" panose="020B0604020202020204" pitchFamily="34" charset="0"/>
              <a:buChar char="•"/>
            </a:pPr>
            <a:r>
              <a:rPr lang="ru-RU" sz="2800" dirty="0">
                <a:latin typeface="+mn-lt"/>
              </a:rPr>
              <a:t>Методики</a:t>
            </a:r>
            <a:endParaRPr lang="en-US" sz="2800" dirty="0">
              <a:latin typeface="+mn-lt"/>
            </a:endParaRPr>
          </a:p>
          <a:p>
            <a:pPr marL="274638" indent="-274638">
              <a:buFont typeface="Arial" panose="020B0604020202020204" pitchFamily="34" charset="0"/>
              <a:buChar char="•"/>
            </a:pPr>
            <a:r>
              <a:rPr lang="ru-RU" sz="2800" dirty="0" err="1">
                <a:latin typeface="+mn-lt"/>
              </a:rPr>
              <a:t>Иннобол</a:t>
            </a:r>
            <a:endParaRPr lang="en-US" sz="2800" dirty="0">
              <a:latin typeface="+mn-lt"/>
            </a:endParaRPr>
          </a:p>
        </p:txBody>
      </p:sp>
      <p:sp>
        <p:nvSpPr>
          <p:cNvPr id="27" name="Прямоугольник: скругленные углы 26"/>
          <p:cNvSpPr/>
          <p:nvPr/>
        </p:nvSpPr>
        <p:spPr>
          <a:xfrm>
            <a:off x="151200" y="4953000"/>
            <a:ext cx="2592000" cy="1620000"/>
          </a:xfrm>
          <a:prstGeom prst="roundRect">
            <a:avLst/>
          </a:prstGeom>
          <a:solidFill>
            <a:schemeClr val="accent6">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8" name="TextBox 27"/>
          <p:cNvSpPr txBox="1"/>
          <p:nvPr/>
        </p:nvSpPr>
        <p:spPr>
          <a:xfrm>
            <a:off x="253006" y="5070505"/>
            <a:ext cx="2413994" cy="1384995"/>
          </a:xfrm>
          <a:prstGeom prst="rect">
            <a:avLst/>
          </a:prstGeom>
          <a:noFill/>
        </p:spPr>
        <p:txBody>
          <a:bodyPr wrap="none" rtlCol="0">
            <a:spAutoFit/>
          </a:bodyPr>
          <a:lstStyle/>
          <a:p>
            <a:pPr marL="274638" indent="-274638">
              <a:buFont typeface="Arial" panose="020B0604020202020204" pitchFamily="34" charset="0"/>
              <a:buChar char="•"/>
            </a:pPr>
            <a:r>
              <a:rPr lang="ru-RU" sz="2800" dirty="0">
                <a:latin typeface="+mn-lt"/>
              </a:rPr>
              <a:t>Изучение</a:t>
            </a:r>
            <a:endParaRPr lang="en-US" sz="2800" dirty="0">
              <a:latin typeface="+mn-lt"/>
            </a:endParaRPr>
          </a:p>
          <a:p>
            <a:pPr marL="274638" indent="-274638">
              <a:buFont typeface="Arial" panose="020B0604020202020204" pitchFamily="34" charset="0"/>
              <a:buChar char="•"/>
            </a:pPr>
            <a:r>
              <a:rPr lang="ru-RU" sz="2800" dirty="0">
                <a:latin typeface="+mn-lt"/>
              </a:rPr>
              <a:t>Наблюдение</a:t>
            </a:r>
            <a:endParaRPr lang="en-US" sz="2800" dirty="0">
              <a:latin typeface="+mn-lt"/>
            </a:endParaRPr>
          </a:p>
          <a:p>
            <a:pPr marL="274638" indent="-274638">
              <a:buFont typeface="Arial" panose="020B0604020202020204" pitchFamily="34" charset="0"/>
              <a:buChar char="•"/>
            </a:pPr>
            <a:r>
              <a:rPr lang="ru-RU" sz="2800" dirty="0">
                <a:latin typeface="+mn-lt"/>
              </a:rPr>
              <a:t>Практика</a:t>
            </a:r>
            <a:endParaRPr lang="en-US" sz="2800" dirty="0">
              <a:latin typeface="+mn-lt"/>
            </a:endParaRPr>
          </a:p>
        </p:txBody>
      </p:sp>
      <p:sp>
        <p:nvSpPr>
          <p:cNvPr id="30" name="Прямоугольник: скругленные углы 29"/>
          <p:cNvSpPr/>
          <p:nvPr/>
        </p:nvSpPr>
        <p:spPr>
          <a:xfrm>
            <a:off x="151200" y="2037600"/>
            <a:ext cx="2592000" cy="1620000"/>
          </a:xfrm>
          <a:prstGeom prst="roundRect">
            <a:avLst/>
          </a:prstGeom>
          <a:solidFill>
            <a:schemeClr val="accent6">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31" name="TextBox 30"/>
          <p:cNvSpPr txBox="1"/>
          <p:nvPr/>
        </p:nvSpPr>
        <p:spPr>
          <a:xfrm>
            <a:off x="273678" y="2155105"/>
            <a:ext cx="2469522" cy="1384995"/>
          </a:xfrm>
          <a:prstGeom prst="rect">
            <a:avLst/>
          </a:prstGeom>
          <a:noFill/>
        </p:spPr>
        <p:txBody>
          <a:bodyPr wrap="none" rtlCol="0">
            <a:spAutoFit/>
          </a:bodyPr>
          <a:lstStyle/>
          <a:p>
            <a:pPr marL="274638" indent="-274638">
              <a:buFont typeface="Arial" panose="020B0604020202020204" pitchFamily="34" charset="0"/>
              <a:buChar char="•"/>
            </a:pPr>
            <a:r>
              <a:rPr lang="ru-RU" sz="2800" dirty="0">
                <a:latin typeface="+mn-lt"/>
              </a:rPr>
              <a:t>Изобретение</a:t>
            </a:r>
            <a:endParaRPr lang="en-US" sz="2800" dirty="0">
              <a:latin typeface="+mn-lt"/>
            </a:endParaRPr>
          </a:p>
          <a:p>
            <a:pPr marL="274638" indent="-274638">
              <a:buFont typeface="Arial" panose="020B0604020202020204" pitchFamily="34" charset="0"/>
              <a:buChar char="•"/>
            </a:pPr>
            <a:r>
              <a:rPr lang="ru-RU" sz="2800" dirty="0">
                <a:latin typeface="+mn-lt"/>
              </a:rPr>
              <a:t>Создание</a:t>
            </a:r>
            <a:endParaRPr lang="en-US" sz="2800" dirty="0">
              <a:latin typeface="+mn-lt"/>
            </a:endParaRPr>
          </a:p>
          <a:p>
            <a:pPr marL="274638" indent="-274638">
              <a:buFont typeface="Arial" panose="020B0604020202020204" pitchFamily="34" charset="0"/>
              <a:buChar char="•"/>
            </a:pPr>
            <a:r>
              <a:rPr lang="ru-RU" sz="2800" dirty="0">
                <a:latin typeface="+mn-lt"/>
              </a:rPr>
              <a:t>Маркетинг</a:t>
            </a:r>
            <a:endParaRPr lang="en-US" sz="2800" dirty="0">
              <a:latin typeface="+mn-lt"/>
            </a:endParaRPr>
          </a:p>
        </p:txBody>
      </p:sp>
      <p:grpSp>
        <p:nvGrpSpPr>
          <p:cNvPr id="2" name="Группа 1"/>
          <p:cNvGrpSpPr/>
          <p:nvPr/>
        </p:nvGrpSpPr>
        <p:grpSpPr>
          <a:xfrm>
            <a:off x="2267864" y="2115465"/>
            <a:ext cx="4455872" cy="4455870"/>
            <a:chOff x="1133932" y="1057732"/>
            <a:chExt cx="2227936" cy="2227935"/>
          </a:xfrm>
        </p:grpSpPr>
        <p:sp>
          <p:nvSpPr>
            <p:cNvPr id="3" name="Полилиния: фигура 2"/>
            <p:cNvSpPr/>
            <p:nvPr/>
          </p:nvSpPr>
          <p:spPr>
            <a:xfrm>
              <a:off x="1133932" y="1057732"/>
              <a:ext cx="1088821" cy="1088821"/>
            </a:xfrm>
            <a:custGeom>
              <a:avLst/>
              <a:gdLst>
                <a:gd name="connsiteX0" fmla="*/ 0 w 1088821"/>
                <a:gd name="connsiteY0" fmla="*/ 1088821 h 1088821"/>
                <a:gd name="connsiteX1" fmla="*/ 1088821 w 1088821"/>
                <a:gd name="connsiteY1" fmla="*/ 0 h 1088821"/>
                <a:gd name="connsiteX2" fmla="*/ 1088821 w 1088821"/>
                <a:gd name="connsiteY2" fmla="*/ 1088821 h 1088821"/>
                <a:gd name="connsiteX3" fmla="*/ 0 w 1088821"/>
                <a:gd name="connsiteY3" fmla="*/ 1088821 h 1088821"/>
              </a:gdLst>
              <a:ahLst/>
              <a:cxnLst>
                <a:cxn ang="0">
                  <a:pos x="connsiteX0" y="connsiteY0"/>
                </a:cxn>
                <a:cxn ang="0">
                  <a:pos x="connsiteX1" y="connsiteY1"/>
                </a:cxn>
                <a:cxn ang="0">
                  <a:pos x="connsiteX2" y="connsiteY2"/>
                </a:cxn>
                <a:cxn ang="0">
                  <a:pos x="connsiteX3" y="connsiteY3"/>
                </a:cxn>
              </a:cxnLst>
              <a:rect l="l" t="t" r="r" b="b"/>
              <a:pathLst>
                <a:path w="1088821" h="1088821">
                  <a:moveTo>
                    <a:pt x="0" y="1088821"/>
                  </a:moveTo>
                  <a:cubicBezTo>
                    <a:pt x="0" y="487482"/>
                    <a:pt x="487482" y="0"/>
                    <a:pt x="1088821" y="0"/>
                  </a:cubicBezTo>
                  <a:lnTo>
                    <a:pt x="1088821" y="1088821"/>
                  </a:lnTo>
                  <a:lnTo>
                    <a:pt x="0" y="1088821"/>
                  </a:lnTo>
                  <a:close/>
                </a:path>
              </a:pathLst>
            </a:custGeom>
            <a:solidFill>
              <a:srgbClr val="008000"/>
            </a:solidFill>
          </p:spPr>
          <p:style>
            <a:lnRef idx="0">
              <a:schemeClr val="lt1">
                <a:hueOff val="0"/>
                <a:satOff val="0"/>
                <a:lumOff val="0"/>
                <a:alphaOff val="0"/>
              </a:schemeClr>
            </a:lnRef>
            <a:fillRef idx="3">
              <a:scrgbClr r="0" g="0" b="0"/>
            </a:fillRef>
            <a:effectRef idx="3">
              <a:schemeClr val="accent3">
                <a:hueOff val="0"/>
                <a:satOff val="0"/>
                <a:lumOff val="0"/>
                <a:alphaOff val="0"/>
              </a:schemeClr>
            </a:effectRef>
            <a:fontRef idx="minor">
              <a:schemeClr val="lt1"/>
            </a:fontRef>
          </p:style>
          <p:txBody>
            <a:bodyPr spcFirstLastPara="0" vert="horz" wrap="square" lIns="637816" tIns="1036088" rIns="0" bIns="216000" numCol="1" spcCol="1270" anchor="ctr" anchorCtr="0">
              <a:noAutofit/>
            </a:bodyPr>
            <a:lstStyle/>
            <a:p>
              <a:pPr algn="ctr" defTabSz="2489200">
                <a:lnSpc>
                  <a:spcPct val="90000"/>
                </a:lnSpc>
                <a:spcAft>
                  <a:spcPct val="35000"/>
                </a:spcAft>
              </a:pPr>
              <a:endParaRPr lang="ru-RU" sz="5600" b="1" dirty="0"/>
            </a:p>
          </p:txBody>
        </p:sp>
        <p:sp>
          <p:nvSpPr>
            <p:cNvPr id="4" name="Полилиния: фигура 3"/>
            <p:cNvSpPr/>
            <p:nvPr/>
          </p:nvSpPr>
          <p:spPr>
            <a:xfrm>
              <a:off x="2273046" y="1057732"/>
              <a:ext cx="1088821" cy="1088821"/>
            </a:xfrm>
            <a:custGeom>
              <a:avLst/>
              <a:gdLst>
                <a:gd name="connsiteX0" fmla="*/ 0 w 1088821"/>
                <a:gd name="connsiteY0" fmla="*/ 1088821 h 1088821"/>
                <a:gd name="connsiteX1" fmla="*/ 1088821 w 1088821"/>
                <a:gd name="connsiteY1" fmla="*/ 0 h 1088821"/>
                <a:gd name="connsiteX2" fmla="*/ 1088821 w 1088821"/>
                <a:gd name="connsiteY2" fmla="*/ 1088821 h 1088821"/>
                <a:gd name="connsiteX3" fmla="*/ 0 w 1088821"/>
                <a:gd name="connsiteY3" fmla="*/ 1088821 h 1088821"/>
              </a:gdLst>
              <a:ahLst/>
              <a:cxnLst>
                <a:cxn ang="0">
                  <a:pos x="connsiteX0" y="connsiteY0"/>
                </a:cxn>
                <a:cxn ang="0">
                  <a:pos x="connsiteX1" y="connsiteY1"/>
                </a:cxn>
                <a:cxn ang="0">
                  <a:pos x="connsiteX2" y="connsiteY2"/>
                </a:cxn>
                <a:cxn ang="0">
                  <a:pos x="connsiteX3" y="connsiteY3"/>
                </a:cxn>
              </a:cxnLst>
              <a:rect l="l" t="t" r="r" b="b"/>
              <a:pathLst>
                <a:path w="1088821" h="1088821">
                  <a:moveTo>
                    <a:pt x="0" y="0"/>
                  </a:moveTo>
                  <a:cubicBezTo>
                    <a:pt x="601339" y="0"/>
                    <a:pt x="1088821" y="487482"/>
                    <a:pt x="1088821" y="1088821"/>
                  </a:cubicBezTo>
                  <a:lnTo>
                    <a:pt x="0" y="1088821"/>
                  </a:lnTo>
                  <a:lnTo>
                    <a:pt x="0" y="0"/>
                  </a:lnTo>
                  <a:close/>
                </a:path>
              </a:pathLst>
            </a:custGeom>
            <a:solidFill>
              <a:srgbClr val="006600"/>
            </a:solidFill>
          </p:spPr>
          <p:style>
            <a:lnRef idx="0">
              <a:schemeClr val="lt1">
                <a:hueOff val="0"/>
                <a:satOff val="0"/>
                <a:lumOff val="0"/>
                <a:alphaOff val="0"/>
              </a:schemeClr>
            </a:lnRef>
            <a:fillRef idx="3">
              <a:scrgbClr r="0" g="0" b="0"/>
            </a:fillRef>
            <a:effectRef idx="3">
              <a:schemeClr val="accent3">
                <a:hueOff val="3750088"/>
                <a:satOff val="-5627"/>
                <a:lumOff val="-915"/>
                <a:alphaOff val="0"/>
              </a:schemeClr>
            </a:effectRef>
            <a:fontRef idx="minor">
              <a:schemeClr val="lt1"/>
            </a:fontRef>
          </p:style>
          <p:txBody>
            <a:bodyPr spcFirstLastPara="0" vert="horz" wrap="square" lIns="0" tIns="1036088" rIns="637816" bIns="216000" numCol="1" spcCol="1270" anchor="ctr" anchorCtr="0">
              <a:noAutofit/>
            </a:bodyPr>
            <a:lstStyle/>
            <a:p>
              <a:pPr algn="ctr" defTabSz="2489200">
                <a:lnSpc>
                  <a:spcPct val="90000"/>
                </a:lnSpc>
                <a:spcAft>
                  <a:spcPct val="35000"/>
                </a:spcAft>
              </a:pPr>
              <a:endParaRPr lang="ru-RU" sz="5600" b="1" dirty="0"/>
            </a:p>
          </p:txBody>
        </p:sp>
        <p:sp>
          <p:nvSpPr>
            <p:cNvPr id="5" name="Полилиния: фигура 4"/>
            <p:cNvSpPr/>
            <p:nvPr/>
          </p:nvSpPr>
          <p:spPr>
            <a:xfrm rot="21600000">
              <a:off x="2273046" y="2196846"/>
              <a:ext cx="1088822" cy="1088821"/>
            </a:xfrm>
            <a:custGeom>
              <a:avLst/>
              <a:gdLst>
                <a:gd name="connsiteX0" fmla="*/ 0 w 1088821"/>
                <a:gd name="connsiteY0" fmla="*/ 1088821 h 1088821"/>
                <a:gd name="connsiteX1" fmla="*/ 1088821 w 1088821"/>
                <a:gd name="connsiteY1" fmla="*/ 0 h 1088821"/>
                <a:gd name="connsiteX2" fmla="*/ 1088821 w 1088821"/>
                <a:gd name="connsiteY2" fmla="*/ 1088821 h 1088821"/>
                <a:gd name="connsiteX3" fmla="*/ 0 w 1088821"/>
                <a:gd name="connsiteY3" fmla="*/ 1088821 h 1088821"/>
              </a:gdLst>
              <a:ahLst/>
              <a:cxnLst>
                <a:cxn ang="0">
                  <a:pos x="connsiteX0" y="connsiteY0"/>
                </a:cxn>
                <a:cxn ang="0">
                  <a:pos x="connsiteX1" y="connsiteY1"/>
                </a:cxn>
                <a:cxn ang="0">
                  <a:pos x="connsiteX2" y="connsiteY2"/>
                </a:cxn>
                <a:cxn ang="0">
                  <a:pos x="connsiteX3" y="connsiteY3"/>
                </a:cxn>
              </a:cxnLst>
              <a:rect l="l" t="t" r="r" b="b"/>
              <a:pathLst>
                <a:path w="1088821" h="1088821">
                  <a:moveTo>
                    <a:pt x="1088821" y="0"/>
                  </a:moveTo>
                  <a:cubicBezTo>
                    <a:pt x="1088821" y="601339"/>
                    <a:pt x="601339" y="1088821"/>
                    <a:pt x="0" y="1088821"/>
                  </a:cubicBezTo>
                  <a:lnTo>
                    <a:pt x="0" y="0"/>
                  </a:lnTo>
                  <a:lnTo>
                    <a:pt x="1088821" y="0"/>
                  </a:lnTo>
                  <a:close/>
                </a:path>
              </a:pathLst>
            </a:custGeom>
            <a:solidFill>
              <a:schemeClr val="accent5">
                <a:lumMod val="50000"/>
              </a:schemeClr>
            </a:solidFill>
          </p:spPr>
          <p:style>
            <a:lnRef idx="0">
              <a:schemeClr val="lt1">
                <a:hueOff val="0"/>
                <a:satOff val="0"/>
                <a:lumOff val="0"/>
                <a:alphaOff val="0"/>
              </a:schemeClr>
            </a:lnRef>
            <a:fillRef idx="3">
              <a:scrgbClr r="0" g="0" b="0"/>
            </a:fillRef>
            <a:effectRef idx="3">
              <a:schemeClr val="accent3">
                <a:hueOff val="7500176"/>
                <a:satOff val="-11253"/>
                <a:lumOff val="-1830"/>
                <a:alphaOff val="0"/>
              </a:schemeClr>
            </a:effectRef>
            <a:fontRef idx="minor">
              <a:schemeClr val="lt1"/>
            </a:fontRef>
          </p:style>
          <p:txBody>
            <a:bodyPr spcFirstLastPara="0" vert="horz" wrap="square" lIns="398272" tIns="398272" rIns="1036090" bIns="1036088" numCol="1" spcCol="1270" anchor="ctr" anchorCtr="0">
              <a:noAutofit/>
            </a:bodyPr>
            <a:lstStyle/>
            <a:p>
              <a:pPr algn="ctr" defTabSz="2489200">
                <a:lnSpc>
                  <a:spcPct val="90000"/>
                </a:lnSpc>
                <a:spcAft>
                  <a:spcPct val="35000"/>
                </a:spcAft>
              </a:pPr>
              <a:endParaRPr lang="ru-RU" sz="5600" b="1" dirty="0"/>
            </a:p>
          </p:txBody>
        </p:sp>
        <p:sp>
          <p:nvSpPr>
            <p:cNvPr id="8" name="Полилиния: фигура 7"/>
            <p:cNvSpPr/>
            <p:nvPr/>
          </p:nvSpPr>
          <p:spPr>
            <a:xfrm rot="21600000">
              <a:off x="1133932" y="2196846"/>
              <a:ext cx="1088821" cy="1088821"/>
            </a:xfrm>
            <a:custGeom>
              <a:avLst/>
              <a:gdLst>
                <a:gd name="connsiteX0" fmla="*/ 0 w 1088821"/>
                <a:gd name="connsiteY0" fmla="*/ 1088821 h 1088821"/>
                <a:gd name="connsiteX1" fmla="*/ 1088821 w 1088821"/>
                <a:gd name="connsiteY1" fmla="*/ 0 h 1088821"/>
                <a:gd name="connsiteX2" fmla="*/ 1088821 w 1088821"/>
                <a:gd name="connsiteY2" fmla="*/ 1088821 h 1088821"/>
                <a:gd name="connsiteX3" fmla="*/ 0 w 1088821"/>
                <a:gd name="connsiteY3" fmla="*/ 1088821 h 1088821"/>
              </a:gdLst>
              <a:ahLst/>
              <a:cxnLst>
                <a:cxn ang="0">
                  <a:pos x="connsiteX0" y="connsiteY0"/>
                </a:cxn>
                <a:cxn ang="0">
                  <a:pos x="connsiteX1" y="connsiteY1"/>
                </a:cxn>
                <a:cxn ang="0">
                  <a:pos x="connsiteX2" y="connsiteY2"/>
                </a:cxn>
                <a:cxn ang="0">
                  <a:pos x="connsiteX3" y="connsiteY3"/>
                </a:cxn>
              </a:cxnLst>
              <a:rect l="l" t="t" r="r" b="b"/>
              <a:pathLst>
                <a:path w="1088821" h="1088821">
                  <a:moveTo>
                    <a:pt x="1088821" y="1088821"/>
                  </a:moveTo>
                  <a:cubicBezTo>
                    <a:pt x="487482" y="1088821"/>
                    <a:pt x="0" y="601339"/>
                    <a:pt x="0" y="0"/>
                  </a:cubicBezTo>
                  <a:lnTo>
                    <a:pt x="1088821" y="0"/>
                  </a:lnTo>
                  <a:lnTo>
                    <a:pt x="1088821" y="1088821"/>
                  </a:lnTo>
                  <a:close/>
                </a:path>
              </a:pathLst>
            </a:custGeom>
            <a:solidFill>
              <a:srgbClr val="7030A0"/>
            </a:solidFill>
          </p:spPr>
          <p:style>
            <a:lnRef idx="0">
              <a:schemeClr val="lt1">
                <a:hueOff val="0"/>
                <a:satOff val="0"/>
                <a:lumOff val="0"/>
                <a:alphaOff val="0"/>
              </a:schemeClr>
            </a:lnRef>
            <a:fillRef idx="3">
              <a:scrgbClr r="0" g="0" b="0"/>
            </a:fillRef>
            <a:effectRef idx="3">
              <a:schemeClr val="accent3">
                <a:hueOff val="11250264"/>
                <a:satOff val="-16880"/>
                <a:lumOff val="-2745"/>
                <a:alphaOff val="0"/>
              </a:schemeClr>
            </a:effectRef>
            <a:fontRef idx="minor">
              <a:schemeClr val="lt1"/>
            </a:fontRef>
          </p:style>
          <p:txBody>
            <a:bodyPr spcFirstLastPara="0" vert="horz" wrap="square" lIns="1036088" tIns="398272" rIns="398272" bIns="1036088" numCol="1" spcCol="1270" anchor="ctr" anchorCtr="0">
              <a:noAutofit/>
            </a:bodyPr>
            <a:lstStyle/>
            <a:p>
              <a:pPr algn="ctr" defTabSz="2489200">
                <a:lnSpc>
                  <a:spcPct val="90000"/>
                </a:lnSpc>
                <a:spcAft>
                  <a:spcPct val="35000"/>
                </a:spcAft>
              </a:pPr>
              <a:endParaRPr lang="ru-RU" sz="5600" b="1" dirty="0"/>
            </a:p>
          </p:txBody>
        </p:sp>
        <p:sp>
          <p:nvSpPr>
            <p:cNvPr id="9" name="Стрелка: круговая 8"/>
            <p:cNvSpPr/>
            <p:nvPr/>
          </p:nvSpPr>
          <p:spPr>
            <a:xfrm>
              <a:off x="2059933" y="1945386"/>
              <a:ext cx="375932" cy="326897"/>
            </a:xfrm>
            <a:prstGeom prst="circularArrow">
              <a:avLst/>
            </a:prstGeom>
          </p:spPr>
          <p:style>
            <a:lnRef idx="0">
              <a:schemeClr val="lt1">
                <a:hueOff val="0"/>
                <a:satOff val="0"/>
                <a:lumOff val="0"/>
                <a:alphaOff val="0"/>
              </a:schemeClr>
            </a:lnRef>
            <a:fillRef idx="3">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sp>
        <p:sp>
          <p:nvSpPr>
            <p:cNvPr id="11" name="Стрелка: круговая 10"/>
            <p:cNvSpPr/>
            <p:nvPr/>
          </p:nvSpPr>
          <p:spPr>
            <a:xfrm rot="10800000">
              <a:off x="2059933" y="2071116"/>
              <a:ext cx="375932" cy="326897"/>
            </a:xfrm>
            <a:prstGeom prst="circularArrow">
              <a:avLst/>
            </a:prstGeom>
          </p:spPr>
          <p:style>
            <a:lnRef idx="0">
              <a:schemeClr val="lt1">
                <a:hueOff val="0"/>
                <a:satOff val="0"/>
                <a:lumOff val="0"/>
                <a:alphaOff val="0"/>
              </a:schemeClr>
            </a:lnRef>
            <a:fillRef idx="3">
              <a:schemeClr val="accent3">
                <a:tint val="40000"/>
                <a:hueOff val="0"/>
                <a:satOff val="0"/>
                <a:lumOff val="0"/>
                <a:alphaOff val="0"/>
              </a:schemeClr>
            </a:fillRef>
            <a:effectRef idx="3">
              <a:schemeClr val="accent3">
                <a:tint val="40000"/>
                <a:hueOff val="0"/>
                <a:satOff val="0"/>
                <a:lumOff val="0"/>
                <a:alphaOff val="0"/>
              </a:schemeClr>
            </a:effectRef>
            <a:fontRef idx="minor">
              <a:schemeClr val="dk1">
                <a:hueOff val="0"/>
                <a:satOff val="0"/>
                <a:lumOff val="0"/>
                <a:alphaOff val="0"/>
              </a:schemeClr>
            </a:fontRef>
          </p:style>
        </p:sp>
      </p:grpSp>
      <p:sp>
        <p:nvSpPr>
          <p:cNvPr id="15" name="TextBox 14"/>
          <p:cNvSpPr txBox="1"/>
          <p:nvPr/>
        </p:nvSpPr>
        <p:spPr>
          <a:xfrm rot="2700000">
            <a:off x="4700452" y="3095450"/>
            <a:ext cx="1654235" cy="584775"/>
          </a:xfrm>
          <a:prstGeom prst="rect">
            <a:avLst/>
          </a:prstGeom>
          <a:noFill/>
        </p:spPr>
        <p:txBody>
          <a:bodyPr wrap="none" rtlCol="0">
            <a:spAutoFit/>
          </a:bodyPr>
          <a:lstStyle/>
          <a:p>
            <a:r>
              <a:rPr lang="ru-RU" sz="3200" b="1" dirty="0">
                <a:solidFill>
                  <a:schemeClr val="bg1"/>
                </a:solidFill>
                <a:latin typeface="+mn-lt"/>
                <a:cs typeface="Arial" panose="020B0604020202020204" pitchFamily="34" charset="0"/>
              </a:rPr>
              <a:t>Ресурсы</a:t>
            </a:r>
          </a:p>
        </p:txBody>
      </p:sp>
      <p:sp>
        <p:nvSpPr>
          <p:cNvPr id="16" name="TextBox 15"/>
          <p:cNvSpPr txBox="1"/>
          <p:nvPr/>
        </p:nvSpPr>
        <p:spPr>
          <a:xfrm rot="18900000">
            <a:off x="4959462" y="5043484"/>
            <a:ext cx="1210011" cy="584775"/>
          </a:xfrm>
          <a:prstGeom prst="rect">
            <a:avLst/>
          </a:prstGeom>
          <a:noFill/>
        </p:spPr>
        <p:txBody>
          <a:bodyPr wrap="none" rtlCol="0">
            <a:spAutoFit/>
          </a:bodyPr>
          <a:lstStyle/>
          <a:p>
            <a:r>
              <a:rPr lang="ru-RU" sz="3200" b="1" dirty="0">
                <a:solidFill>
                  <a:schemeClr val="bg1"/>
                </a:solidFill>
                <a:latin typeface="+mn-lt"/>
                <a:cs typeface="Arial" panose="020B0604020202020204" pitchFamily="34" charset="0"/>
              </a:rPr>
              <a:t>Люди</a:t>
            </a:r>
          </a:p>
        </p:txBody>
      </p:sp>
      <p:sp>
        <p:nvSpPr>
          <p:cNvPr id="17" name="TextBox 16"/>
          <p:cNvSpPr txBox="1"/>
          <p:nvPr/>
        </p:nvSpPr>
        <p:spPr>
          <a:xfrm rot="2700000">
            <a:off x="2501507" y="5082780"/>
            <a:ext cx="1937325" cy="584775"/>
          </a:xfrm>
          <a:prstGeom prst="rect">
            <a:avLst/>
          </a:prstGeom>
          <a:noFill/>
        </p:spPr>
        <p:txBody>
          <a:bodyPr wrap="none" rtlCol="0">
            <a:spAutoFit/>
          </a:bodyPr>
          <a:lstStyle/>
          <a:p>
            <a:r>
              <a:rPr lang="ru-RU" sz="3200" b="1" dirty="0">
                <a:solidFill>
                  <a:schemeClr val="bg1"/>
                </a:solidFill>
                <a:latin typeface="+mn-lt"/>
                <a:cs typeface="Arial" panose="020B0604020202020204" pitchFamily="34" charset="0"/>
              </a:rPr>
              <a:t>Обучение</a:t>
            </a:r>
          </a:p>
        </p:txBody>
      </p:sp>
      <p:sp>
        <p:nvSpPr>
          <p:cNvPr id="7" name="TextBox 6"/>
          <p:cNvSpPr txBox="1"/>
          <p:nvPr/>
        </p:nvSpPr>
        <p:spPr>
          <a:xfrm rot="18900000">
            <a:off x="2222731" y="3038982"/>
            <a:ext cx="2217274" cy="584775"/>
          </a:xfrm>
          <a:prstGeom prst="rect">
            <a:avLst/>
          </a:prstGeom>
          <a:noFill/>
        </p:spPr>
        <p:txBody>
          <a:bodyPr wrap="none" rtlCol="0">
            <a:spAutoFit/>
          </a:bodyPr>
          <a:lstStyle/>
          <a:p>
            <a:r>
              <a:rPr lang="ru-RU" sz="3200" b="1" dirty="0">
                <a:solidFill>
                  <a:schemeClr val="bg1"/>
                </a:solidFill>
                <a:latin typeface="+mn-lt"/>
                <a:cs typeface="Arial" panose="020B0604020202020204" pitchFamily="34" charset="0"/>
              </a:rPr>
              <a:t>Инновации</a:t>
            </a:r>
          </a:p>
        </p:txBody>
      </p:sp>
      <p:pic>
        <p:nvPicPr>
          <p:cNvPr id="26" name="Рисунок 25"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CB56F2D9-DE97-4C2D-A869-1CB4462DC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spTree>
    <p:extLst>
      <p:ext uri="{BB962C8B-B14F-4D97-AF65-F5344CB8AC3E}">
        <p14:creationId xmlns:p14="http://schemas.microsoft.com/office/powerpoint/2010/main" val="2287495665"/>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1859" y="1721562"/>
            <a:ext cx="3623342" cy="2592000"/>
          </a:xfrm>
          <a:prstGeom prst="roundRect">
            <a:avLst>
              <a:gd name="adj" fmla="val 8594"/>
            </a:avLst>
          </a:prstGeom>
          <a:solidFill>
            <a:srgbClr val="FFFFFF">
              <a:shade val="85000"/>
            </a:srgbClr>
          </a:solidFill>
          <a:ln w="12700">
            <a:solidFill>
              <a:srgbClr val="66FFFF"/>
            </a:solidFill>
          </a:ln>
          <a:effectLst>
            <a:outerShdw blurRad="50800" dist="38100" dir="2700000" algn="tl" rotWithShape="0">
              <a:prstClr val="black">
                <a:alpha val="40000"/>
              </a:prstClr>
            </a:outerShdw>
          </a:effec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916" y="4304392"/>
            <a:ext cx="5396096" cy="2862588"/>
          </a:xfrm>
          <a:prstGeom prst="roundRect">
            <a:avLst>
              <a:gd name="adj" fmla="val 8594"/>
            </a:avLst>
          </a:prstGeom>
          <a:solidFill>
            <a:srgbClr val="FFFFFF">
              <a:shade val="85000"/>
            </a:srgbClr>
          </a:solidFill>
          <a:ln w="12700">
            <a:solidFill>
              <a:srgbClr val="66FFFF"/>
            </a:solidFill>
          </a:ln>
          <a:effectLst>
            <a:outerShdw blurRad="50800" dist="38100" dir="2700000" algn="tl" rotWithShape="0">
              <a:prstClr val="black">
                <a:alpha val="40000"/>
              </a:prstClr>
            </a:outerShdw>
          </a:effectLst>
        </p:spPr>
      </p:pic>
      <p:sp>
        <p:nvSpPr>
          <p:cNvPr id="11" name="TextBox 10"/>
          <p:cNvSpPr txBox="1"/>
          <p:nvPr/>
        </p:nvSpPr>
        <p:spPr>
          <a:xfrm>
            <a:off x="3532908" y="5569804"/>
            <a:ext cx="1953492" cy="830997"/>
          </a:xfrm>
          <a:prstGeom prst="rect">
            <a:avLst/>
          </a:prstGeom>
          <a:noFill/>
        </p:spPr>
        <p:txBody>
          <a:bodyPr wrap="square" rtlCol="0">
            <a:spAutoFit/>
          </a:bodyPr>
          <a:lstStyle/>
          <a:p>
            <a:pPr algn="ctr"/>
            <a:r>
              <a:rPr lang="en-US" sz="1600" dirty="0">
                <a:solidFill>
                  <a:srgbClr val="FFC000"/>
                </a:solidFill>
              </a:rPr>
              <a:t>10 / 09 / 16</a:t>
            </a:r>
          </a:p>
          <a:p>
            <a:pPr algn="ctr"/>
            <a:r>
              <a:rPr lang="en-US" sz="1600" dirty="0">
                <a:solidFill>
                  <a:srgbClr val="FFC000"/>
                </a:solidFill>
              </a:rPr>
              <a:t>Pune, India</a:t>
            </a:r>
          </a:p>
          <a:p>
            <a:pPr algn="ctr"/>
            <a:r>
              <a:rPr lang="en-US" sz="1600" dirty="0">
                <a:solidFill>
                  <a:srgbClr val="66FFFF"/>
                </a:solidFill>
              </a:rPr>
              <a:t>ISBA 2016</a:t>
            </a:r>
            <a:endParaRPr lang="ru-RU" sz="1600" dirty="0">
              <a:solidFill>
                <a:srgbClr val="66FFFF"/>
              </a:solidFill>
            </a:endParaRP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1023" y="4285800"/>
            <a:ext cx="2176578" cy="2592000"/>
          </a:xfrm>
          <a:prstGeom prst="roundRect">
            <a:avLst>
              <a:gd name="adj" fmla="val 8594"/>
            </a:avLst>
          </a:prstGeom>
          <a:solidFill>
            <a:srgbClr val="FFFFFF">
              <a:shade val="85000"/>
            </a:srgbClr>
          </a:solidFill>
          <a:ln w="12700">
            <a:solidFill>
              <a:srgbClr val="66FFFF"/>
            </a:solidFill>
          </a:ln>
          <a:effectLst>
            <a:outerShdw blurRad="50800" dist="38100" dir="2700000" algn="tl" rotWithShape="0">
              <a:prstClr val="black">
                <a:alpha val="40000"/>
              </a:prstClr>
            </a:outerShdw>
          </a:effec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57" y="4267200"/>
            <a:ext cx="1394850" cy="2592000"/>
          </a:xfrm>
          <a:prstGeom prst="roundRect">
            <a:avLst>
              <a:gd name="adj" fmla="val 8594"/>
            </a:avLst>
          </a:prstGeom>
          <a:solidFill>
            <a:srgbClr val="FFFFFF">
              <a:shade val="85000"/>
            </a:srgbClr>
          </a:solidFill>
          <a:ln w="12700">
            <a:solidFill>
              <a:srgbClr val="66FFFF"/>
            </a:solidFill>
          </a:ln>
          <a:effectLst>
            <a:outerShdw blurRad="50800" dist="38100" dir="2700000" algn="tl" rotWithShape="0">
              <a:prstClr val="black">
                <a:alpha val="40000"/>
              </a:prstClr>
            </a:outerShdw>
          </a:effectLst>
        </p:spPr>
      </p:pic>
      <p:sp>
        <p:nvSpPr>
          <p:cNvPr id="14" name="TextBox 13"/>
          <p:cNvSpPr txBox="1"/>
          <p:nvPr/>
        </p:nvSpPr>
        <p:spPr>
          <a:xfrm>
            <a:off x="1600200" y="228600"/>
            <a:ext cx="5178292" cy="634020"/>
          </a:xfrm>
          <a:prstGeom prst="rect">
            <a:avLst/>
          </a:prstGeom>
          <a:noFill/>
        </p:spPr>
        <p:txBody>
          <a:bodyPr wrap="square" rtlCol="0">
            <a:spAutoFit/>
          </a:bodyPr>
          <a:lstStyle/>
          <a:p>
            <a:pPr>
              <a:lnSpc>
                <a:spcPct val="80000"/>
              </a:lnSpc>
            </a:pPr>
            <a:r>
              <a:rPr lang="ru-RU" sz="4400" dirty="0" err="1">
                <a:ln w="0"/>
                <a:solidFill>
                  <a:schemeClr val="accent1"/>
                </a:solidFill>
                <a:effectLst>
                  <a:outerShdw blurRad="38100" dist="25400" dir="5400000" algn="ctr" rotWithShape="0">
                    <a:srgbClr val="6E747A">
                      <a:alpha val="43000"/>
                    </a:srgbClr>
                  </a:outerShdw>
                </a:effectLst>
                <a:latin typeface="Impact" panose="020B0806030902050204" pitchFamily="34" charset="0"/>
              </a:rPr>
              <a:t>Инномпйиские</a:t>
            </a:r>
            <a:r>
              <a:rPr lang="ru-RU" sz="4400" dirty="0">
                <a:ln w="0"/>
                <a:solidFill>
                  <a:schemeClr val="accent1"/>
                </a:solidFill>
                <a:effectLst>
                  <a:outerShdw blurRad="38100" dist="25400" dir="5400000" algn="ctr" rotWithShape="0">
                    <a:srgbClr val="6E747A">
                      <a:alpha val="43000"/>
                    </a:srgbClr>
                  </a:outerShdw>
                </a:effectLst>
                <a:latin typeface="Impact" panose="020B0806030902050204" pitchFamily="34" charset="0"/>
              </a:rPr>
              <a:t> игры</a:t>
            </a:r>
          </a:p>
        </p:txBody>
      </p:sp>
      <p:sp>
        <p:nvSpPr>
          <p:cNvPr id="15" name="TextBox 14"/>
          <p:cNvSpPr txBox="1"/>
          <p:nvPr/>
        </p:nvSpPr>
        <p:spPr>
          <a:xfrm>
            <a:off x="2207000" y="838200"/>
            <a:ext cx="3736600" cy="646331"/>
          </a:xfrm>
          <a:prstGeom prst="rect">
            <a:avLst/>
          </a:prstGeom>
          <a:noFill/>
        </p:spPr>
        <p:txBody>
          <a:bodyPr wrap="none" rtlCol="0">
            <a:spAutoFit/>
          </a:bodyPr>
          <a:lstStyle/>
          <a:p>
            <a:r>
              <a:rPr lang="ru-RU" sz="3600" b="1" dirty="0">
                <a:latin typeface="+mn-lt"/>
              </a:rPr>
              <a:t>Пуск тысячелетия</a:t>
            </a:r>
          </a:p>
        </p:txBody>
      </p:sp>
      <p:pic>
        <p:nvPicPr>
          <p:cNvPr id="16" name="Picture 2" descr="V:\Inhale_Love\images\icon_vk_32x3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60000">
            <a:off x="6871586" y="5884294"/>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838200"/>
            <a:ext cx="2250012" cy="3456000"/>
          </a:xfrm>
          <a:prstGeom prst="rect">
            <a:avLst/>
          </a:prstGeom>
          <a:effectLst>
            <a:outerShdw blurRad="50800" dist="38100" dir="2700000" algn="tl" rotWithShape="0">
              <a:prstClr val="black">
                <a:alpha val="40000"/>
              </a:prstClr>
            </a:outerShdw>
          </a:effectLst>
        </p:spPr>
      </p:pic>
      <p:pic>
        <p:nvPicPr>
          <p:cNvPr id="6" name="Рисунок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56" y="1675200"/>
            <a:ext cx="4235344" cy="2592000"/>
          </a:xfrm>
          <a:prstGeom prst="roundRect">
            <a:avLst>
              <a:gd name="adj" fmla="val 8594"/>
            </a:avLst>
          </a:prstGeom>
          <a:solidFill>
            <a:srgbClr val="FFFFFF">
              <a:shade val="85000"/>
            </a:srgbClr>
          </a:solidFill>
          <a:ln w="12700">
            <a:solidFill>
              <a:srgbClr val="66FFFF"/>
            </a:solidFill>
          </a:ln>
          <a:effectLst>
            <a:outerShdw blurRad="50800" dist="38100" dir="2700000" algn="tl" rotWithShape="0">
              <a:prstClr val="black">
                <a:alpha val="40000"/>
              </a:prstClr>
            </a:outerShdw>
          </a:effectLst>
        </p:spPr>
      </p:pic>
      <p:pic>
        <p:nvPicPr>
          <p:cNvPr id="13" name="Рисунок 12"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39C87E9D-BBE5-4CC9-86F5-8417D3F8D4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0"/>
            <a:ext cx="1512000" cy="1512000"/>
          </a:xfrm>
          <a:prstGeom prst="rect">
            <a:avLst/>
          </a:prstGeom>
        </p:spPr>
      </p:pic>
    </p:spTree>
    <p:custDataLst>
      <p:tags r:id="rId1"/>
    </p:custDataLst>
    <p:extLst>
      <p:ext uri="{BB962C8B-B14F-4D97-AF65-F5344CB8AC3E}">
        <p14:creationId xmlns:p14="http://schemas.microsoft.com/office/powerpoint/2010/main" val="405594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ChangeArrowheads="1"/>
          </p:cNvSpPr>
          <p:nvPr>
            <p:ph type="title" sz="quarter"/>
          </p:nvPr>
        </p:nvSpPr>
        <p:spPr>
          <a:xfrm>
            <a:off x="630414" y="152400"/>
            <a:ext cx="8356340" cy="762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Всемирный стартап</a:t>
            </a:r>
            <a:endPar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26" name="Рисунок 25"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CB56F2D9-DE97-4C2D-A869-1CB4462DC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grpSp>
        <p:nvGrpSpPr>
          <p:cNvPr id="46" name="Группа 45">
            <a:extLst>
              <a:ext uri="{FF2B5EF4-FFF2-40B4-BE49-F238E27FC236}">
                <a16:creationId xmlns:a16="http://schemas.microsoft.com/office/drawing/2014/main" id="{9C679FE6-A805-46D0-907B-B4CDC8549192}"/>
              </a:ext>
            </a:extLst>
          </p:cNvPr>
          <p:cNvGrpSpPr/>
          <p:nvPr/>
        </p:nvGrpSpPr>
        <p:grpSpPr>
          <a:xfrm>
            <a:off x="0" y="3187095"/>
            <a:ext cx="9144000" cy="2362200"/>
            <a:chOff x="0" y="3187095"/>
            <a:chExt cx="9144000" cy="2362200"/>
          </a:xfrm>
        </p:grpSpPr>
        <p:pic>
          <p:nvPicPr>
            <p:cNvPr id="38" name="Рисунок 37">
              <a:extLst>
                <a:ext uri="{FF2B5EF4-FFF2-40B4-BE49-F238E27FC236}">
                  <a16:creationId xmlns:a16="http://schemas.microsoft.com/office/drawing/2014/main" id="{F9208910-335A-4471-A6EC-24A2000B57EB}"/>
                </a:ext>
              </a:extLst>
            </p:cNvPr>
            <p:cNvPicPr>
              <a:picLocks noChangeAspect="1"/>
            </p:cNvPicPr>
            <p:nvPr/>
          </p:nvPicPr>
          <p:blipFill rotWithShape="1">
            <a:blip r:embed="rId4">
              <a:extLst>
                <a:ext uri="{28A0092B-C50C-407E-A947-70E740481C1C}">
                  <a14:useLocalDpi xmlns:a14="http://schemas.microsoft.com/office/drawing/2010/main" val="0"/>
                </a:ext>
              </a:extLst>
            </a:blip>
            <a:srcRect l="-26" t="13490" r="26" b="17622"/>
            <a:stretch/>
          </p:blipFill>
          <p:spPr>
            <a:xfrm>
              <a:off x="0" y="3187095"/>
              <a:ext cx="9144000" cy="2362200"/>
            </a:xfrm>
            <a:prstGeom prst="rect">
              <a:avLst/>
            </a:prstGeom>
          </p:spPr>
        </p:pic>
        <p:sp>
          <p:nvSpPr>
            <p:cNvPr id="14" name="TextBox 13">
              <a:extLst>
                <a:ext uri="{FF2B5EF4-FFF2-40B4-BE49-F238E27FC236}">
                  <a16:creationId xmlns:a16="http://schemas.microsoft.com/office/drawing/2014/main" id="{3D44B4F4-6454-4C34-B678-F6EBB09427E5}"/>
                </a:ext>
              </a:extLst>
            </p:cNvPr>
            <p:cNvSpPr txBox="1"/>
            <p:nvPr/>
          </p:nvSpPr>
          <p:spPr>
            <a:xfrm>
              <a:off x="2939983" y="5019031"/>
              <a:ext cx="3264035" cy="46166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ru-RU" sz="2400" b="1" dirty="0">
                  <a:latin typeface="+mj-lt"/>
                </a:rPr>
                <a:t>2-е ИИ 2018, Малайзия</a:t>
              </a:r>
            </a:p>
          </p:txBody>
        </p:sp>
      </p:grpSp>
      <p:grpSp>
        <p:nvGrpSpPr>
          <p:cNvPr id="43" name="Группа 42">
            <a:extLst>
              <a:ext uri="{FF2B5EF4-FFF2-40B4-BE49-F238E27FC236}">
                <a16:creationId xmlns:a16="http://schemas.microsoft.com/office/drawing/2014/main" id="{CEF50003-0D65-47EA-8E7D-24CD7776C362}"/>
              </a:ext>
            </a:extLst>
          </p:cNvPr>
          <p:cNvGrpSpPr/>
          <p:nvPr/>
        </p:nvGrpSpPr>
        <p:grpSpPr>
          <a:xfrm>
            <a:off x="-2346" y="1143000"/>
            <a:ext cx="9144000" cy="2062769"/>
            <a:chOff x="-2346" y="1143000"/>
            <a:chExt cx="9144000" cy="2062769"/>
          </a:xfrm>
        </p:grpSpPr>
        <p:pic>
          <p:nvPicPr>
            <p:cNvPr id="12" name="Рисунок 11">
              <a:extLst>
                <a:ext uri="{FF2B5EF4-FFF2-40B4-BE49-F238E27FC236}">
                  <a16:creationId xmlns:a16="http://schemas.microsoft.com/office/drawing/2014/main" id="{3351E1F8-51C5-41CE-A39A-6ECD8E086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 y="1143000"/>
              <a:ext cx="9144000" cy="2062769"/>
            </a:xfrm>
            <a:prstGeom prst="rect">
              <a:avLst/>
            </a:prstGeom>
          </p:spPr>
        </p:pic>
        <p:sp>
          <p:nvSpPr>
            <p:cNvPr id="40" name="TextBox 39">
              <a:extLst>
                <a:ext uri="{FF2B5EF4-FFF2-40B4-BE49-F238E27FC236}">
                  <a16:creationId xmlns:a16="http://schemas.microsoft.com/office/drawing/2014/main" id="{EE2FEBFC-A63E-4A78-98B2-B03475BB53E2}"/>
                </a:ext>
              </a:extLst>
            </p:cNvPr>
            <p:cNvSpPr txBox="1"/>
            <p:nvPr/>
          </p:nvSpPr>
          <p:spPr>
            <a:xfrm>
              <a:off x="3185242" y="2708988"/>
              <a:ext cx="2773516" cy="46166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ru-RU" sz="2400" b="1" dirty="0">
                  <a:latin typeface="+mj-lt"/>
                </a:rPr>
                <a:t>1-е ИИ 2017, Индия</a:t>
              </a:r>
            </a:p>
          </p:txBody>
        </p:sp>
      </p:grpSp>
      <p:grpSp>
        <p:nvGrpSpPr>
          <p:cNvPr id="45" name="Группа 44">
            <a:extLst>
              <a:ext uri="{FF2B5EF4-FFF2-40B4-BE49-F238E27FC236}">
                <a16:creationId xmlns:a16="http://schemas.microsoft.com/office/drawing/2014/main" id="{1E2B7CCE-E2AE-4F73-80E2-9321A70767A7}"/>
              </a:ext>
            </a:extLst>
          </p:cNvPr>
          <p:cNvGrpSpPr/>
          <p:nvPr/>
        </p:nvGrpSpPr>
        <p:grpSpPr>
          <a:xfrm>
            <a:off x="-2346" y="5427455"/>
            <a:ext cx="9144000" cy="1475732"/>
            <a:chOff x="-2346" y="5427455"/>
            <a:chExt cx="9144000" cy="1475732"/>
          </a:xfrm>
        </p:grpSpPr>
        <p:sp>
          <p:nvSpPr>
            <p:cNvPr id="39" name="Прямоугольник 38">
              <a:extLst>
                <a:ext uri="{FF2B5EF4-FFF2-40B4-BE49-F238E27FC236}">
                  <a16:creationId xmlns:a16="http://schemas.microsoft.com/office/drawing/2014/main" id="{E5025FE6-8B03-4CB8-B476-45F0A433E1AF}"/>
                </a:ext>
              </a:extLst>
            </p:cNvPr>
            <p:cNvSpPr/>
            <p:nvPr/>
          </p:nvSpPr>
          <p:spPr>
            <a:xfrm>
              <a:off x="-2346" y="5549295"/>
              <a:ext cx="9144000" cy="13538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 name="Рисунок 41">
              <a:extLst>
                <a:ext uri="{FF2B5EF4-FFF2-40B4-BE49-F238E27FC236}">
                  <a16:creationId xmlns:a16="http://schemas.microsoft.com/office/drawing/2014/main" id="{EFAA329C-8888-4DAD-A3C5-65E1FEE73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7801" y="5427455"/>
              <a:ext cx="3861438" cy="1448040"/>
            </a:xfrm>
            <a:prstGeom prst="rect">
              <a:avLst/>
            </a:prstGeom>
          </p:spPr>
        </p:pic>
        <p:pic>
          <p:nvPicPr>
            <p:cNvPr id="19" name="Рисунок 18">
              <a:extLst>
                <a:ext uri="{FF2B5EF4-FFF2-40B4-BE49-F238E27FC236}">
                  <a16:creationId xmlns:a16="http://schemas.microsoft.com/office/drawing/2014/main" id="{5753129E-FE98-4189-95A4-77D154E0A7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6" y="5532913"/>
              <a:ext cx="1983546" cy="1353892"/>
            </a:xfrm>
            <a:prstGeom prst="rect">
              <a:avLst/>
            </a:prstGeom>
          </p:spPr>
        </p:pic>
        <p:sp>
          <p:nvSpPr>
            <p:cNvPr id="32" name="TextBox 31">
              <a:extLst>
                <a:ext uri="{FF2B5EF4-FFF2-40B4-BE49-F238E27FC236}">
                  <a16:creationId xmlns:a16="http://schemas.microsoft.com/office/drawing/2014/main" id="{A917D236-C0F5-4A99-BCED-7DAB5E8FC241}"/>
                </a:ext>
              </a:extLst>
            </p:cNvPr>
            <p:cNvSpPr txBox="1"/>
            <p:nvPr/>
          </p:nvSpPr>
          <p:spPr>
            <a:xfrm>
              <a:off x="2057400" y="5715000"/>
              <a:ext cx="3008259"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ru-RU" sz="2000" b="1" dirty="0">
                  <a:solidFill>
                    <a:schemeClr val="bg1"/>
                  </a:solidFill>
                  <a:latin typeface="+mj-lt"/>
                </a:rPr>
                <a:t>Мини-ИИ</a:t>
              </a:r>
              <a:r>
                <a:rPr lang="ru-RU" sz="2000" dirty="0">
                  <a:solidFill>
                    <a:schemeClr val="bg1"/>
                  </a:solidFill>
                  <a:latin typeface="+mj-lt"/>
                </a:rPr>
                <a:t>, Сингапур 2018 </a:t>
              </a:r>
            </a:p>
          </p:txBody>
        </p:sp>
        <p:sp>
          <p:nvSpPr>
            <p:cNvPr id="44" name="TextBox 43">
              <a:extLst>
                <a:ext uri="{FF2B5EF4-FFF2-40B4-BE49-F238E27FC236}">
                  <a16:creationId xmlns:a16="http://schemas.microsoft.com/office/drawing/2014/main" id="{ADDF5E68-D83D-4812-A9DD-C3DB933A40FD}"/>
                </a:ext>
              </a:extLst>
            </p:cNvPr>
            <p:cNvSpPr txBox="1"/>
            <p:nvPr/>
          </p:nvSpPr>
          <p:spPr>
            <a:xfrm>
              <a:off x="2743200" y="6172200"/>
              <a:ext cx="2465419"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r"/>
              <a:r>
                <a:rPr lang="ru-RU" sz="2000" b="1" dirty="0">
                  <a:solidFill>
                    <a:schemeClr val="bg1"/>
                  </a:solidFill>
                  <a:latin typeface="+mj-lt"/>
                </a:rPr>
                <a:t>Университетские ИИ</a:t>
              </a:r>
            </a:p>
            <a:p>
              <a:pPr algn="r"/>
              <a:r>
                <a:rPr lang="ru-RU" sz="2000" dirty="0">
                  <a:solidFill>
                    <a:schemeClr val="bg1"/>
                  </a:solidFill>
                  <a:latin typeface="+mj-lt"/>
                </a:rPr>
                <a:t>Малайзия 2018</a:t>
              </a:r>
            </a:p>
          </p:txBody>
        </p:sp>
      </p:grpSp>
    </p:spTree>
    <p:extLst>
      <p:ext uri="{BB962C8B-B14F-4D97-AF65-F5344CB8AC3E}">
        <p14:creationId xmlns:p14="http://schemas.microsoft.com/office/powerpoint/2010/main" val="119165328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8147"/>
                                        </p:tgtEl>
                                        <p:attrNameLst>
                                          <p:attrName>style.visibility</p:attrName>
                                        </p:attrNameLst>
                                      </p:cBhvr>
                                      <p:to>
                                        <p:strVal val="visible"/>
                                      </p:to>
                                    </p:set>
                                    <p:animEffect transition="in" filter="fade">
                                      <p:cBhvr>
                                        <p:cTn id="7" dur="1000"/>
                                        <p:tgtEl>
                                          <p:spTgt spid="518147"/>
                                        </p:tgtEl>
                                      </p:cBhvr>
                                    </p:animEffect>
                                    <p:anim calcmode="lin" valueType="num">
                                      <p:cBhvr>
                                        <p:cTn id="8" dur="1000" fill="hold"/>
                                        <p:tgtEl>
                                          <p:spTgt spid="518147"/>
                                        </p:tgtEl>
                                        <p:attrNameLst>
                                          <p:attrName>ppt_x</p:attrName>
                                        </p:attrNameLst>
                                      </p:cBhvr>
                                      <p:tavLst>
                                        <p:tav tm="0">
                                          <p:val>
                                            <p:strVal val="#ppt_x"/>
                                          </p:val>
                                        </p:tav>
                                        <p:tav tm="100000">
                                          <p:val>
                                            <p:strVal val="#ppt_x"/>
                                          </p:val>
                                        </p:tav>
                                      </p:tavLst>
                                    </p:anim>
                                    <p:anim calcmode="lin" valueType="num">
                                      <p:cBhvr>
                                        <p:cTn id="9" dur="1000" fill="hold"/>
                                        <p:tgtEl>
                                          <p:spTgt spid="518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16" presetClass="entr" presetSubtype="21" fill="hold" nodeType="afterEffect">
                                  <p:stCondLst>
                                    <p:cond delay="1000"/>
                                  </p:stCondLst>
                                  <p:childTnLst>
                                    <p:set>
                                      <p:cBhvr>
                                        <p:cTn id="24" dur="1" fill="hold">
                                          <p:stCondLst>
                                            <p:cond delay="0"/>
                                          </p:stCondLst>
                                        </p:cTn>
                                        <p:tgtEl>
                                          <p:spTgt spid="45"/>
                                        </p:tgtEl>
                                        <p:attrNameLst>
                                          <p:attrName>style.visibility</p:attrName>
                                        </p:attrNameLst>
                                      </p:cBhvr>
                                      <p:to>
                                        <p:strVal val="visible"/>
                                      </p:to>
                                    </p:set>
                                    <p:animEffect transition="in" filter="barn(inVertical)">
                                      <p:cBhvr>
                                        <p:cTn id="2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807698" y="1923633"/>
            <a:ext cx="7315200" cy="762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Автор предупреждает</a:t>
            </a:r>
            <a:endParaRPr lang="ru-RU" sz="4400" spc="50" dirty="0">
              <a:ln w="11430"/>
              <a:effectLst>
                <a:outerShdw blurRad="76200" dist="50800" dir="5400000" algn="tl" rotWithShape="0">
                  <a:srgbClr val="000000">
                    <a:alpha val="65000"/>
                  </a:srgbClr>
                </a:outerShdw>
              </a:effectLst>
              <a:latin typeface="Impact" panose="020B0806030902050204" pitchFamily="34" charset="0"/>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96000" cy="1296000"/>
          </a:xfrm>
          <a:prstGeom prst="rect">
            <a:avLst/>
          </a:prstGeom>
        </p:spPr>
      </p:pic>
      <p:sp>
        <p:nvSpPr>
          <p:cNvPr id="19" name="Блок-схема: извлечение 18">
            <a:extLst>
              <a:ext uri="{FF2B5EF4-FFF2-40B4-BE49-F238E27FC236}">
                <a16:creationId xmlns:a16="http://schemas.microsoft.com/office/drawing/2014/main" id="{75C713EE-7C4F-489B-9BAA-F9AB3D93BB7D}"/>
              </a:ext>
            </a:extLst>
          </p:cNvPr>
          <p:cNvSpPr/>
          <p:nvPr/>
        </p:nvSpPr>
        <p:spPr>
          <a:xfrm>
            <a:off x="914400" y="1584836"/>
            <a:ext cx="1447800" cy="1066800"/>
          </a:xfrm>
          <a:prstGeom prst="flowChartExtract">
            <a:avLst/>
          </a:prstGeom>
        </p:spPr>
        <p:style>
          <a:lnRef idx="0">
            <a:schemeClr val="accent2"/>
          </a:lnRef>
          <a:fillRef idx="3">
            <a:schemeClr val="accent2"/>
          </a:fillRef>
          <a:effectRef idx="3">
            <a:schemeClr val="accent2"/>
          </a:effectRef>
          <a:fontRef idx="minor">
            <a:schemeClr val="lt1"/>
          </a:fontRef>
        </p:style>
        <p:txBody>
          <a:bodyPr tIns="0" bIns="360000" rtlCol="0" anchor="ctr"/>
          <a:lstStyle/>
          <a:p>
            <a:pPr algn="ctr"/>
            <a:r>
              <a:rPr lang="ru-RU" sz="7200" dirty="0">
                <a:latin typeface="Impact" panose="020B0806030902050204" pitchFamily="34" charset="0"/>
              </a:rPr>
              <a:t>!</a:t>
            </a:r>
          </a:p>
        </p:txBody>
      </p:sp>
      <p:sp>
        <p:nvSpPr>
          <p:cNvPr id="21" name="TextBox 20">
            <a:extLst>
              <a:ext uri="{FF2B5EF4-FFF2-40B4-BE49-F238E27FC236}">
                <a16:creationId xmlns:a16="http://schemas.microsoft.com/office/drawing/2014/main" id="{BE384C95-F91F-42E3-AFAE-437C4ED8A27D}"/>
              </a:ext>
            </a:extLst>
          </p:cNvPr>
          <p:cNvSpPr txBox="1"/>
          <p:nvPr/>
        </p:nvSpPr>
        <p:spPr>
          <a:xfrm>
            <a:off x="648000" y="3142833"/>
            <a:ext cx="7886400" cy="2800767"/>
          </a:xfrm>
          <a:prstGeom prst="rect">
            <a:avLst/>
          </a:prstGeom>
          <a:noFill/>
        </p:spPr>
        <p:txBody>
          <a:bodyPr wrap="square" rtlCol="0">
            <a:spAutoFit/>
          </a:bodyPr>
          <a:lstStyle/>
          <a:p>
            <a:pPr algn="ctr"/>
            <a:r>
              <a:rPr lang="ru-RU" sz="4400" dirty="0">
                <a:latin typeface="+mn-lt"/>
              </a:rPr>
              <a:t>Во время этой презентации глаза могут </a:t>
            </a:r>
            <a:br>
              <a:rPr lang="ru-RU" sz="4400" dirty="0">
                <a:latin typeface="+mn-lt"/>
              </a:rPr>
            </a:br>
            <a:r>
              <a:rPr lang="ru-RU" sz="4400" dirty="0">
                <a:latin typeface="+mn-lt"/>
              </a:rPr>
              <a:t>не только открыться, но и вылезти на лоб!</a:t>
            </a:r>
          </a:p>
        </p:txBody>
      </p:sp>
    </p:spTree>
    <p:custDataLst>
      <p:tags r:id="rId1"/>
    </p:custDataLst>
    <p:extLst>
      <p:ext uri="{BB962C8B-B14F-4D97-AF65-F5344CB8AC3E}">
        <p14:creationId xmlns:p14="http://schemas.microsoft.com/office/powerpoint/2010/main" val="15111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22" presetClass="entr" presetSubtype="1" fill="hold" grpId="0" nodeType="afterEffect">
                                  <p:stCondLst>
                                    <p:cond delay="10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up)">
                                      <p:cBhvr>
                                        <p:cTn id="19"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047F1C1C-B55F-4EAC-8D25-F8458B063CE3}"/>
              </a:ext>
            </a:extLst>
          </p:cNvPr>
          <p:cNvSpPr/>
          <p:nvPr/>
        </p:nvSpPr>
        <p:spPr>
          <a:xfrm>
            <a:off x="1295400" y="0"/>
            <a:ext cx="7848599" cy="1080000"/>
          </a:xfrm>
          <a:prstGeom prst="rect">
            <a:avLst/>
          </a:prstGeom>
          <a:ln/>
        </p:spPr>
        <p:style>
          <a:lnRef idx="1">
            <a:schemeClr val="accent6"/>
          </a:lnRef>
          <a:fillRef idx="3">
            <a:schemeClr val="accent6"/>
          </a:fillRef>
          <a:effectRef idx="2">
            <a:schemeClr val="accent6"/>
          </a:effectRef>
          <a:fontRef idx="minor">
            <a:schemeClr val="lt1"/>
          </a:fontRef>
        </p:style>
        <p:txBody>
          <a:bodyPr tIns="72000" bIns="72000" rtlCol="0" anchor="ctr"/>
          <a:lstStyle/>
          <a:p>
            <a:pPr algn="ctr"/>
            <a:r>
              <a:rPr lang="ru-RU" sz="4800" b="1" dirty="0">
                <a:solidFill>
                  <a:schemeClr val="bg1"/>
                </a:solidFill>
              </a:rPr>
              <a:t>Веселое шоу созидания</a:t>
            </a:r>
            <a:endParaRPr lang="ru-RU" sz="4800" dirty="0">
              <a:solidFill>
                <a:schemeClr val="bg1"/>
              </a:solidFill>
            </a:endParaRPr>
          </a:p>
        </p:txBody>
      </p:sp>
      <p:pic>
        <p:nvPicPr>
          <p:cNvPr id="7" name="Рисунок 6">
            <a:extLst>
              <a:ext uri="{FF2B5EF4-FFF2-40B4-BE49-F238E27FC236}">
                <a16:creationId xmlns:a16="http://schemas.microsoft.com/office/drawing/2014/main" id="{826F5331-DBA5-4C3B-B93E-ABEA51924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464"/>
            <a:ext cx="9144000" cy="5557536"/>
          </a:xfrm>
          <a:prstGeom prst="rect">
            <a:avLst/>
          </a:prstGeom>
        </p:spPr>
      </p:pic>
      <p:pic>
        <p:nvPicPr>
          <p:cNvPr id="18" name="Рисунок 17">
            <a:extLst>
              <a:ext uri="{FF2B5EF4-FFF2-40B4-BE49-F238E27FC236}">
                <a16:creationId xmlns:a16="http://schemas.microsoft.com/office/drawing/2014/main" id="{96838F14-516F-4E1E-B3BE-9A19012B2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95400" cy="1295400"/>
          </a:xfrm>
          <a:prstGeom prst="rect">
            <a:avLst/>
          </a:prstGeom>
        </p:spPr>
      </p:pic>
    </p:spTree>
    <p:custDataLst>
      <p:tags r:id="rId1"/>
    </p:custDataLst>
    <p:extLst>
      <p:ext uri="{BB962C8B-B14F-4D97-AF65-F5344CB8AC3E}">
        <p14:creationId xmlns:p14="http://schemas.microsoft.com/office/powerpoint/2010/main" val="39591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ChangeArrowheads="1"/>
          </p:cNvSpPr>
          <p:nvPr>
            <p:ph type="title" sz="quarter"/>
          </p:nvPr>
        </p:nvSpPr>
        <p:spPr>
          <a:xfrm>
            <a:off x="648000" y="-1"/>
            <a:ext cx="7848001" cy="160020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1-</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е Российские </a:t>
            </a:r>
            <a:b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b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региональные ИИ</a:t>
            </a:r>
            <a:endPar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26" name="Рисунок 25"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CB56F2D9-DE97-4C2D-A869-1CB4462DC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sp>
        <p:nvSpPr>
          <p:cNvPr id="2" name="TextBox 1">
            <a:extLst>
              <a:ext uri="{FF2B5EF4-FFF2-40B4-BE49-F238E27FC236}">
                <a16:creationId xmlns:a16="http://schemas.microsoft.com/office/drawing/2014/main" id="{763E0A0D-5EBA-459E-97B5-46A45AF77079}"/>
              </a:ext>
            </a:extLst>
          </p:cNvPr>
          <p:cNvSpPr txBox="1"/>
          <p:nvPr/>
        </p:nvSpPr>
        <p:spPr>
          <a:xfrm>
            <a:off x="3575344" y="2425005"/>
            <a:ext cx="1993313" cy="1384995"/>
          </a:xfrm>
          <a:prstGeom prst="rect">
            <a:avLst/>
          </a:prstGeom>
          <a:noFill/>
        </p:spPr>
        <p:txBody>
          <a:bodyPr wrap="square" rtlCol="0">
            <a:spAutoFit/>
          </a:bodyPr>
          <a:lstStyle/>
          <a:p>
            <a:pPr algn="ctr"/>
            <a:r>
              <a:rPr lang="ru-RU" sz="2800" dirty="0">
                <a:latin typeface="+mn-lt"/>
              </a:rPr>
              <a:t>Белгород, ноябрь 2018</a:t>
            </a:r>
          </a:p>
        </p:txBody>
      </p:sp>
      <p:pic>
        <p:nvPicPr>
          <p:cNvPr id="4" name="Рисунок 3">
            <a:extLst>
              <a:ext uri="{FF2B5EF4-FFF2-40B4-BE49-F238E27FC236}">
                <a16:creationId xmlns:a16="http://schemas.microsoft.com/office/drawing/2014/main" id="{12CB98EA-1E17-4ACD-859D-746FA751FFF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12896" y="4572000"/>
            <a:ext cx="9144000" cy="2286000"/>
          </a:xfrm>
          <a:prstGeom prst="rect">
            <a:avLst/>
          </a:prstGeom>
        </p:spPr>
      </p:pic>
      <p:pic>
        <p:nvPicPr>
          <p:cNvPr id="8" name="Рисунок 7">
            <a:extLst>
              <a:ext uri="{FF2B5EF4-FFF2-40B4-BE49-F238E27FC236}">
                <a16:creationId xmlns:a16="http://schemas.microsoft.com/office/drawing/2014/main" id="{AF98286F-7AE6-4589-BD9C-88DC5EC75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72000"/>
            <a:ext cx="3600000" cy="2700000"/>
          </a:xfrm>
          <a:prstGeom prst="rect">
            <a:avLst/>
          </a:prstGeom>
        </p:spPr>
      </p:pic>
      <p:pic>
        <p:nvPicPr>
          <p:cNvPr id="10" name="Рисунок 9">
            <a:extLst>
              <a:ext uri="{FF2B5EF4-FFF2-40B4-BE49-F238E27FC236}">
                <a16:creationId xmlns:a16="http://schemas.microsoft.com/office/drawing/2014/main" id="{3DC337C8-D0F5-4C68-889A-C58817D996C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544000" y="1872000"/>
            <a:ext cx="3600000" cy="2700000"/>
          </a:xfrm>
          <a:prstGeom prst="rect">
            <a:avLst/>
          </a:prstGeom>
        </p:spPr>
      </p:pic>
    </p:spTree>
    <p:extLst>
      <p:ext uri="{BB962C8B-B14F-4D97-AF65-F5344CB8AC3E}">
        <p14:creationId xmlns:p14="http://schemas.microsoft.com/office/powerpoint/2010/main" val="31057451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8147"/>
                                        </p:tgtEl>
                                        <p:attrNameLst>
                                          <p:attrName>style.visibility</p:attrName>
                                        </p:attrNameLst>
                                      </p:cBhvr>
                                      <p:to>
                                        <p:strVal val="visible"/>
                                      </p:to>
                                    </p:set>
                                    <p:animEffect transition="in" filter="fade">
                                      <p:cBhvr>
                                        <p:cTn id="7" dur="1000"/>
                                        <p:tgtEl>
                                          <p:spTgt spid="518147"/>
                                        </p:tgtEl>
                                      </p:cBhvr>
                                    </p:animEffect>
                                    <p:anim calcmode="lin" valueType="num">
                                      <p:cBhvr>
                                        <p:cTn id="8" dur="1000" fill="hold"/>
                                        <p:tgtEl>
                                          <p:spTgt spid="518147"/>
                                        </p:tgtEl>
                                        <p:attrNameLst>
                                          <p:attrName>ppt_x</p:attrName>
                                        </p:attrNameLst>
                                      </p:cBhvr>
                                      <p:tavLst>
                                        <p:tav tm="0">
                                          <p:val>
                                            <p:strVal val="#ppt_x"/>
                                          </p:val>
                                        </p:tav>
                                        <p:tav tm="100000">
                                          <p:val>
                                            <p:strVal val="#ppt_x"/>
                                          </p:val>
                                        </p:tav>
                                      </p:tavLst>
                                    </p:anim>
                                    <p:anim calcmode="lin" valueType="num">
                                      <p:cBhvr>
                                        <p:cTn id="9" dur="1000" fill="hold"/>
                                        <p:tgtEl>
                                          <p:spTgt spid="518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500"/>
                            </p:stCondLst>
                            <p:childTnLst>
                              <p:par>
                                <p:cTn id="21" presetID="10" presetClass="entr" presetSubtype="0"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6000"/>
                            </p:stCondLst>
                            <p:childTnLst>
                              <p:par>
                                <p:cTn id="25" presetID="10" presetClass="entr" presetSubtype="0"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ChangeArrowheads="1"/>
          </p:cNvSpPr>
          <p:nvPr>
            <p:ph type="title" sz="quarter"/>
          </p:nvPr>
        </p:nvSpPr>
        <p:spPr>
          <a:xfrm>
            <a:off x="1237294" y="1"/>
            <a:ext cx="7754306" cy="990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Отзывы </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участников</a:t>
            </a:r>
            <a:endPar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30" name="Рисунок 2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0DA4FA0E-F15C-4AC5-82E0-61FD2F9ED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graphicFrame>
        <p:nvGraphicFramePr>
          <p:cNvPr id="29" name="Таблица 28">
            <a:extLst>
              <a:ext uri="{FF2B5EF4-FFF2-40B4-BE49-F238E27FC236}">
                <a16:creationId xmlns:a16="http://schemas.microsoft.com/office/drawing/2014/main" id="{D2909267-A755-4373-A0DE-EEAEE27766AC}"/>
              </a:ext>
            </a:extLst>
          </p:cNvPr>
          <p:cNvGraphicFramePr>
            <a:graphicFrameLocks noGrp="1"/>
          </p:cNvGraphicFramePr>
          <p:nvPr>
            <p:extLst>
              <p:ext uri="{D42A27DB-BD31-4B8C-83A1-F6EECF244321}">
                <p14:modId xmlns:p14="http://schemas.microsoft.com/office/powerpoint/2010/main" val="1537500342"/>
              </p:ext>
            </p:extLst>
          </p:nvPr>
        </p:nvGraphicFramePr>
        <p:xfrm>
          <a:off x="152400" y="4221480"/>
          <a:ext cx="8839199" cy="118872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1">
                  <a:extLst>
                    <a:ext uri="{9D8B030D-6E8A-4147-A177-3AD203B41FA5}">
                      <a16:colId xmlns:a16="http://schemas.microsoft.com/office/drawing/2014/main" val="583639914"/>
                    </a:ext>
                  </a:extLst>
                </a:gridCol>
                <a:gridCol w="685799">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a:t>Великолепная платформа для создания инноваций и перекрестного опыления идей в духе единства!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a:solidFill>
                            <a:schemeClr val="bg1"/>
                          </a:solidFill>
                        </a:rPr>
                        <a:t>Марти </a:t>
                      </a:r>
                      <a:r>
                        <a:rPr lang="ru-RU" sz="2000" dirty="0" err="1">
                          <a:solidFill>
                            <a:schemeClr val="bg1"/>
                          </a:solidFill>
                        </a:rPr>
                        <a:t>Валлила</a:t>
                      </a:r>
                      <a:endParaRPr lang="ru-RU"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graphicFrame>
        <p:nvGraphicFramePr>
          <p:cNvPr id="33" name="Таблица 32">
            <a:extLst>
              <a:ext uri="{FF2B5EF4-FFF2-40B4-BE49-F238E27FC236}">
                <a16:creationId xmlns:a16="http://schemas.microsoft.com/office/drawing/2014/main" id="{3D9AB0AD-2E8F-4484-A2F6-A45DFB8639BE}"/>
              </a:ext>
            </a:extLst>
          </p:cNvPr>
          <p:cNvGraphicFramePr>
            <a:graphicFrameLocks noGrp="1"/>
          </p:cNvGraphicFramePr>
          <p:nvPr>
            <p:extLst>
              <p:ext uri="{D42A27DB-BD31-4B8C-83A1-F6EECF244321}">
                <p14:modId xmlns:p14="http://schemas.microsoft.com/office/powerpoint/2010/main" val="2658572712"/>
              </p:ext>
            </p:extLst>
          </p:nvPr>
        </p:nvGraphicFramePr>
        <p:xfrm>
          <a:off x="152400" y="5638800"/>
          <a:ext cx="8839199" cy="118872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1">
                  <a:extLst>
                    <a:ext uri="{9D8B030D-6E8A-4147-A177-3AD203B41FA5}">
                      <a16:colId xmlns:a16="http://schemas.microsoft.com/office/drawing/2014/main" val="583639914"/>
                    </a:ext>
                  </a:extLst>
                </a:gridCol>
                <a:gridCol w="685799">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a:t>Вдохновляющая позитивная атмосфера для командного творчества и создания инноваций!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err="1">
                          <a:solidFill>
                            <a:schemeClr val="bg1"/>
                          </a:solidFill>
                        </a:rPr>
                        <a:t>Мэй</a:t>
                      </a:r>
                      <a:r>
                        <a:rPr lang="ru-RU" sz="2000" dirty="0">
                          <a:solidFill>
                            <a:schemeClr val="bg1"/>
                          </a:solidFill>
                        </a:rPr>
                        <a:t> Лин Фан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12" name="Рисунок 11">
            <a:extLst>
              <a:ext uri="{FF2B5EF4-FFF2-40B4-BE49-F238E27FC236}">
                <a16:creationId xmlns:a16="http://schemas.microsoft.com/office/drawing/2014/main" id="{45117A1B-541B-47B1-A79E-51D37993F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26" y="4275840"/>
            <a:ext cx="1440000" cy="1080000"/>
          </a:xfrm>
          <a:prstGeom prst="rect">
            <a:avLst/>
          </a:prstGeom>
        </p:spPr>
      </p:pic>
      <p:pic>
        <p:nvPicPr>
          <p:cNvPr id="1028" name="Picture 4" descr="Image result for icon flag USA">
            <a:extLst>
              <a:ext uri="{FF2B5EF4-FFF2-40B4-BE49-F238E27FC236}">
                <a16:creationId xmlns:a16="http://schemas.microsoft.com/office/drawing/2014/main" id="{DF997CDB-AC06-421C-9CA6-2A081C9D7A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063" b="17187"/>
          <a:stretch/>
        </p:blipFill>
        <p:spPr bwMode="auto">
          <a:xfrm>
            <a:off x="8423284" y="4667340"/>
            <a:ext cx="432000" cy="297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Таблица 45">
            <a:extLst>
              <a:ext uri="{FF2B5EF4-FFF2-40B4-BE49-F238E27FC236}">
                <a16:creationId xmlns:a16="http://schemas.microsoft.com/office/drawing/2014/main" id="{EFF0BF0C-44E9-4501-A877-0EC906F2FDE9}"/>
              </a:ext>
            </a:extLst>
          </p:cNvPr>
          <p:cNvGraphicFramePr>
            <a:graphicFrameLocks noGrp="1"/>
          </p:cNvGraphicFramePr>
          <p:nvPr>
            <p:extLst>
              <p:ext uri="{D42A27DB-BD31-4B8C-83A1-F6EECF244321}">
                <p14:modId xmlns:p14="http://schemas.microsoft.com/office/powerpoint/2010/main" val="2632005493"/>
              </p:ext>
            </p:extLst>
          </p:nvPr>
        </p:nvGraphicFramePr>
        <p:xfrm>
          <a:off x="152400" y="1447800"/>
          <a:ext cx="8839199" cy="108000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1">
                  <a:extLst>
                    <a:ext uri="{9D8B030D-6E8A-4147-A177-3AD203B41FA5}">
                      <a16:colId xmlns:a16="http://schemas.microsoft.com/office/drawing/2014/main" val="583639914"/>
                    </a:ext>
                  </a:extLst>
                </a:gridCol>
                <a:gridCol w="685799">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a:t>В результате </a:t>
                      </a:r>
                      <a:r>
                        <a:rPr lang="ru-RU" sz="2400" dirty="0" err="1"/>
                        <a:t>Инномпийских</a:t>
                      </a:r>
                      <a:r>
                        <a:rPr lang="ru-RU" sz="2400" dirty="0"/>
                        <a:t> игр побеждают все. Отличная концепция!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err="1">
                          <a:solidFill>
                            <a:schemeClr val="bg1"/>
                          </a:solidFill>
                        </a:rPr>
                        <a:t>Радженлра</a:t>
                      </a:r>
                      <a:r>
                        <a:rPr lang="ru-RU" sz="2000" dirty="0">
                          <a:solidFill>
                            <a:schemeClr val="bg1"/>
                          </a:solidFill>
                        </a:rPr>
                        <a:t> </a:t>
                      </a:r>
                      <a:r>
                        <a:rPr lang="ru-RU" sz="2000" dirty="0" err="1">
                          <a:solidFill>
                            <a:schemeClr val="bg1"/>
                          </a:solidFill>
                        </a:rPr>
                        <a:t>Джагдале</a:t>
                      </a:r>
                      <a:endParaRPr lang="ru-RU"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49" name="Рисунок 48">
            <a:extLst>
              <a:ext uri="{FF2B5EF4-FFF2-40B4-BE49-F238E27FC236}">
                <a16:creationId xmlns:a16="http://schemas.microsoft.com/office/drawing/2014/main" id="{3AB1ECFD-9AD6-41B0-B5B4-5D0FCE852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26" y="1447800"/>
            <a:ext cx="1440000" cy="1080000"/>
          </a:xfrm>
          <a:prstGeom prst="rect">
            <a:avLst/>
          </a:prstGeom>
        </p:spPr>
      </p:pic>
      <p:pic>
        <p:nvPicPr>
          <p:cNvPr id="50" name="Picture 4" descr="ÐÐ°ÑÑÐ¸Ð½ÐºÐ¸ Ð¿Ð¾ Ð·Ð°Ð¿ÑÐ¾ÑÑ icon flag India">
            <a:extLst>
              <a:ext uri="{FF2B5EF4-FFF2-40B4-BE49-F238E27FC236}">
                <a16:creationId xmlns:a16="http://schemas.microsoft.com/office/drawing/2014/main" id="{502619F4-E644-4015-B340-0BC74C08A7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3284" y="3256380"/>
            <a:ext cx="432000" cy="288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Таблица 52">
            <a:extLst>
              <a:ext uri="{FF2B5EF4-FFF2-40B4-BE49-F238E27FC236}">
                <a16:creationId xmlns:a16="http://schemas.microsoft.com/office/drawing/2014/main" id="{4663B12B-FE9B-48AD-AC0D-897C62298654}"/>
              </a:ext>
            </a:extLst>
          </p:cNvPr>
          <p:cNvGraphicFramePr>
            <a:graphicFrameLocks noGrp="1"/>
          </p:cNvGraphicFramePr>
          <p:nvPr>
            <p:extLst>
              <p:ext uri="{D42A27DB-BD31-4B8C-83A1-F6EECF244321}">
                <p14:modId xmlns:p14="http://schemas.microsoft.com/office/powerpoint/2010/main" val="1135042249"/>
              </p:ext>
            </p:extLst>
          </p:nvPr>
        </p:nvGraphicFramePr>
        <p:xfrm>
          <a:off x="152401" y="2806200"/>
          <a:ext cx="8839199" cy="118872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0">
                  <a:extLst>
                    <a:ext uri="{9D8B030D-6E8A-4147-A177-3AD203B41FA5}">
                      <a16:colId xmlns:a16="http://schemas.microsoft.com/office/drawing/2014/main" val="583639914"/>
                    </a:ext>
                  </a:extLst>
                </a:gridCol>
                <a:gridCol w="685800">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a:t>За 3 дня мы  больше узнали о том, как создавать инновации, чем за 2 года лекций. И это было весело!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a:solidFill>
                            <a:schemeClr val="bg1"/>
                          </a:solidFill>
                        </a:rPr>
                        <a:t>Фара </a:t>
                      </a:r>
                      <a:r>
                        <a:rPr lang="ru-RU" sz="2000" dirty="0" err="1">
                          <a:solidFill>
                            <a:schemeClr val="bg1"/>
                          </a:solidFill>
                        </a:rPr>
                        <a:t>Изатти</a:t>
                      </a:r>
                      <a:endParaRPr lang="ru-RU"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54" name="Picture 6" descr="Image result for icon flag Malaysia">
            <a:extLst>
              <a:ext uri="{FF2B5EF4-FFF2-40B4-BE49-F238E27FC236}">
                <a16:creationId xmlns:a16="http://schemas.microsoft.com/office/drawing/2014/main" id="{5BEC5141-C77D-43A2-AAD7-BDE3C29E1C0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980" b="22812"/>
          <a:stretch/>
        </p:blipFill>
        <p:spPr bwMode="auto">
          <a:xfrm>
            <a:off x="8423284" y="3268353"/>
            <a:ext cx="432000" cy="264414"/>
          </a:xfrm>
          <a:prstGeom prst="rect">
            <a:avLst/>
          </a:prstGeom>
          <a:noFill/>
          <a:extLst>
            <a:ext uri="{909E8E84-426E-40DD-AFC4-6F175D3DCCD1}">
              <a14:hiddenFill xmlns:a14="http://schemas.microsoft.com/office/drawing/2010/main">
                <a:solidFill>
                  <a:srgbClr val="FFFFFF"/>
                </a:solidFill>
              </a14:hiddenFill>
            </a:ext>
          </a:extLst>
        </p:spPr>
      </p:pic>
      <p:pic>
        <p:nvPicPr>
          <p:cNvPr id="55" name="Рисунок 54">
            <a:extLst>
              <a:ext uri="{FF2B5EF4-FFF2-40B4-BE49-F238E27FC236}">
                <a16:creationId xmlns:a16="http://schemas.microsoft.com/office/drawing/2014/main" id="{7E602E37-651E-4EE0-89BC-C8A4A8F443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226" y="2860560"/>
            <a:ext cx="1440000" cy="1080000"/>
          </a:xfrm>
          <a:prstGeom prst="rect">
            <a:avLst/>
          </a:prstGeom>
        </p:spPr>
      </p:pic>
      <p:pic>
        <p:nvPicPr>
          <p:cNvPr id="56" name="Picture 4" descr="ÐÐ°ÑÑÐ¸Ð½ÐºÐ¸ Ð¿Ð¾ Ð·Ð°Ð¿ÑÐ¾ÑÑ icon flag India">
            <a:extLst>
              <a:ext uri="{FF2B5EF4-FFF2-40B4-BE49-F238E27FC236}">
                <a16:creationId xmlns:a16="http://schemas.microsoft.com/office/drawing/2014/main" id="{6A50BD01-8717-4613-93F1-63996867AA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3284" y="1875667"/>
            <a:ext cx="432000" cy="288360"/>
          </a:xfrm>
          <a:prstGeom prst="rect">
            <a:avLst/>
          </a:prstGeom>
          <a:noFill/>
          <a:extLst>
            <a:ext uri="{909E8E84-426E-40DD-AFC4-6F175D3DCCD1}">
              <a14:hiddenFill xmlns:a14="http://schemas.microsoft.com/office/drawing/2010/main">
                <a:solidFill>
                  <a:srgbClr val="FFFFFF"/>
                </a:solidFill>
              </a14:hiddenFill>
            </a:ext>
          </a:extLst>
        </p:spPr>
      </p:pic>
      <p:pic>
        <p:nvPicPr>
          <p:cNvPr id="518150" name="Рисунок 518149">
            <a:extLst>
              <a:ext uri="{FF2B5EF4-FFF2-40B4-BE49-F238E27FC236}">
                <a16:creationId xmlns:a16="http://schemas.microsoft.com/office/drawing/2014/main" id="{38C8AFB6-06C5-4663-A36A-D976310D08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 y="5688600"/>
            <a:ext cx="1440000" cy="1080000"/>
          </a:xfrm>
          <a:prstGeom prst="rect">
            <a:avLst/>
          </a:prstGeom>
        </p:spPr>
      </p:pic>
      <p:pic>
        <p:nvPicPr>
          <p:cNvPr id="1034" name="Picture 10" descr="Image result for icon flag Vietnam">
            <a:extLst>
              <a:ext uri="{FF2B5EF4-FFF2-40B4-BE49-F238E27FC236}">
                <a16:creationId xmlns:a16="http://schemas.microsoft.com/office/drawing/2014/main" id="{2EDD983E-4EA5-4113-944F-F117328D04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23284" y="6112440"/>
            <a:ext cx="432000" cy="28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527058"/>
      </p:ext>
    </p:extLst>
  </p:cSld>
  <p:clrMapOvr>
    <a:masterClrMapping/>
  </p:clrMapOvr>
  <p:transition spd="slow">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ChangeArrowheads="1"/>
          </p:cNvSpPr>
          <p:nvPr>
            <p:ph type="title" sz="quarter"/>
          </p:nvPr>
        </p:nvSpPr>
        <p:spPr>
          <a:xfrm>
            <a:off x="1237294" y="76201"/>
            <a:ext cx="7754306" cy="76199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История личного успеха</a:t>
            </a:r>
            <a:endPar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30" name="Рисунок 2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0DA4FA0E-F15C-4AC5-82E0-61FD2F9ED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sp>
        <p:nvSpPr>
          <p:cNvPr id="2" name="TextBox 1">
            <a:extLst>
              <a:ext uri="{FF2B5EF4-FFF2-40B4-BE49-F238E27FC236}">
                <a16:creationId xmlns:a16="http://schemas.microsoft.com/office/drawing/2014/main" id="{D497226F-0D53-4245-93E5-934BE74C0F03}"/>
              </a:ext>
            </a:extLst>
          </p:cNvPr>
          <p:cNvSpPr txBox="1"/>
          <p:nvPr/>
        </p:nvSpPr>
        <p:spPr>
          <a:xfrm>
            <a:off x="2819400" y="901700"/>
            <a:ext cx="4838191" cy="584775"/>
          </a:xfrm>
          <a:prstGeom prst="rect">
            <a:avLst/>
          </a:prstGeom>
          <a:noFill/>
        </p:spPr>
        <p:txBody>
          <a:bodyPr wrap="square" rtlCol="0">
            <a:spAutoFit/>
          </a:bodyPr>
          <a:lstStyle/>
          <a:p>
            <a:pPr algn="ctr"/>
            <a:r>
              <a:rPr lang="ru-RU" sz="3200" b="1" dirty="0" err="1">
                <a:latin typeface="+mj-lt"/>
              </a:rPr>
              <a:t>Сатьяджит</a:t>
            </a:r>
            <a:r>
              <a:rPr lang="ru-RU" sz="3200" b="1" dirty="0">
                <a:latin typeface="+mj-lt"/>
              </a:rPr>
              <a:t> Миттал</a:t>
            </a:r>
          </a:p>
        </p:txBody>
      </p:sp>
      <p:pic>
        <p:nvPicPr>
          <p:cNvPr id="1026" name="Picture 2" descr="Image may contain: 5 people, people smiling, people standing">
            <a:extLst>
              <a:ext uri="{FF2B5EF4-FFF2-40B4-BE49-F238E27FC236}">
                <a16:creationId xmlns:a16="http://schemas.microsoft.com/office/drawing/2014/main" id="{6FEC7978-A675-4C7D-A304-2CA23346A1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95" t="25888" r="32191" b="1786"/>
          <a:stretch/>
        </p:blipFill>
        <p:spPr bwMode="auto">
          <a:xfrm>
            <a:off x="6587399" y="1787398"/>
            <a:ext cx="2286000" cy="308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0053B0-5AE2-4072-9C0F-6C876492E81E}"/>
              </a:ext>
            </a:extLst>
          </p:cNvPr>
          <p:cNvSpPr txBox="1"/>
          <p:nvPr/>
        </p:nvSpPr>
        <p:spPr>
          <a:xfrm>
            <a:off x="3124201" y="4953000"/>
            <a:ext cx="5867399" cy="1200329"/>
          </a:xfrm>
          <a:prstGeom prst="rect">
            <a:avLst/>
          </a:prstGeom>
          <a:noFill/>
        </p:spPr>
        <p:txBody>
          <a:bodyPr wrap="square" rtlCol="0">
            <a:spAutoFit/>
          </a:bodyPr>
          <a:lstStyle/>
          <a:p>
            <a:pPr algn="r"/>
            <a:r>
              <a:rPr lang="ru-RU" sz="2400" b="1" dirty="0">
                <a:solidFill>
                  <a:srgbClr val="336699"/>
                </a:solidFill>
                <a:latin typeface="Arial Narrow" panose="020B0606020202030204" pitchFamily="34" charset="0"/>
              </a:rPr>
              <a:t>Через год: </a:t>
            </a:r>
          </a:p>
          <a:p>
            <a:pPr algn="r"/>
            <a:r>
              <a:rPr lang="ru-RU" sz="2400" dirty="0">
                <a:latin typeface="+mj-lt"/>
              </a:rPr>
              <a:t>Получил награду, как лучший </a:t>
            </a:r>
            <a:r>
              <a:rPr lang="ru-RU" sz="2400" dirty="0" err="1">
                <a:latin typeface="+mj-lt"/>
              </a:rPr>
              <a:t>инноватор</a:t>
            </a:r>
            <a:r>
              <a:rPr lang="ru-RU" sz="2400" dirty="0">
                <a:latin typeface="+mj-lt"/>
              </a:rPr>
              <a:t>, из рук Главы государства</a:t>
            </a:r>
          </a:p>
        </p:txBody>
      </p:sp>
      <p:pic>
        <p:nvPicPr>
          <p:cNvPr id="5" name="Рисунок 4">
            <a:extLst>
              <a:ext uri="{FF2B5EF4-FFF2-40B4-BE49-F238E27FC236}">
                <a16:creationId xmlns:a16="http://schemas.microsoft.com/office/drawing/2014/main" id="{2EB0751A-3AA9-463C-8D5D-95B6B725ED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614000"/>
            <a:ext cx="3253338" cy="2196000"/>
          </a:xfrm>
          <a:prstGeom prst="rect">
            <a:avLst/>
          </a:prstGeom>
          <a:ln>
            <a:noFill/>
          </a:ln>
          <a:effectLst>
            <a:outerShdw blurRad="292100" dist="139700" dir="2700000" algn="tl" rotWithShape="0">
              <a:srgbClr val="333333">
                <a:alpha val="65000"/>
              </a:srgbClr>
            </a:outerShdw>
          </a:effectLst>
        </p:spPr>
      </p:pic>
      <p:sp>
        <p:nvSpPr>
          <p:cNvPr id="6" name="Прямоугольник 5">
            <a:extLst>
              <a:ext uri="{FF2B5EF4-FFF2-40B4-BE49-F238E27FC236}">
                <a16:creationId xmlns:a16="http://schemas.microsoft.com/office/drawing/2014/main" id="{06ED1638-AEF3-4670-992B-7AF608E2BCBE}"/>
              </a:ext>
            </a:extLst>
          </p:cNvPr>
          <p:cNvSpPr/>
          <p:nvPr/>
        </p:nvSpPr>
        <p:spPr>
          <a:xfrm>
            <a:off x="3657600" y="2000071"/>
            <a:ext cx="1981200" cy="1200329"/>
          </a:xfrm>
          <a:prstGeom prst="rect">
            <a:avLst/>
          </a:prstGeom>
        </p:spPr>
        <p:txBody>
          <a:bodyPr wrap="square">
            <a:spAutoFit/>
          </a:bodyPr>
          <a:lstStyle/>
          <a:p>
            <a:r>
              <a:rPr lang="ru-RU" sz="2400" b="1" dirty="0">
                <a:solidFill>
                  <a:srgbClr val="336699"/>
                </a:solidFill>
                <a:latin typeface="Arial Narrow" panose="020B0606020202030204" pitchFamily="34" charset="0"/>
              </a:rPr>
              <a:t>1-е ИИ 2017 </a:t>
            </a:r>
            <a:br>
              <a:rPr lang="ru-RU" sz="2400" dirty="0">
                <a:latin typeface="+mj-lt"/>
              </a:rPr>
            </a:br>
            <a:r>
              <a:rPr lang="ru-RU" sz="2400" dirty="0">
                <a:latin typeface="+mj-lt"/>
              </a:rPr>
              <a:t>ЛУЧШИЙ ИННОВАТОР </a:t>
            </a:r>
          </a:p>
        </p:txBody>
      </p:sp>
      <p:pic>
        <p:nvPicPr>
          <p:cNvPr id="1028" name="Picture 4" descr="ÐÐ°ÑÑÐ¸Ð½ÐºÐ¸ Ð¿Ð¾ Ð·Ð°Ð¿ÑÐ¾ÑÑ icon flag India">
            <a:extLst>
              <a:ext uri="{FF2B5EF4-FFF2-40B4-BE49-F238E27FC236}">
                <a16:creationId xmlns:a16="http://schemas.microsoft.com/office/drawing/2014/main" id="{D55C3121-96D2-4415-86AC-92230AF4E9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976559"/>
            <a:ext cx="647191" cy="432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8C7C52-82AC-4D16-A769-55B2C2D0B0D2}"/>
              </a:ext>
            </a:extLst>
          </p:cNvPr>
          <p:cNvSpPr txBox="1"/>
          <p:nvPr/>
        </p:nvSpPr>
        <p:spPr>
          <a:xfrm>
            <a:off x="1371600" y="3657600"/>
            <a:ext cx="4437479" cy="1200329"/>
          </a:xfrm>
          <a:prstGeom prst="rect">
            <a:avLst/>
          </a:prstGeom>
          <a:noFill/>
        </p:spPr>
        <p:txBody>
          <a:bodyPr wrap="square" rtlCol="0">
            <a:spAutoFit/>
          </a:bodyPr>
          <a:lstStyle/>
          <a:p>
            <a:pPr algn="r"/>
            <a:r>
              <a:rPr lang="ru-RU" sz="2400" b="1" dirty="0">
                <a:solidFill>
                  <a:srgbClr val="336699"/>
                </a:solidFill>
                <a:latin typeface="Arial Narrow" panose="020B0606020202030204" pitchFamily="34" charset="0"/>
              </a:rPr>
              <a:t>Через месяц: </a:t>
            </a:r>
          </a:p>
          <a:p>
            <a:pPr algn="r"/>
            <a:r>
              <a:rPr lang="ru-RU" sz="2400" dirty="0">
                <a:latin typeface="+mj-lt"/>
              </a:rPr>
              <a:t>Получил правительственный грант для своего стартапа</a:t>
            </a:r>
          </a:p>
        </p:txBody>
      </p:sp>
      <p:pic>
        <p:nvPicPr>
          <p:cNvPr id="7" name="Рисунок 6">
            <a:extLst>
              <a:ext uri="{FF2B5EF4-FFF2-40B4-BE49-F238E27FC236}">
                <a16:creationId xmlns:a16="http://schemas.microsoft.com/office/drawing/2014/main" id="{1274CFC4-6C92-43E6-83D5-811DF02CC2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069141"/>
            <a:ext cx="1582384" cy="2712659"/>
          </a:xfrm>
          <a:prstGeom prst="rect">
            <a:avLst/>
          </a:prstGeom>
        </p:spPr>
      </p:pic>
      <p:sp>
        <p:nvSpPr>
          <p:cNvPr id="13" name="TextBox 12">
            <a:extLst>
              <a:ext uri="{FF2B5EF4-FFF2-40B4-BE49-F238E27FC236}">
                <a16:creationId xmlns:a16="http://schemas.microsoft.com/office/drawing/2014/main" id="{D641BCF0-4A8D-42B2-A155-C71636E0AB5D}"/>
              </a:ext>
            </a:extLst>
          </p:cNvPr>
          <p:cNvSpPr txBox="1"/>
          <p:nvPr/>
        </p:nvSpPr>
        <p:spPr>
          <a:xfrm>
            <a:off x="1887121" y="5962471"/>
            <a:ext cx="7256879" cy="830997"/>
          </a:xfrm>
          <a:prstGeom prst="rect">
            <a:avLst/>
          </a:prstGeom>
          <a:noFill/>
        </p:spPr>
        <p:txBody>
          <a:bodyPr wrap="square" rtlCol="0">
            <a:spAutoFit/>
          </a:bodyPr>
          <a:lstStyle/>
          <a:p>
            <a:r>
              <a:rPr lang="ru-RU" sz="2400" b="1" dirty="0">
                <a:solidFill>
                  <a:srgbClr val="336699"/>
                </a:solidFill>
                <a:latin typeface="Arial Narrow" panose="020B0606020202030204" pitchFamily="34" charset="0"/>
              </a:rPr>
              <a:t>Через полтора года</a:t>
            </a:r>
          </a:p>
          <a:p>
            <a:r>
              <a:rPr lang="ru-RU" sz="2400" dirty="0">
                <a:latin typeface="+mj-lt"/>
              </a:rPr>
              <a:t>В списке </a:t>
            </a:r>
            <a:r>
              <a:rPr lang="en-US" sz="2400" dirty="0">
                <a:latin typeface="+mj-lt"/>
              </a:rPr>
              <a:t>Forbes </a:t>
            </a:r>
            <a:r>
              <a:rPr lang="ru-RU" sz="2400" dirty="0">
                <a:latin typeface="+mj-lt"/>
              </a:rPr>
              <a:t>молодых предпринимателей Азии</a:t>
            </a:r>
          </a:p>
        </p:txBody>
      </p:sp>
    </p:spTree>
    <p:extLst>
      <p:ext uri="{BB962C8B-B14F-4D97-AF65-F5344CB8AC3E}">
        <p14:creationId xmlns:p14="http://schemas.microsoft.com/office/powerpoint/2010/main" val="393685698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8147"/>
                                        </p:tgtEl>
                                        <p:attrNameLst>
                                          <p:attrName>style.visibility</p:attrName>
                                        </p:attrNameLst>
                                      </p:cBhvr>
                                      <p:to>
                                        <p:strVal val="visible"/>
                                      </p:to>
                                    </p:set>
                                    <p:animEffect transition="in" filter="fade">
                                      <p:cBhvr>
                                        <p:cTn id="7" dur="1000"/>
                                        <p:tgtEl>
                                          <p:spTgt spid="518147"/>
                                        </p:tgtEl>
                                      </p:cBhvr>
                                    </p:animEffect>
                                    <p:anim calcmode="lin" valueType="num">
                                      <p:cBhvr>
                                        <p:cTn id="8" dur="1000" fill="hold"/>
                                        <p:tgtEl>
                                          <p:spTgt spid="518147"/>
                                        </p:tgtEl>
                                        <p:attrNameLst>
                                          <p:attrName>ppt_x</p:attrName>
                                        </p:attrNameLst>
                                      </p:cBhvr>
                                      <p:tavLst>
                                        <p:tav tm="0">
                                          <p:val>
                                            <p:strVal val="#ppt_x"/>
                                          </p:val>
                                        </p:tav>
                                        <p:tav tm="100000">
                                          <p:val>
                                            <p:strVal val="#ppt_x"/>
                                          </p:val>
                                        </p:tav>
                                      </p:tavLst>
                                    </p:anim>
                                    <p:anim calcmode="lin" valueType="num">
                                      <p:cBhvr>
                                        <p:cTn id="9" dur="1000" fill="hold"/>
                                        <p:tgtEl>
                                          <p:spTgt spid="518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par>
                          <p:cTn id="20" fill="hold">
                            <p:stCondLst>
                              <p:cond delay="3000"/>
                            </p:stCondLst>
                            <p:childTnLst>
                              <p:par>
                                <p:cTn id="21" presetID="42" presetClass="entr" presetSubtype="0"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10" presetClass="entr" presetSubtype="0" fill="hold" nodeType="after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6500"/>
                            </p:stCondLst>
                            <p:childTnLst>
                              <p:par>
                                <p:cTn id="31" presetID="42" presetClass="entr" presetSubtype="0" fill="hold" grpId="0" nodeType="afterEffect">
                                  <p:stCondLst>
                                    <p:cond delay="100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p:stCondLst>
                              <p:cond delay="8500"/>
                            </p:stCondLst>
                            <p:childTnLst>
                              <p:par>
                                <p:cTn id="37" presetID="42" presetClass="entr" presetSubtype="0" fill="hold" grpId="0" nodeType="afterEffect">
                                  <p:stCondLst>
                                    <p:cond delay="10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10500"/>
                            </p:stCondLst>
                            <p:childTnLst>
                              <p:par>
                                <p:cTn id="43" presetID="10" presetClass="entr" presetSubtype="0" fill="hold" nodeType="afterEffect">
                                  <p:stCondLst>
                                    <p:cond delay="50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1000"/>
                                        <p:tgtEl>
                                          <p:spTgt spid="1026"/>
                                        </p:tgtEl>
                                      </p:cBhvr>
                                    </p:animEffect>
                                  </p:childTnLst>
                                </p:cTn>
                              </p:par>
                            </p:childTnLst>
                          </p:cTn>
                        </p:par>
                        <p:par>
                          <p:cTn id="46" fill="hold">
                            <p:stCondLst>
                              <p:cond delay="12000"/>
                            </p:stCondLst>
                            <p:childTnLst>
                              <p:par>
                                <p:cTn id="47" presetID="42" presetClass="entr" presetSubtype="0" fill="hold" grpId="0" nodeType="afterEffect">
                                  <p:stCondLst>
                                    <p:cond delay="10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14000"/>
                            </p:stCondLst>
                            <p:childTnLst>
                              <p:par>
                                <p:cTn id="53" presetID="10" presetClass="entr" presetSubtype="0" fill="hold" nodeType="afterEffect">
                                  <p:stCondLst>
                                    <p:cond delay="50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p:bldP spid="2" grpId="0"/>
      <p:bldP spid="3" grpId="0"/>
      <p:bldP spid="6" grpId="0"/>
      <p:bldP spid="2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Вертикальный свиток 3"/>
          <p:cNvSpPr/>
          <p:nvPr/>
        </p:nvSpPr>
        <p:spPr>
          <a:xfrm>
            <a:off x="1066800" y="1786597"/>
            <a:ext cx="7086600" cy="24384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371600" y="2057400"/>
            <a:ext cx="6477000" cy="2209800"/>
          </a:xfrm>
        </p:spPr>
        <p:txBody>
          <a:bodyPr/>
          <a:lstStyle/>
          <a:p>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БОЛЬШИЕ выгоды </a:t>
            </a:r>
            <a:r>
              <a:rPr lang="ru-RU"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Arial Black" panose="020B0A04020102020204" pitchFamily="34" charset="0"/>
              </a:rPr>
              <a:t>для всех</a:t>
            </a:r>
          </a:p>
        </p:txBody>
      </p:sp>
      <p:sp>
        <p:nvSpPr>
          <p:cNvPr id="8" name="TextBox 7">
            <a:hlinkClick r:id="rId2" action="ppaction://hlinksldjump"/>
          </p:cNvPr>
          <p:cNvSpPr txBox="1"/>
          <p:nvPr/>
        </p:nvSpPr>
        <p:spPr>
          <a:xfrm>
            <a:off x="1676400" y="228600"/>
            <a:ext cx="7327201" cy="1077218"/>
          </a:xfrm>
          <a:prstGeom prst="rect">
            <a:avLst/>
          </a:prstGeom>
          <a:noFill/>
        </p:spPr>
        <p:txBody>
          <a:bodyPr wrap="square" rtlCol="0">
            <a:spAutoFit/>
          </a:bodyPr>
          <a:lstStyle/>
          <a:p>
            <a:r>
              <a:rPr lang="ru-RU" sz="3200" i="1" dirty="0">
                <a:latin typeface="+mn-lt"/>
              </a:rPr>
              <a:t>Огромный позитивный вклад в мировое развитие на столетия вперед</a:t>
            </a:r>
          </a:p>
        </p:txBody>
      </p:sp>
      <p:pic>
        <p:nvPicPr>
          <p:cNvPr id="7" name="Рисунок 6"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0B9BCD77-15AC-474F-9AAA-4271544A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203"/>
            <a:ext cx="1512000" cy="1512000"/>
          </a:xfrm>
          <a:prstGeom prst="rect">
            <a:avLst/>
          </a:prstGeom>
        </p:spPr>
      </p:pic>
      <p:pic>
        <p:nvPicPr>
          <p:cNvPr id="5" name="Рисунок 4">
            <a:extLst>
              <a:ext uri="{FF2B5EF4-FFF2-40B4-BE49-F238E27FC236}">
                <a16:creationId xmlns:a16="http://schemas.microsoft.com/office/drawing/2014/main" id="{66D9C61A-7B35-4E4B-B3F0-6639BAC72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1454"/>
            <a:ext cx="9144000" cy="2217648"/>
          </a:xfrm>
          <a:prstGeom prst="rect">
            <a:avLst/>
          </a:prstGeom>
        </p:spPr>
      </p:pic>
    </p:spTree>
    <p:extLst>
      <p:ext uri="{BB962C8B-B14F-4D97-AF65-F5344CB8AC3E}">
        <p14:creationId xmlns:p14="http://schemas.microsoft.com/office/powerpoint/2010/main" val="4058552611"/>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19200" y="221159"/>
            <a:ext cx="7772400" cy="769441"/>
          </a:xfrm>
          <a:prstGeom prst="rect">
            <a:avLst/>
          </a:prstGeom>
          <a:noFill/>
        </p:spPr>
        <p:txBody>
          <a:bodyPr wrap="square" lIns="91440" tIns="45720" rIns="91440" bIns="45720" rtlCol="0">
            <a:spAutoFit/>
          </a:bodyPr>
          <a:lstStyle/>
          <a:p>
            <a:pPr algn="ctr"/>
            <a:r>
              <a:rPr lang="ru-RU"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rPr>
              <a:t>Большие выгоды для</a:t>
            </a:r>
            <a:r>
              <a:rPr lang="en-US"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rPr>
              <a:t> </a:t>
            </a:r>
            <a:r>
              <a:rPr lang="ru-RU"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rPr>
              <a:t>всех</a:t>
            </a:r>
            <a:endParaRPr lang="en-US"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endParaRPr>
          </a:p>
        </p:txBody>
      </p:sp>
      <p:sp>
        <p:nvSpPr>
          <p:cNvPr id="13" name="Прямоугольник 12"/>
          <p:cNvSpPr/>
          <p:nvPr/>
        </p:nvSpPr>
        <p:spPr>
          <a:xfrm>
            <a:off x="76200" y="1579602"/>
            <a:ext cx="2980536"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sz="2800" b="1" dirty="0"/>
              <a:t>УЧАСТНИКИ</a:t>
            </a:r>
          </a:p>
        </p:txBody>
      </p:sp>
      <p:sp>
        <p:nvSpPr>
          <p:cNvPr id="23" name="Прямоугольник 22"/>
          <p:cNvSpPr/>
          <p:nvPr/>
        </p:nvSpPr>
        <p:spPr>
          <a:xfrm>
            <a:off x="3081732" y="1579602"/>
            <a:ext cx="2980536" cy="6096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ru-RU" sz="2800" b="1" dirty="0"/>
              <a:t>ЗРИТЕЛИ</a:t>
            </a:r>
          </a:p>
        </p:txBody>
      </p:sp>
      <p:sp>
        <p:nvSpPr>
          <p:cNvPr id="25" name="Прямоугольник 24"/>
          <p:cNvSpPr/>
          <p:nvPr/>
        </p:nvSpPr>
        <p:spPr>
          <a:xfrm>
            <a:off x="6087264" y="1579602"/>
            <a:ext cx="2980536"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800" b="1" dirty="0"/>
              <a:t>СТРАНЫ</a:t>
            </a:r>
          </a:p>
        </p:txBody>
      </p:sp>
      <p:sp>
        <p:nvSpPr>
          <p:cNvPr id="14" name="Прямоугольник 13"/>
          <p:cNvSpPr/>
          <p:nvPr/>
        </p:nvSpPr>
        <p:spPr>
          <a:xfrm>
            <a:off x="76200" y="2189202"/>
            <a:ext cx="2980536" cy="43639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6" name="Прямоугольник 25"/>
          <p:cNvSpPr/>
          <p:nvPr/>
        </p:nvSpPr>
        <p:spPr>
          <a:xfrm>
            <a:off x="3096000" y="2189202"/>
            <a:ext cx="2980536" cy="43639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7" name="Прямоугольник 26"/>
          <p:cNvSpPr/>
          <p:nvPr/>
        </p:nvSpPr>
        <p:spPr>
          <a:xfrm>
            <a:off x="6087264" y="2189202"/>
            <a:ext cx="2980536" cy="43639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5" name="TextBox 14"/>
          <p:cNvSpPr txBox="1"/>
          <p:nvPr/>
        </p:nvSpPr>
        <p:spPr>
          <a:xfrm>
            <a:off x="143664" y="2352794"/>
            <a:ext cx="2904336" cy="4124206"/>
          </a:xfrm>
          <a:prstGeom prst="rect">
            <a:avLst/>
          </a:prstGeom>
          <a:noFill/>
        </p:spPr>
        <p:txBody>
          <a:bodyPr wrap="square" rtlCol="0">
            <a:spAutoFit/>
          </a:bodyPr>
          <a:lstStyle/>
          <a:p>
            <a:pPr lvl="0">
              <a:spcAft>
                <a:spcPts val="1200"/>
              </a:spcAft>
            </a:pPr>
            <a:r>
              <a:rPr lang="ru-RU" sz="2800" dirty="0">
                <a:latin typeface="+mn-lt"/>
              </a:rPr>
              <a:t>Развивают и демонстрируют мастерство предприимчивых </a:t>
            </a:r>
            <a:r>
              <a:rPr lang="ru-RU" sz="2800" dirty="0" err="1">
                <a:latin typeface="+mn-lt"/>
              </a:rPr>
              <a:t>инноваторов</a:t>
            </a:r>
            <a:endParaRPr lang="ru-RU" sz="2800" dirty="0">
              <a:latin typeface="+mn-lt"/>
            </a:endParaRPr>
          </a:p>
          <a:p>
            <a:pPr>
              <a:spcAft>
                <a:spcPts val="1200"/>
              </a:spcAft>
            </a:pPr>
            <a:r>
              <a:rPr lang="ru-RU" sz="2800" dirty="0">
                <a:latin typeface="+mn-lt"/>
              </a:rPr>
              <a:t>Завоевывают всемирную репутацию и призы</a:t>
            </a:r>
          </a:p>
        </p:txBody>
      </p:sp>
      <p:sp>
        <p:nvSpPr>
          <p:cNvPr id="28" name="TextBox 27"/>
          <p:cNvSpPr txBox="1"/>
          <p:nvPr/>
        </p:nvSpPr>
        <p:spPr>
          <a:xfrm>
            <a:off x="3200400" y="2352794"/>
            <a:ext cx="2904336" cy="4124206"/>
          </a:xfrm>
          <a:prstGeom prst="rect">
            <a:avLst/>
          </a:prstGeom>
          <a:noFill/>
        </p:spPr>
        <p:txBody>
          <a:bodyPr wrap="square" rtlCol="0">
            <a:spAutoFit/>
          </a:bodyPr>
          <a:lstStyle/>
          <a:p>
            <a:pPr lvl="0">
              <a:spcAft>
                <a:spcPts val="1200"/>
              </a:spcAft>
            </a:pPr>
            <a:r>
              <a:rPr lang="ru-RU" sz="2800" dirty="0">
                <a:latin typeface="+mn-lt"/>
              </a:rPr>
              <a:t>Учатся инновационным методам превращения прорывных идей в успешный бизнес</a:t>
            </a:r>
          </a:p>
          <a:p>
            <a:pPr lvl="0"/>
            <a:r>
              <a:rPr lang="ru-RU" sz="2800" dirty="0">
                <a:latin typeface="+mn-lt"/>
              </a:rPr>
              <a:t>Участвуют в состязаниях</a:t>
            </a:r>
          </a:p>
        </p:txBody>
      </p:sp>
      <p:sp>
        <p:nvSpPr>
          <p:cNvPr id="29" name="TextBox 28"/>
          <p:cNvSpPr txBox="1"/>
          <p:nvPr/>
        </p:nvSpPr>
        <p:spPr>
          <a:xfrm>
            <a:off x="6163464" y="2352794"/>
            <a:ext cx="2904336" cy="4124206"/>
          </a:xfrm>
          <a:prstGeom prst="rect">
            <a:avLst/>
          </a:prstGeom>
          <a:noFill/>
        </p:spPr>
        <p:txBody>
          <a:bodyPr wrap="square" rtlCol="0">
            <a:spAutoFit/>
          </a:bodyPr>
          <a:lstStyle/>
          <a:p>
            <a:pPr lvl="0">
              <a:spcAft>
                <a:spcPts val="1200"/>
              </a:spcAft>
            </a:pPr>
            <a:r>
              <a:rPr lang="ru-RU" sz="2800" dirty="0">
                <a:latin typeface="+mn-lt"/>
              </a:rPr>
              <a:t>Ускоряют инновационное, творческое, экономическое и социальное развитие. </a:t>
            </a:r>
          </a:p>
          <a:p>
            <a:pPr lvl="0">
              <a:spcAft>
                <a:spcPts val="1200"/>
              </a:spcAft>
            </a:pPr>
            <a:r>
              <a:rPr lang="ru-RU" sz="2800" dirty="0">
                <a:latin typeface="+mn-lt"/>
              </a:rPr>
              <a:t>Укрепляют международное сотрудничество</a:t>
            </a:r>
          </a:p>
        </p:txBody>
      </p:sp>
      <p:pic>
        <p:nvPicPr>
          <p:cNvPr id="17" name="Рисунок 16"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1E361615-7E85-43D2-A5ED-35EAABE91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spTree>
    <p:custDataLst>
      <p:tags r:id="rId1"/>
    </p:custDataLst>
    <p:extLst>
      <p:ext uri="{BB962C8B-B14F-4D97-AF65-F5344CB8AC3E}">
        <p14:creationId xmlns:p14="http://schemas.microsoft.com/office/powerpoint/2010/main" val="1840483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2000"/>
                                        <p:tgtEl>
                                          <p:spTgt spid="15"/>
                                        </p:tgtEl>
                                      </p:cBhvr>
                                    </p:animEffect>
                                  </p:childTnLst>
                                </p:cTn>
                              </p:par>
                            </p:childTnLst>
                          </p:cTn>
                        </p:par>
                        <p:par>
                          <p:cTn id="24" fill="hold">
                            <p:stCondLst>
                              <p:cond delay="6000"/>
                            </p:stCondLst>
                            <p:childTnLst>
                              <p:par>
                                <p:cTn id="25" presetID="42" presetClass="entr" presetSubtype="0" fill="hold" grpId="0" nodeType="after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par>
                          <p:cTn id="30" fill="hold">
                            <p:stCondLst>
                              <p:cond delay="90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9500"/>
                            </p:stCondLst>
                            <p:childTnLst>
                              <p:par>
                                <p:cTn id="35" presetID="22" presetClass="entr" presetSubtype="1"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2000"/>
                                        <p:tgtEl>
                                          <p:spTgt spid="28"/>
                                        </p:tgtEl>
                                      </p:cBhvr>
                                    </p:animEffect>
                                  </p:childTnLst>
                                </p:cTn>
                              </p:par>
                            </p:childTnLst>
                          </p:cTn>
                        </p:par>
                        <p:par>
                          <p:cTn id="38" fill="hold">
                            <p:stCondLst>
                              <p:cond delay="11500"/>
                            </p:stCondLst>
                            <p:childTnLst>
                              <p:par>
                                <p:cTn id="39" presetID="42" presetClass="entr" presetSubtype="0" fill="hold" grpId="0" nodeType="afterEffect">
                                  <p:stCondLst>
                                    <p:cond delay="200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145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15000"/>
                            </p:stCondLst>
                            <p:childTnLst>
                              <p:par>
                                <p:cTn id="49" presetID="22" presetClass="entr" presetSubtype="1" fill="hold" grpId="0" nodeType="after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wipe(up)">
                                      <p:cBhvr>
                                        <p:cTn id="5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3" grpId="0" animBg="1"/>
      <p:bldP spid="25" grpId="0" animBg="1"/>
      <p:bldP spid="14" grpId="0" animBg="1"/>
      <p:bldP spid="26" grpId="0" animBg="1"/>
      <p:bldP spid="27" grpId="0" animBg="1"/>
      <p:bldP spid="15"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009900" y="241445"/>
            <a:ext cx="3124200" cy="81310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Научись</a:t>
            </a:r>
            <a:endParaRPr lang="ru-RU"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ndParaRPr>
          </a:p>
        </p:txBody>
      </p:sp>
      <p:graphicFrame>
        <p:nvGraphicFramePr>
          <p:cNvPr id="3" name="Схема 2"/>
          <p:cNvGraphicFramePr/>
          <p:nvPr>
            <p:extLst/>
          </p:nvPr>
        </p:nvGraphicFramePr>
        <p:xfrm>
          <a:off x="228600" y="1397000"/>
          <a:ext cx="86106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Рисунок 5"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848E0463-CB93-4C98-93B9-9219EF1FBE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1"/>
            <a:ext cx="1296000" cy="1296000"/>
          </a:xfrm>
          <a:prstGeom prst="rect">
            <a:avLst/>
          </a:prstGeom>
        </p:spPr>
      </p:pic>
    </p:spTree>
    <p:custDataLst>
      <p:tags r:id="rId1"/>
    </p:custDataLst>
    <p:extLst>
      <p:ext uri="{BB962C8B-B14F-4D97-AF65-F5344CB8AC3E}">
        <p14:creationId xmlns:p14="http://schemas.microsoft.com/office/powerpoint/2010/main" val="1837424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ертикальный свиток 3">
            <a:extLst>
              <a:ext uri="{FF2B5EF4-FFF2-40B4-BE49-F238E27FC236}">
                <a16:creationId xmlns:a16="http://schemas.microsoft.com/office/drawing/2014/main" id="{143819A8-D93D-4B7D-97DA-066FC0353232}"/>
              </a:ext>
            </a:extLst>
          </p:cNvPr>
          <p:cNvSpPr/>
          <p:nvPr/>
        </p:nvSpPr>
        <p:spPr>
          <a:xfrm>
            <a:off x="1066800" y="3657600"/>
            <a:ext cx="7086600" cy="28194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676400" y="4038600"/>
            <a:ext cx="6019800" cy="2209800"/>
          </a:xfrm>
        </p:spPr>
        <p:txBody>
          <a:bodyPr/>
          <a:lstStyle/>
          <a:p>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Отзывы</a:t>
            </a:r>
            <a:endParaRPr lang="ru-RU" sz="4800" b="1" dirty="0">
              <a:ln w="10160">
                <a:solidFill>
                  <a:schemeClr val="accent5"/>
                </a:solidFill>
                <a:prstDash val="solid"/>
              </a:ln>
              <a:solidFill>
                <a:srgbClr val="66FFFF"/>
              </a:solidFill>
              <a:effectLst>
                <a:outerShdw blurRad="38100" dist="22860" dir="5400000" algn="tl" rotWithShape="0">
                  <a:srgbClr val="000000">
                    <a:alpha val="30000"/>
                  </a:srgbClr>
                </a:outerShdw>
              </a:effectLst>
              <a:latin typeface="Arial Black" panose="020B0A04020102020204" pitchFamily="34" charset="0"/>
            </a:endParaRPr>
          </a:p>
        </p:txBody>
      </p:sp>
      <p:pic>
        <p:nvPicPr>
          <p:cNvPr id="5" name="Рисунок 4"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E622AB6E-7D30-4177-AA8C-F3AC9D689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000" y="914400"/>
            <a:ext cx="2160000"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7785585"/>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440000" y="838200"/>
            <a:ext cx="7704000"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Спектр привлекательности</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grpSp>
        <p:nvGrpSpPr>
          <p:cNvPr id="10" name="Группа 9">
            <a:extLst>
              <a:ext uri="{FF2B5EF4-FFF2-40B4-BE49-F238E27FC236}">
                <a16:creationId xmlns:a16="http://schemas.microsoft.com/office/drawing/2014/main" id="{AD61C84B-B51A-43FF-B6A2-30829ADB31A7}"/>
              </a:ext>
            </a:extLst>
          </p:cNvPr>
          <p:cNvGrpSpPr/>
          <p:nvPr/>
        </p:nvGrpSpPr>
        <p:grpSpPr>
          <a:xfrm>
            <a:off x="1152000" y="0"/>
            <a:ext cx="7992000" cy="685800"/>
            <a:chOff x="0" y="1030069"/>
            <a:chExt cx="9144000" cy="685800"/>
          </a:xfrm>
        </p:grpSpPr>
        <p:sp>
          <p:nvSpPr>
            <p:cNvPr id="11" name="TextBox 10">
              <a:extLst>
                <a:ext uri="{FF2B5EF4-FFF2-40B4-BE49-F238E27FC236}">
                  <a16:creationId xmlns:a16="http://schemas.microsoft.com/office/drawing/2014/main" id="{1CC8B04B-3896-42A8-9F58-9BB5965A0ABE}"/>
                </a:ext>
              </a:extLst>
            </p:cNvPr>
            <p:cNvSpPr txBox="1"/>
            <p:nvPr/>
          </p:nvSpPr>
          <p:spPr>
            <a:xfrm>
              <a:off x="187997" y="1030069"/>
              <a:ext cx="8956002" cy="584775"/>
            </a:xfrm>
            <a:prstGeom prst="rect">
              <a:avLst/>
            </a:prstGeom>
            <a:solidFill>
              <a:srgbClr val="336699"/>
            </a:solidFill>
          </p:spPr>
          <p:txBody>
            <a:bodyPr wrap="square" rtlCol="0">
              <a:spAutoFit/>
            </a:bodyPr>
            <a:lstStyle/>
            <a:p>
              <a:pPr algn="ctr"/>
              <a:r>
                <a:rPr lang="ru-RU" sz="3200" b="1" dirty="0">
                  <a:solidFill>
                    <a:schemeClr val="bg1"/>
                  </a:solidFill>
                </a:rPr>
                <a:t>Что нравится участникам</a:t>
              </a:r>
              <a:r>
                <a:rPr lang="en-US" sz="3200" b="1" dirty="0">
                  <a:solidFill>
                    <a:schemeClr val="bg1"/>
                  </a:solidFill>
                </a:rPr>
                <a:t> </a:t>
              </a:r>
              <a:r>
                <a:rPr lang="ru-RU" sz="3200" b="1" dirty="0">
                  <a:solidFill>
                    <a:schemeClr val="bg1"/>
                  </a:solidFill>
                </a:rPr>
                <a:t>в ИИ</a:t>
              </a:r>
              <a:endParaRPr lang="ru-RU" sz="3200" dirty="0">
                <a:solidFill>
                  <a:schemeClr val="bg1"/>
                </a:solidFill>
              </a:endParaRPr>
            </a:p>
          </p:txBody>
        </p:sp>
        <p:cxnSp>
          <p:nvCxnSpPr>
            <p:cNvPr id="12" name="Прямая соединительная линия 11">
              <a:extLst>
                <a:ext uri="{FF2B5EF4-FFF2-40B4-BE49-F238E27FC236}">
                  <a16:creationId xmlns:a16="http://schemas.microsoft.com/office/drawing/2014/main" id="{02D6AEEA-50DD-4FEB-978B-04F5A1DAF742}"/>
                </a:ext>
              </a:extLst>
            </p:cNvPr>
            <p:cNvCxnSpPr/>
            <p:nvPr/>
          </p:nvCxnSpPr>
          <p:spPr>
            <a:xfrm>
              <a:off x="0" y="1715869"/>
              <a:ext cx="9144000" cy="0"/>
            </a:xfrm>
            <a:prstGeom prst="line">
              <a:avLst/>
            </a:prstGeom>
            <a:ln w="19050"/>
          </p:spPr>
          <p:style>
            <a:lnRef idx="3">
              <a:schemeClr val="accent1"/>
            </a:lnRef>
            <a:fillRef idx="0">
              <a:schemeClr val="accent1"/>
            </a:fillRef>
            <a:effectRef idx="2">
              <a:schemeClr val="accent1"/>
            </a:effectRef>
            <a:fontRef idx="minor">
              <a:schemeClr val="tx1"/>
            </a:fontRef>
          </p:style>
        </p:cxnSp>
      </p:gr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Диаграмма 8">
            <a:extLst>
              <a:ext uri="{FF2B5EF4-FFF2-40B4-BE49-F238E27FC236}">
                <a16:creationId xmlns:a16="http://schemas.microsoft.com/office/drawing/2014/main" id="{1DF29E34-74D6-43F8-870B-1769E2096004}"/>
              </a:ext>
            </a:extLst>
          </p:cNvPr>
          <p:cNvGraphicFramePr/>
          <p:nvPr>
            <p:extLst/>
          </p:nvPr>
        </p:nvGraphicFramePr>
        <p:xfrm>
          <a:off x="76200" y="1752600"/>
          <a:ext cx="9144000" cy="520973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9C04E120-3C8A-41C6-B1C4-DE599052F50E}"/>
              </a:ext>
            </a:extLst>
          </p:cNvPr>
          <p:cNvSpPr txBox="1"/>
          <p:nvPr/>
        </p:nvSpPr>
        <p:spPr>
          <a:xfrm>
            <a:off x="221119" y="2057400"/>
            <a:ext cx="3741281" cy="584775"/>
          </a:xfrm>
          <a:prstGeom prst="rect">
            <a:avLst/>
          </a:prstGeom>
          <a:noFill/>
        </p:spPr>
        <p:txBody>
          <a:bodyPr wrap="none" rtlCol="0">
            <a:spAutoFit/>
          </a:bodyPr>
          <a:lstStyle/>
          <a:p>
            <a:r>
              <a:rPr lang="ru-RU" sz="3200" dirty="0">
                <a:latin typeface="+mn-lt"/>
              </a:rPr>
              <a:t>Всемирная МИССИЯ</a:t>
            </a:r>
          </a:p>
        </p:txBody>
      </p:sp>
      <p:sp>
        <p:nvSpPr>
          <p:cNvPr id="13" name="TextBox 12">
            <a:extLst>
              <a:ext uri="{FF2B5EF4-FFF2-40B4-BE49-F238E27FC236}">
                <a16:creationId xmlns:a16="http://schemas.microsoft.com/office/drawing/2014/main" id="{D5525DA5-3E96-4382-9061-ED43CF5DACF2}"/>
              </a:ext>
            </a:extLst>
          </p:cNvPr>
          <p:cNvSpPr txBox="1"/>
          <p:nvPr/>
        </p:nvSpPr>
        <p:spPr>
          <a:xfrm>
            <a:off x="5791200" y="1970782"/>
            <a:ext cx="3048000" cy="1077218"/>
          </a:xfrm>
          <a:prstGeom prst="rect">
            <a:avLst/>
          </a:prstGeom>
          <a:noFill/>
        </p:spPr>
        <p:txBody>
          <a:bodyPr wrap="square" rtlCol="0">
            <a:spAutoFit/>
          </a:bodyPr>
          <a:lstStyle/>
          <a:p>
            <a:r>
              <a:rPr lang="ru-RU" sz="3200" dirty="0">
                <a:latin typeface="+mn-lt"/>
              </a:rPr>
              <a:t>Инновационные СОСТЯЗАНИЯ</a:t>
            </a:r>
          </a:p>
        </p:txBody>
      </p:sp>
      <p:sp>
        <p:nvSpPr>
          <p:cNvPr id="16" name="TextBox 15">
            <a:extLst>
              <a:ext uri="{FF2B5EF4-FFF2-40B4-BE49-F238E27FC236}">
                <a16:creationId xmlns:a16="http://schemas.microsoft.com/office/drawing/2014/main" id="{F7DD63B3-BDB2-4DBE-90A4-42C021DDDA52}"/>
              </a:ext>
            </a:extLst>
          </p:cNvPr>
          <p:cNvSpPr txBox="1"/>
          <p:nvPr/>
        </p:nvSpPr>
        <p:spPr>
          <a:xfrm>
            <a:off x="6400802" y="4954995"/>
            <a:ext cx="2438400" cy="1077218"/>
          </a:xfrm>
          <a:prstGeom prst="rect">
            <a:avLst/>
          </a:prstGeom>
          <a:noFill/>
        </p:spPr>
        <p:txBody>
          <a:bodyPr wrap="square" rtlCol="0">
            <a:spAutoFit/>
          </a:bodyPr>
          <a:lstStyle/>
          <a:p>
            <a:r>
              <a:rPr lang="ru-RU" sz="3200" dirty="0">
                <a:latin typeface="+mn-lt"/>
              </a:rPr>
              <a:t>Ускоренное ОБУЧЕНИЕ</a:t>
            </a:r>
          </a:p>
        </p:txBody>
      </p:sp>
      <p:sp>
        <p:nvSpPr>
          <p:cNvPr id="17" name="TextBox 16">
            <a:extLst>
              <a:ext uri="{FF2B5EF4-FFF2-40B4-BE49-F238E27FC236}">
                <a16:creationId xmlns:a16="http://schemas.microsoft.com/office/drawing/2014/main" id="{132CBDD9-8E24-4AA5-9BCB-801F1EABA998}"/>
              </a:ext>
            </a:extLst>
          </p:cNvPr>
          <p:cNvSpPr txBox="1"/>
          <p:nvPr/>
        </p:nvSpPr>
        <p:spPr>
          <a:xfrm>
            <a:off x="6521116" y="3456953"/>
            <a:ext cx="2514600" cy="1077218"/>
          </a:xfrm>
          <a:prstGeom prst="rect">
            <a:avLst/>
          </a:prstGeom>
          <a:noFill/>
        </p:spPr>
        <p:txBody>
          <a:bodyPr wrap="square" rtlCol="0">
            <a:spAutoFit/>
          </a:bodyPr>
          <a:lstStyle/>
          <a:p>
            <a:r>
              <a:rPr lang="ru-RU" sz="3200" dirty="0">
                <a:latin typeface="+mn-lt"/>
              </a:rPr>
              <a:t>Побеждают ВСЕ</a:t>
            </a:r>
          </a:p>
        </p:txBody>
      </p:sp>
      <p:sp>
        <p:nvSpPr>
          <p:cNvPr id="18" name="TextBox 17">
            <a:extLst>
              <a:ext uri="{FF2B5EF4-FFF2-40B4-BE49-F238E27FC236}">
                <a16:creationId xmlns:a16="http://schemas.microsoft.com/office/drawing/2014/main" id="{CCFD5390-FA44-4F8C-9CD0-976754C5688A}"/>
              </a:ext>
            </a:extLst>
          </p:cNvPr>
          <p:cNvSpPr txBox="1"/>
          <p:nvPr/>
        </p:nvSpPr>
        <p:spPr>
          <a:xfrm>
            <a:off x="910489" y="6197025"/>
            <a:ext cx="5749523" cy="584775"/>
          </a:xfrm>
          <a:prstGeom prst="rect">
            <a:avLst/>
          </a:prstGeom>
          <a:noFill/>
        </p:spPr>
        <p:txBody>
          <a:bodyPr wrap="none" rtlCol="0">
            <a:spAutoFit/>
          </a:bodyPr>
          <a:lstStyle/>
          <a:p>
            <a:r>
              <a:rPr lang="ru-RU" sz="3200" dirty="0">
                <a:latin typeface="+mn-lt"/>
              </a:rPr>
              <a:t>Творческая</a:t>
            </a:r>
            <a:r>
              <a:rPr lang="en-US" sz="3200" dirty="0">
                <a:latin typeface="+mn-lt"/>
              </a:rPr>
              <a:t> </a:t>
            </a:r>
            <a:r>
              <a:rPr lang="ru-RU" sz="3200" dirty="0">
                <a:latin typeface="+mn-lt"/>
              </a:rPr>
              <a:t>РАБОТА В КОМАНДЕ</a:t>
            </a:r>
          </a:p>
        </p:txBody>
      </p:sp>
      <p:sp>
        <p:nvSpPr>
          <p:cNvPr id="20" name="TextBox 19">
            <a:extLst>
              <a:ext uri="{FF2B5EF4-FFF2-40B4-BE49-F238E27FC236}">
                <a16:creationId xmlns:a16="http://schemas.microsoft.com/office/drawing/2014/main" id="{1C642215-60AC-4206-A391-D45D4EB2B290}"/>
              </a:ext>
            </a:extLst>
          </p:cNvPr>
          <p:cNvSpPr txBox="1"/>
          <p:nvPr/>
        </p:nvSpPr>
        <p:spPr>
          <a:xfrm>
            <a:off x="563576" y="4790182"/>
            <a:ext cx="2179624" cy="1077218"/>
          </a:xfrm>
          <a:prstGeom prst="rect">
            <a:avLst/>
          </a:prstGeom>
          <a:noFill/>
        </p:spPr>
        <p:txBody>
          <a:bodyPr wrap="square" rtlCol="0">
            <a:spAutoFit/>
          </a:bodyPr>
          <a:lstStyle/>
          <a:p>
            <a:pPr algn="r"/>
            <a:r>
              <a:rPr lang="ru-RU" sz="3200" dirty="0">
                <a:latin typeface="+mn-lt"/>
              </a:rPr>
              <a:t>ШОУ созидания</a:t>
            </a:r>
          </a:p>
        </p:txBody>
      </p:sp>
      <p:sp>
        <p:nvSpPr>
          <p:cNvPr id="21" name="TextBox 20">
            <a:extLst>
              <a:ext uri="{FF2B5EF4-FFF2-40B4-BE49-F238E27FC236}">
                <a16:creationId xmlns:a16="http://schemas.microsoft.com/office/drawing/2014/main" id="{13765A07-E079-4381-BD66-E8795072F4A7}"/>
              </a:ext>
            </a:extLst>
          </p:cNvPr>
          <p:cNvSpPr txBox="1"/>
          <p:nvPr/>
        </p:nvSpPr>
        <p:spPr>
          <a:xfrm>
            <a:off x="152400" y="3189982"/>
            <a:ext cx="2438400" cy="1077218"/>
          </a:xfrm>
          <a:prstGeom prst="rect">
            <a:avLst/>
          </a:prstGeom>
          <a:noFill/>
        </p:spPr>
        <p:txBody>
          <a:bodyPr wrap="square" rtlCol="0">
            <a:spAutoFit/>
          </a:bodyPr>
          <a:lstStyle/>
          <a:p>
            <a:pPr algn="r"/>
            <a:r>
              <a:rPr lang="ru-RU" sz="3200" dirty="0">
                <a:latin typeface="+mn-lt"/>
              </a:rPr>
              <a:t>Дружное ВЕСЕЛЬЕ</a:t>
            </a:r>
          </a:p>
        </p:txBody>
      </p:sp>
      <p:pic>
        <p:nvPicPr>
          <p:cNvPr id="22" name="Рисунок 21"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D716C908-2A96-44E9-B99A-602CAEBF8A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0000" cy="14400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D410713-12D9-4C48-9F15-DB54BAE82A42}"/>
              </a:ext>
            </a:extLst>
          </p:cNvPr>
          <p:cNvSpPr txBox="1"/>
          <p:nvPr/>
        </p:nvSpPr>
        <p:spPr>
          <a:xfrm>
            <a:off x="3382957" y="3810000"/>
            <a:ext cx="2560643" cy="830997"/>
          </a:xfrm>
          <a:prstGeom prst="rect">
            <a:avLst/>
          </a:prstGeom>
          <a:noFill/>
        </p:spPr>
        <p:txBody>
          <a:bodyPr wrap="square" rtlCol="0">
            <a:spAutoFit/>
          </a:bodyPr>
          <a:lstStyle/>
          <a:p>
            <a:pPr algn="ctr"/>
            <a:r>
              <a:rPr lang="ru-RU" sz="2400" dirty="0">
                <a:solidFill>
                  <a:schemeClr val="bg1"/>
                </a:solidFill>
                <a:latin typeface="+mn-lt"/>
              </a:rPr>
              <a:t>Сравнительные оценки</a:t>
            </a:r>
          </a:p>
        </p:txBody>
      </p:sp>
    </p:spTree>
    <p:extLst>
      <p:ext uri="{BB962C8B-B14F-4D97-AF65-F5344CB8AC3E}">
        <p14:creationId xmlns:p14="http://schemas.microsoft.com/office/powerpoint/2010/main" val="2419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2" presetClass="entr" presetSubtype="0" fill="hold" grpId="0" nodeType="after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2" presetClass="entr" presetSubtype="0" fill="hold" grpId="0" nodeType="after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6250"/>
                            </p:stCondLst>
                            <p:childTnLst>
                              <p:par>
                                <p:cTn id="27" presetID="42" presetClass="entr" presetSubtype="0" fill="hold" grpId="0" nodeType="after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7750"/>
                            </p:stCondLst>
                            <p:childTnLst>
                              <p:par>
                                <p:cTn id="33" presetID="42" presetClass="entr" presetSubtype="0" fill="hold" grpId="0" nodeType="afterEffect">
                                  <p:stCondLst>
                                    <p:cond delay="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9250"/>
                            </p:stCondLst>
                            <p:childTnLst>
                              <p:par>
                                <p:cTn id="39" presetID="42" presetClass="entr" presetSubtype="0" fill="hold" grpId="0" nodeType="afterEffect">
                                  <p:stCondLst>
                                    <p:cond delay="5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par>
                          <p:cTn id="44" fill="hold">
                            <p:stCondLst>
                              <p:cond delay="10750"/>
                            </p:stCondLst>
                            <p:childTnLst>
                              <p:par>
                                <p:cTn id="45" presetID="42" presetClass="entr" presetSubtype="0" fill="hold" grpId="0" nodeType="afterEffect">
                                  <p:stCondLst>
                                    <p:cond delay="5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par>
                          <p:cTn id="50" fill="hold">
                            <p:stCondLst>
                              <p:cond delay="12250"/>
                            </p:stCondLst>
                            <p:childTnLst>
                              <p:par>
                                <p:cTn id="51" presetID="42" presetClass="entr" presetSubtype="0" fill="hold" grpId="0" nodeType="after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par>
                          <p:cTn id="56" fill="hold">
                            <p:stCondLst>
                              <p:cond delay="13750"/>
                            </p:stCondLst>
                            <p:childTnLst>
                              <p:par>
                                <p:cTn id="57" presetID="6" presetClass="entr" presetSubtype="32" fill="hold" grpId="0" nodeType="afterEffect">
                                  <p:stCondLst>
                                    <p:cond delay="1000"/>
                                  </p:stCondLst>
                                  <p:childTnLst>
                                    <p:set>
                                      <p:cBhvr>
                                        <p:cTn id="58" dur="1" fill="hold">
                                          <p:stCondLst>
                                            <p:cond delay="0"/>
                                          </p:stCondLst>
                                        </p:cTn>
                                        <p:tgtEl>
                                          <p:spTgt spid="9"/>
                                        </p:tgtEl>
                                        <p:attrNameLst>
                                          <p:attrName>style.visibility</p:attrName>
                                        </p:attrNameLst>
                                      </p:cBhvr>
                                      <p:to>
                                        <p:strVal val="visible"/>
                                      </p:to>
                                    </p:set>
                                    <p:animEffect transition="in" filter="circle(out)">
                                      <p:cBhvr>
                                        <p:cTn id="5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P spid="3" grpId="0"/>
      <p:bldP spid="13" grpId="0"/>
      <p:bldP spid="16" grpId="0"/>
      <p:bldP spid="17" grpId="0"/>
      <p:bldP spid="18"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a:extLst>
              <a:ext uri="{FF2B5EF4-FFF2-40B4-BE49-F238E27FC236}">
                <a16:creationId xmlns:a16="http://schemas.microsoft.com/office/drawing/2014/main" id="{86DDE408-AE6D-4F13-8F97-FE954160C82D}"/>
              </a:ext>
            </a:extLst>
          </p:cNvPr>
          <p:cNvSpPr/>
          <p:nvPr/>
        </p:nvSpPr>
        <p:spPr>
          <a:xfrm>
            <a:off x="0" y="4784402"/>
            <a:ext cx="9144000" cy="20735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514433" y="922998"/>
            <a:ext cx="7553367"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Спектр привлекательности</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grpSp>
        <p:nvGrpSpPr>
          <p:cNvPr id="10" name="Группа 9">
            <a:extLst>
              <a:ext uri="{FF2B5EF4-FFF2-40B4-BE49-F238E27FC236}">
                <a16:creationId xmlns:a16="http://schemas.microsoft.com/office/drawing/2014/main" id="{AD61C84B-B51A-43FF-B6A2-30829ADB31A7}"/>
              </a:ext>
            </a:extLst>
          </p:cNvPr>
          <p:cNvGrpSpPr/>
          <p:nvPr/>
        </p:nvGrpSpPr>
        <p:grpSpPr>
          <a:xfrm>
            <a:off x="1152000" y="0"/>
            <a:ext cx="7992000" cy="685800"/>
            <a:chOff x="0" y="1030069"/>
            <a:chExt cx="9144000" cy="685800"/>
          </a:xfrm>
        </p:grpSpPr>
        <p:sp>
          <p:nvSpPr>
            <p:cNvPr id="11" name="TextBox 10">
              <a:extLst>
                <a:ext uri="{FF2B5EF4-FFF2-40B4-BE49-F238E27FC236}">
                  <a16:creationId xmlns:a16="http://schemas.microsoft.com/office/drawing/2014/main" id="{1CC8B04B-3896-42A8-9F58-9BB5965A0ABE}"/>
                </a:ext>
              </a:extLst>
            </p:cNvPr>
            <p:cNvSpPr txBox="1"/>
            <p:nvPr/>
          </p:nvSpPr>
          <p:spPr>
            <a:xfrm>
              <a:off x="187997" y="1030069"/>
              <a:ext cx="8956002" cy="584775"/>
            </a:xfrm>
            <a:prstGeom prst="rect">
              <a:avLst/>
            </a:prstGeom>
            <a:solidFill>
              <a:srgbClr val="336699"/>
            </a:solidFill>
          </p:spPr>
          <p:txBody>
            <a:bodyPr wrap="square" rtlCol="0">
              <a:spAutoFit/>
            </a:bodyPr>
            <a:lstStyle/>
            <a:p>
              <a:pPr algn="ctr"/>
              <a:r>
                <a:rPr lang="ru-RU" sz="3200" b="1" dirty="0">
                  <a:solidFill>
                    <a:schemeClr val="bg1"/>
                  </a:solidFill>
                </a:rPr>
                <a:t>Что нравится участникам в ИИ</a:t>
              </a:r>
              <a:endParaRPr lang="ru-RU" sz="3200" dirty="0">
                <a:solidFill>
                  <a:schemeClr val="bg1"/>
                </a:solidFill>
              </a:endParaRPr>
            </a:p>
          </p:txBody>
        </p:sp>
        <p:cxnSp>
          <p:nvCxnSpPr>
            <p:cNvPr id="12" name="Прямая соединительная линия 11">
              <a:extLst>
                <a:ext uri="{FF2B5EF4-FFF2-40B4-BE49-F238E27FC236}">
                  <a16:creationId xmlns:a16="http://schemas.microsoft.com/office/drawing/2014/main" id="{02D6AEEA-50DD-4FEB-978B-04F5A1DAF742}"/>
                </a:ext>
              </a:extLst>
            </p:cNvPr>
            <p:cNvCxnSpPr/>
            <p:nvPr/>
          </p:nvCxnSpPr>
          <p:spPr>
            <a:xfrm>
              <a:off x="0" y="1715869"/>
              <a:ext cx="9144000" cy="0"/>
            </a:xfrm>
            <a:prstGeom prst="line">
              <a:avLst/>
            </a:prstGeom>
            <a:ln w="19050"/>
          </p:spPr>
          <p:style>
            <a:lnRef idx="3">
              <a:schemeClr val="accent1"/>
            </a:lnRef>
            <a:fillRef idx="0">
              <a:schemeClr val="accent1"/>
            </a:fillRef>
            <a:effectRef idx="2">
              <a:schemeClr val="accent1"/>
            </a:effectRef>
            <a:fontRef idx="minor">
              <a:schemeClr val="tx1"/>
            </a:fontRef>
          </p:style>
        </p:cxnSp>
      </p:gr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131E49AA-5EFA-4499-A35B-3BF72952E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0000" cy="1440000"/>
          </a:xfrm>
          <a:prstGeom prst="rect">
            <a:avLst/>
          </a:prstGeom>
          <a:ln>
            <a:noFill/>
          </a:ln>
          <a:effectLst>
            <a:outerShdw blurRad="292100" dist="139700" dir="2700000" algn="tl" rotWithShape="0">
              <a:srgbClr val="333333">
                <a:alpha val="65000"/>
              </a:srgbClr>
            </a:outerShdw>
          </a:effectLst>
        </p:spPr>
      </p:pic>
      <p:grpSp>
        <p:nvGrpSpPr>
          <p:cNvPr id="28" name="Группа 27">
            <a:extLst>
              <a:ext uri="{FF2B5EF4-FFF2-40B4-BE49-F238E27FC236}">
                <a16:creationId xmlns:a16="http://schemas.microsoft.com/office/drawing/2014/main" id="{E2F8C7D2-A381-4E89-8571-0F23E1A1C55D}"/>
              </a:ext>
            </a:extLst>
          </p:cNvPr>
          <p:cNvGrpSpPr/>
          <p:nvPr/>
        </p:nvGrpSpPr>
        <p:grpSpPr>
          <a:xfrm>
            <a:off x="0" y="1837398"/>
            <a:ext cx="9144000" cy="5169278"/>
            <a:chOff x="0" y="1837398"/>
            <a:chExt cx="9144000" cy="5169278"/>
          </a:xfrm>
        </p:grpSpPr>
        <p:graphicFrame>
          <p:nvGraphicFramePr>
            <p:cNvPr id="19" name="Диаграмма 18">
              <a:extLst>
                <a:ext uri="{FF2B5EF4-FFF2-40B4-BE49-F238E27FC236}">
                  <a16:creationId xmlns:a16="http://schemas.microsoft.com/office/drawing/2014/main" id="{4539B9A3-D741-43AE-B752-6964E948BE79}"/>
                </a:ext>
              </a:extLst>
            </p:cNvPr>
            <p:cNvGraphicFramePr>
              <a:graphicFrameLocks/>
            </p:cNvGraphicFramePr>
            <p:nvPr/>
          </p:nvGraphicFramePr>
          <p:xfrm>
            <a:off x="0" y="1837398"/>
            <a:ext cx="9144000" cy="3679483"/>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Группа 5">
              <a:extLst>
                <a:ext uri="{FF2B5EF4-FFF2-40B4-BE49-F238E27FC236}">
                  <a16:creationId xmlns:a16="http://schemas.microsoft.com/office/drawing/2014/main" id="{06B2E769-8672-484F-949F-5F0762F2E18A}"/>
                </a:ext>
              </a:extLst>
            </p:cNvPr>
            <p:cNvGrpSpPr/>
            <p:nvPr/>
          </p:nvGrpSpPr>
          <p:grpSpPr>
            <a:xfrm>
              <a:off x="2667000" y="1872000"/>
              <a:ext cx="4744238" cy="461665"/>
              <a:chOff x="2667000" y="1900535"/>
              <a:chExt cx="4744238" cy="461665"/>
            </a:xfrm>
          </p:grpSpPr>
          <p:sp>
            <p:nvSpPr>
              <p:cNvPr id="3" name="TextBox 2">
                <a:extLst>
                  <a:ext uri="{FF2B5EF4-FFF2-40B4-BE49-F238E27FC236}">
                    <a16:creationId xmlns:a16="http://schemas.microsoft.com/office/drawing/2014/main" id="{18DCC449-D507-4245-A704-8975E601AA7E}"/>
                  </a:ext>
                </a:extLst>
              </p:cNvPr>
              <p:cNvSpPr txBox="1"/>
              <p:nvPr/>
            </p:nvSpPr>
            <p:spPr>
              <a:xfrm>
                <a:off x="2667000" y="1900535"/>
                <a:ext cx="1031051" cy="461665"/>
              </a:xfrm>
              <a:prstGeom prst="rect">
                <a:avLst/>
              </a:prstGeom>
              <a:solidFill>
                <a:schemeClr val="bg1"/>
              </a:solidFill>
            </p:spPr>
            <p:txBody>
              <a:bodyPr wrap="none" rtlCol="0">
                <a:spAutoFit/>
              </a:bodyPr>
              <a:lstStyle/>
              <a:p>
                <a:r>
                  <a:rPr lang="ru-RU" sz="2400" dirty="0"/>
                  <a:t>Индия</a:t>
                </a:r>
              </a:p>
            </p:txBody>
          </p:sp>
          <p:sp>
            <p:nvSpPr>
              <p:cNvPr id="20" name="TextBox 19">
                <a:extLst>
                  <a:ext uri="{FF2B5EF4-FFF2-40B4-BE49-F238E27FC236}">
                    <a16:creationId xmlns:a16="http://schemas.microsoft.com/office/drawing/2014/main" id="{664C0B6F-ABD9-4701-B566-68947A5A2EE9}"/>
                  </a:ext>
                </a:extLst>
              </p:cNvPr>
              <p:cNvSpPr txBox="1"/>
              <p:nvPr/>
            </p:nvSpPr>
            <p:spPr>
              <a:xfrm>
                <a:off x="4502823" y="1900535"/>
                <a:ext cx="1508746" cy="461665"/>
              </a:xfrm>
              <a:prstGeom prst="rect">
                <a:avLst/>
              </a:prstGeom>
              <a:solidFill>
                <a:schemeClr val="bg1"/>
              </a:solidFill>
            </p:spPr>
            <p:txBody>
              <a:bodyPr wrap="none" rtlCol="0">
                <a:spAutoFit/>
              </a:bodyPr>
              <a:lstStyle/>
              <a:p>
                <a:r>
                  <a:rPr lang="ru-RU" sz="2400" dirty="0"/>
                  <a:t>Малайзия</a:t>
                </a:r>
              </a:p>
            </p:txBody>
          </p:sp>
          <p:sp>
            <p:nvSpPr>
              <p:cNvPr id="21" name="TextBox 20">
                <a:extLst>
                  <a:ext uri="{FF2B5EF4-FFF2-40B4-BE49-F238E27FC236}">
                    <a16:creationId xmlns:a16="http://schemas.microsoft.com/office/drawing/2014/main" id="{D103F31A-579A-43DF-80B5-B3A1B5B66E03}"/>
                  </a:ext>
                </a:extLst>
              </p:cNvPr>
              <p:cNvSpPr txBox="1"/>
              <p:nvPr/>
            </p:nvSpPr>
            <p:spPr>
              <a:xfrm>
                <a:off x="6339854" y="1900535"/>
                <a:ext cx="1071384" cy="461665"/>
              </a:xfrm>
              <a:prstGeom prst="rect">
                <a:avLst/>
              </a:prstGeom>
              <a:solidFill>
                <a:schemeClr val="bg1"/>
              </a:solidFill>
            </p:spPr>
            <p:txBody>
              <a:bodyPr wrap="none" rtlCol="0">
                <a:spAutoFit/>
              </a:bodyPr>
              <a:lstStyle/>
              <a:p>
                <a:r>
                  <a:rPr lang="ru-RU" sz="2400" dirty="0"/>
                  <a:t>Россия</a:t>
                </a:r>
              </a:p>
            </p:txBody>
          </p:sp>
        </p:grpSp>
        <p:sp>
          <p:nvSpPr>
            <p:cNvPr id="7" name="TextBox 6">
              <a:extLst>
                <a:ext uri="{FF2B5EF4-FFF2-40B4-BE49-F238E27FC236}">
                  <a16:creationId xmlns:a16="http://schemas.microsoft.com/office/drawing/2014/main" id="{AF42E88F-FA62-4038-BBCB-EADC64309F08}"/>
                </a:ext>
              </a:extLst>
            </p:cNvPr>
            <p:cNvSpPr txBox="1"/>
            <p:nvPr/>
          </p:nvSpPr>
          <p:spPr>
            <a:xfrm rot="18540000">
              <a:off x="40577" y="5052773"/>
              <a:ext cx="1290738"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Миссия</a:t>
              </a:r>
            </a:p>
          </p:txBody>
        </p:sp>
        <p:sp>
          <p:nvSpPr>
            <p:cNvPr id="22" name="TextBox 21">
              <a:extLst>
                <a:ext uri="{FF2B5EF4-FFF2-40B4-BE49-F238E27FC236}">
                  <a16:creationId xmlns:a16="http://schemas.microsoft.com/office/drawing/2014/main" id="{47AB592B-B800-4CC4-9B26-4FE582D0AB54}"/>
                </a:ext>
              </a:extLst>
            </p:cNvPr>
            <p:cNvSpPr txBox="1"/>
            <p:nvPr/>
          </p:nvSpPr>
          <p:spPr>
            <a:xfrm rot="18540000">
              <a:off x="689946" y="5288223"/>
              <a:ext cx="1896673"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Состязания</a:t>
              </a:r>
            </a:p>
          </p:txBody>
        </p:sp>
        <p:sp>
          <p:nvSpPr>
            <p:cNvPr id="23" name="TextBox 22">
              <a:extLst>
                <a:ext uri="{FF2B5EF4-FFF2-40B4-BE49-F238E27FC236}">
                  <a16:creationId xmlns:a16="http://schemas.microsoft.com/office/drawing/2014/main" id="{7630FB44-16CF-4210-90F7-A73D23134485}"/>
                </a:ext>
              </a:extLst>
            </p:cNvPr>
            <p:cNvSpPr txBox="1"/>
            <p:nvPr/>
          </p:nvSpPr>
          <p:spPr>
            <a:xfrm rot="18540000">
              <a:off x="1498316" y="5510593"/>
              <a:ext cx="2468946"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Побеждают все</a:t>
              </a:r>
            </a:p>
          </p:txBody>
        </p:sp>
        <p:sp>
          <p:nvSpPr>
            <p:cNvPr id="24" name="TextBox 23">
              <a:extLst>
                <a:ext uri="{FF2B5EF4-FFF2-40B4-BE49-F238E27FC236}">
                  <a16:creationId xmlns:a16="http://schemas.microsoft.com/office/drawing/2014/main" id="{5D4987C2-DBC6-4D64-A48E-F6168A75B533}"/>
                </a:ext>
              </a:extLst>
            </p:cNvPr>
            <p:cNvSpPr txBox="1"/>
            <p:nvPr/>
          </p:nvSpPr>
          <p:spPr>
            <a:xfrm rot="18540000">
              <a:off x="3408676" y="5179841"/>
              <a:ext cx="1617751"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Обучение</a:t>
              </a:r>
            </a:p>
          </p:txBody>
        </p:sp>
        <p:sp>
          <p:nvSpPr>
            <p:cNvPr id="25" name="TextBox 24">
              <a:extLst>
                <a:ext uri="{FF2B5EF4-FFF2-40B4-BE49-F238E27FC236}">
                  <a16:creationId xmlns:a16="http://schemas.microsoft.com/office/drawing/2014/main" id="{542A0246-27A8-43FD-B9BD-ACBB22DBAEA4}"/>
                </a:ext>
              </a:extLst>
            </p:cNvPr>
            <p:cNvSpPr txBox="1"/>
            <p:nvPr/>
          </p:nvSpPr>
          <p:spPr>
            <a:xfrm rot="18540000">
              <a:off x="4226816" y="5381656"/>
              <a:ext cx="2137124"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Командность</a:t>
              </a:r>
            </a:p>
          </p:txBody>
        </p:sp>
        <p:sp>
          <p:nvSpPr>
            <p:cNvPr id="26" name="TextBox 25">
              <a:extLst>
                <a:ext uri="{FF2B5EF4-FFF2-40B4-BE49-F238E27FC236}">
                  <a16:creationId xmlns:a16="http://schemas.microsoft.com/office/drawing/2014/main" id="{0C269983-BB55-40B1-B5B4-1921125BD5DC}"/>
                </a:ext>
              </a:extLst>
            </p:cNvPr>
            <p:cNvSpPr txBox="1"/>
            <p:nvPr/>
          </p:nvSpPr>
          <p:spPr>
            <a:xfrm rot="18540000">
              <a:off x="5414480" y="5506232"/>
              <a:ext cx="2457724"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Шоу созидания</a:t>
              </a:r>
            </a:p>
          </p:txBody>
        </p:sp>
        <p:sp>
          <p:nvSpPr>
            <p:cNvPr id="27" name="TextBox 26">
              <a:extLst>
                <a:ext uri="{FF2B5EF4-FFF2-40B4-BE49-F238E27FC236}">
                  <a16:creationId xmlns:a16="http://schemas.microsoft.com/office/drawing/2014/main" id="{9E15FA30-5446-449C-8827-FFBE02A97F43}"/>
                </a:ext>
              </a:extLst>
            </p:cNvPr>
            <p:cNvSpPr txBox="1"/>
            <p:nvPr/>
          </p:nvSpPr>
          <p:spPr>
            <a:xfrm rot="18540000">
              <a:off x="7478599" y="5103227"/>
              <a:ext cx="1420582" cy="523220"/>
            </a:xfrm>
            <a:prstGeom prst="rect">
              <a:avLst/>
            </a:prstGeom>
            <a:noFill/>
          </p:spPr>
          <p:txBody>
            <a:bodyPr wrap="none" rtlCol="0">
              <a:spAutoFit/>
            </a:bodyPr>
            <a:lstStyle/>
            <a:p>
              <a:r>
                <a:rPr lang="ru-RU" sz="2800" b="1" dirty="0">
                  <a:solidFill>
                    <a:schemeClr val="bg1"/>
                  </a:solidFill>
                  <a:latin typeface="Arial Narrow" panose="020B0606020202030204" pitchFamily="34" charset="0"/>
                </a:rPr>
                <a:t>Веселье</a:t>
              </a:r>
            </a:p>
          </p:txBody>
        </p:sp>
      </p:grpSp>
    </p:spTree>
    <p:extLst>
      <p:ext uri="{BB962C8B-B14F-4D97-AF65-F5344CB8AC3E}">
        <p14:creationId xmlns:p14="http://schemas.microsoft.com/office/powerpoint/2010/main" val="217926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par>
                          <p:cTn id="18" fill="hold">
                            <p:stCondLst>
                              <p:cond delay="4500"/>
                            </p:stCondLst>
                            <p:childTnLst>
                              <p:par>
                                <p:cTn id="19" presetID="22" presetClass="entr" presetSubtype="1"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56B61F8D-FD16-4EEB-9332-56A89407BE74}"/>
              </a:ext>
            </a:extLst>
          </p:cNvPr>
          <p:cNvGraphicFramePr>
            <a:graphicFrameLocks noGrp="1"/>
          </p:cNvGraphicFramePr>
          <p:nvPr/>
        </p:nvGraphicFramePr>
        <p:xfrm>
          <a:off x="0" y="4724400"/>
          <a:ext cx="9192640" cy="2133600"/>
        </p:xfrm>
        <a:graphic>
          <a:graphicData uri="http://schemas.openxmlformats.org/drawingml/2006/table">
            <a:tbl>
              <a:tblPr>
                <a:tableStyleId>{7DF18680-E054-41AD-8BC1-D1AEF772440D}</a:tableStyleId>
              </a:tblPr>
              <a:tblGrid>
                <a:gridCol w="2209800">
                  <a:extLst>
                    <a:ext uri="{9D8B030D-6E8A-4147-A177-3AD203B41FA5}">
                      <a16:colId xmlns:a16="http://schemas.microsoft.com/office/drawing/2014/main" val="718953084"/>
                    </a:ext>
                  </a:extLst>
                </a:gridCol>
                <a:gridCol w="2438400">
                  <a:extLst>
                    <a:ext uri="{9D8B030D-6E8A-4147-A177-3AD203B41FA5}">
                      <a16:colId xmlns:a16="http://schemas.microsoft.com/office/drawing/2014/main" val="3920328515"/>
                    </a:ext>
                  </a:extLst>
                </a:gridCol>
                <a:gridCol w="2362200">
                  <a:extLst>
                    <a:ext uri="{9D8B030D-6E8A-4147-A177-3AD203B41FA5}">
                      <a16:colId xmlns:a16="http://schemas.microsoft.com/office/drawing/2014/main" val="1025821847"/>
                    </a:ext>
                  </a:extLst>
                </a:gridCol>
                <a:gridCol w="2182240">
                  <a:extLst>
                    <a:ext uri="{9D8B030D-6E8A-4147-A177-3AD203B41FA5}">
                      <a16:colId xmlns:a16="http://schemas.microsoft.com/office/drawing/2014/main" val="2188217819"/>
                    </a:ext>
                  </a:extLst>
                </a:gridCol>
              </a:tblGrid>
              <a:tr h="2133600">
                <a:tc>
                  <a:txBody>
                    <a:bodyPr/>
                    <a:lstStyle/>
                    <a:p>
                      <a:endParaRPr lang="ru-RU" dirty="0"/>
                    </a:p>
                  </a:txBody>
                  <a:tcPr>
                    <a:cell3D prstMaterial="dkEdge">
                      <a:bevel w="50800" prst="hardEdge"/>
                      <a:lightRig rig="flood" dir="t"/>
                    </a:cell3D>
                  </a:tcPr>
                </a:tc>
                <a:tc>
                  <a:txBody>
                    <a:bodyPr/>
                    <a:lstStyle/>
                    <a:p>
                      <a:endParaRPr lang="ru-RU" dirty="0"/>
                    </a:p>
                  </a:txBody>
                  <a:tcPr>
                    <a:cell3D prstMaterial="dkEdge">
                      <a:bevel w="50800" prst="hardEdge"/>
                      <a:lightRig rig="flood" dir="t"/>
                    </a:cell3D>
                  </a:tcPr>
                </a:tc>
                <a:tc>
                  <a:txBody>
                    <a:bodyPr/>
                    <a:lstStyle/>
                    <a:p>
                      <a:endParaRPr lang="ru-RU"/>
                    </a:p>
                  </a:txBody>
                  <a:tcPr>
                    <a:cell3D prstMaterial="dkEdge">
                      <a:bevel w="50800" prst="hardEdge"/>
                      <a:lightRig rig="flood" dir="t"/>
                    </a:cell3D>
                  </a:tcPr>
                </a:tc>
                <a:tc>
                  <a:txBody>
                    <a:bodyPr/>
                    <a:lstStyle/>
                    <a:p>
                      <a:endParaRPr lang="ru-RU" dirty="0"/>
                    </a:p>
                  </a:txBody>
                  <a:tcPr>
                    <a:cell3D prstMaterial="dkEdge">
                      <a:bevel w="50800" prst="hardEdge"/>
                      <a:lightRig rig="flood" dir="t"/>
                    </a:cell3D>
                  </a:tcPr>
                </a:tc>
                <a:extLst>
                  <a:ext uri="{0D108BD9-81ED-4DB2-BD59-A6C34878D82A}">
                    <a16:rowId xmlns:a16="http://schemas.microsoft.com/office/drawing/2014/main" val="3507119416"/>
                  </a:ext>
                </a:extLst>
              </a:tr>
            </a:tbl>
          </a:graphicData>
        </a:graphic>
      </p:graphicFrame>
      <p:sp>
        <p:nvSpPr>
          <p:cNvPr id="14" name="Прямоугольник 13"/>
          <p:cNvSpPr/>
          <p:nvPr/>
        </p:nvSpPr>
        <p:spPr>
          <a:xfrm>
            <a:off x="0" y="1759803"/>
            <a:ext cx="9144000" cy="2964597"/>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title"/>
          </p:nvPr>
        </p:nvSpPr>
        <p:spPr>
          <a:xfrm>
            <a:off x="0" y="609600"/>
            <a:ext cx="9144000" cy="762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Фирменные инновации</a:t>
            </a:r>
            <a:endParaRPr lang="ru-RU" sz="4400" spc="50" dirty="0">
              <a:ln w="11430"/>
              <a:effectLst>
                <a:outerShdw blurRad="76200" dist="50800" dir="5400000" algn="tl" rotWithShape="0">
                  <a:srgbClr val="000000">
                    <a:alpha val="65000"/>
                  </a:srgbClr>
                </a:outerShdw>
              </a:effectLst>
              <a:latin typeface="Impact" panose="020B0806030902050204"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689" y="1941003"/>
            <a:ext cx="1800000" cy="1800000"/>
          </a:xfrm>
          <a:prstGeom prst="rect">
            <a:avLst/>
          </a:prstGeom>
          <a:effectLst>
            <a:outerShdw blurRad="50800" dist="38100" dir="8100000" algn="tr" rotWithShape="0">
              <a:prstClr val="black">
                <a:alpha val="40000"/>
              </a:prstClr>
            </a:outerShdw>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33" y="1941003"/>
            <a:ext cx="1800000" cy="1800000"/>
          </a:xfrm>
          <a:prstGeom prst="rect">
            <a:avLst/>
          </a:prstGeom>
          <a:effectLst>
            <a:outerShdw blurRad="50800" dist="38100" dir="8100000" algn="tr" rotWithShape="0">
              <a:prstClr val="black">
                <a:alpha val="40000"/>
              </a:prstClr>
            </a:outerShdw>
          </a:effectLst>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96000" cy="1296000"/>
          </a:xfrm>
          <a:prstGeom prst="rect">
            <a:avLst/>
          </a:prstGeom>
        </p:spPr>
      </p:pic>
      <p:sp>
        <p:nvSpPr>
          <p:cNvPr id="10" name="TextBox 9"/>
          <p:cNvSpPr txBox="1"/>
          <p:nvPr/>
        </p:nvSpPr>
        <p:spPr>
          <a:xfrm>
            <a:off x="131188" y="3893403"/>
            <a:ext cx="1924309" cy="830997"/>
          </a:xfrm>
          <a:prstGeom prst="rect">
            <a:avLst/>
          </a:prstGeom>
          <a:noFill/>
        </p:spPr>
        <p:txBody>
          <a:bodyPr wrap="none" rtlCol="0">
            <a:spAutoFit/>
          </a:bodyPr>
          <a:lstStyle/>
          <a:p>
            <a:pPr algn="ctr"/>
            <a:r>
              <a:rPr lang="en-US" sz="2400" b="1" dirty="0">
                <a:solidFill>
                  <a:schemeClr val="bg1">
                    <a:lumMod val="95000"/>
                  </a:schemeClr>
                </a:solidFill>
              </a:rPr>
              <a:t>1000ventures</a:t>
            </a:r>
          </a:p>
          <a:p>
            <a:pPr algn="ctr"/>
            <a:r>
              <a:rPr lang="en-US" sz="2400" dirty="0">
                <a:solidFill>
                  <a:srgbClr val="66FFFF"/>
                </a:solidFill>
              </a:rPr>
              <a:t>com</a:t>
            </a:r>
            <a:endParaRPr lang="ru-RU" sz="2400" dirty="0">
              <a:solidFill>
                <a:srgbClr val="66FFFF"/>
              </a:solidFill>
            </a:endParaRPr>
          </a:p>
        </p:txBody>
      </p:sp>
      <p:sp>
        <p:nvSpPr>
          <p:cNvPr id="11" name="TextBox 10"/>
          <p:cNvSpPr txBox="1"/>
          <p:nvPr/>
        </p:nvSpPr>
        <p:spPr>
          <a:xfrm>
            <a:off x="2588530" y="3893403"/>
            <a:ext cx="1611788" cy="830997"/>
          </a:xfrm>
          <a:prstGeom prst="rect">
            <a:avLst/>
          </a:prstGeom>
          <a:noFill/>
        </p:spPr>
        <p:txBody>
          <a:bodyPr wrap="none" rtlCol="0">
            <a:spAutoFit/>
          </a:bodyPr>
          <a:lstStyle/>
          <a:p>
            <a:pPr algn="ctr"/>
            <a:r>
              <a:rPr lang="en-US" sz="2400" b="1" dirty="0" err="1">
                <a:solidFill>
                  <a:schemeClr val="bg1">
                    <a:lumMod val="95000"/>
                  </a:schemeClr>
                </a:solidFill>
              </a:rPr>
              <a:t>Innovarsity</a:t>
            </a:r>
            <a:endParaRPr lang="en-US" sz="2400" b="1" dirty="0">
              <a:solidFill>
                <a:schemeClr val="bg1">
                  <a:lumMod val="95000"/>
                </a:schemeClr>
              </a:solidFill>
            </a:endParaRPr>
          </a:p>
          <a:p>
            <a:pPr algn="ctr"/>
            <a:r>
              <a:rPr lang="en-US" sz="2400" dirty="0">
                <a:solidFill>
                  <a:srgbClr val="66FFFF"/>
                </a:solidFill>
              </a:rPr>
              <a:t>com</a:t>
            </a:r>
            <a:endParaRPr lang="ru-RU" sz="2400" dirty="0">
              <a:solidFill>
                <a:srgbClr val="66FFFF"/>
              </a:solidFill>
            </a:endParaRPr>
          </a:p>
        </p:txBody>
      </p:sp>
      <p:sp>
        <p:nvSpPr>
          <p:cNvPr id="12" name="TextBox 11"/>
          <p:cNvSpPr txBox="1"/>
          <p:nvPr/>
        </p:nvSpPr>
        <p:spPr>
          <a:xfrm>
            <a:off x="5119777" y="3893403"/>
            <a:ext cx="1229824" cy="830997"/>
          </a:xfrm>
          <a:prstGeom prst="rect">
            <a:avLst/>
          </a:prstGeom>
          <a:noFill/>
        </p:spPr>
        <p:txBody>
          <a:bodyPr wrap="none" rtlCol="0">
            <a:spAutoFit/>
          </a:bodyPr>
          <a:lstStyle/>
          <a:p>
            <a:pPr algn="ctr"/>
            <a:r>
              <a:rPr lang="en-US" sz="2400" b="1" dirty="0" err="1">
                <a:solidFill>
                  <a:schemeClr val="bg1">
                    <a:lumMod val="95000"/>
                  </a:schemeClr>
                </a:solidFill>
              </a:rPr>
              <a:t>Innoball</a:t>
            </a:r>
            <a:endParaRPr lang="en-US" sz="2400" b="1" dirty="0">
              <a:solidFill>
                <a:schemeClr val="bg1">
                  <a:lumMod val="95000"/>
                </a:schemeClr>
              </a:solidFill>
            </a:endParaRPr>
          </a:p>
          <a:p>
            <a:pPr algn="ctr"/>
            <a:r>
              <a:rPr lang="en-US" sz="2400" dirty="0">
                <a:solidFill>
                  <a:srgbClr val="66FFFF"/>
                </a:solidFill>
              </a:rPr>
              <a:t>com</a:t>
            </a:r>
            <a:endParaRPr lang="ru-RU" sz="2400" dirty="0">
              <a:solidFill>
                <a:srgbClr val="66FFFF"/>
              </a:solidFill>
            </a:endParaRPr>
          </a:p>
        </p:txBody>
      </p:sp>
      <p:sp>
        <p:nvSpPr>
          <p:cNvPr id="13" name="TextBox 12"/>
          <p:cNvSpPr txBox="1"/>
          <p:nvPr/>
        </p:nvSpPr>
        <p:spPr>
          <a:xfrm>
            <a:off x="7335949" y="3893403"/>
            <a:ext cx="1503938" cy="830997"/>
          </a:xfrm>
          <a:prstGeom prst="rect">
            <a:avLst/>
          </a:prstGeom>
          <a:noFill/>
        </p:spPr>
        <p:txBody>
          <a:bodyPr wrap="none" rtlCol="0">
            <a:spAutoFit/>
          </a:bodyPr>
          <a:lstStyle/>
          <a:p>
            <a:pPr algn="ctr"/>
            <a:r>
              <a:rPr lang="en-US" sz="2400" b="1" dirty="0" err="1">
                <a:solidFill>
                  <a:schemeClr val="bg1">
                    <a:lumMod val="95000"/>
                  </a:schemeClr>
                </a:solidFill>
              </a:rPr>
              <a:t>Innompics</a:t>
            </a:r>
            <a:endParaRPr lang="en-US" sz="2400" b="1" dirty="0">
              <a:solidFill>
                <a:schemeClr val="bg1">
                  <a:lumMod val="95000"/>
                </a:schemeClr>
              </a:solidFill>
            </a:endParaRPr>
          </a:p>
          <a:p>
            <a:pPr algn="ctr"/>
            <a:r>
              <a:rPr lang="en-US" sz="2400" dirty="0">
                <a:solidFill>
                  <a:srgbClr val="66FFFF"/>
                </a:solidFill>
              </a:rPr>
              <a:t>com</a:t>
            </a:r>
            <a:endParaRPr lang="ru-RU" sz="2400" dirty="0">
              <a:solidFill>
                <a:srgbClr val="66FFFF"/>
              </a:solidFill>
            </a:endParaRPr>
          </a:p>
        </p:txBody>
      </p:sp>
      <p:sp>
        <p:nvSpPr>
          <p:cNvPr id="2" name="TextBox 1"/>
          <p:cNvSpPr txBox="1"/>
          <p:nvPr/>
        </p:nvSpPr>
        <p:spPr>
          <a:xfrm>
            <a:off x="2286000" y="4965918"/>
            <a:ext cx="2362200" cy="1815882"/>
          </a:xfrm>
          <a:prstGeom prst="rect">
            <a:avLst/>
          </a:prstGeom>
          <a:noFill/>
        </p:spPr>
        <p:txBody>
          <a:bodyPr wrap="square" rtlCol="0">
            <a:spAutoFit/>
          </a:bodyPr>
          <a:lstStyle/>
          <a:p>
            <a:pPr algn="ctr"/>
            <a:r>
              <a:rPr lang="ru-RU" sz="2800" dirty="0" err="1">
                <a:latin typeface="Arial Narrow" panose="020B0606020202030204" pitchFamily="34" charset="0"/>
              </a:rPr>
              <a:t>Инноварситет</a:t>
            </a:r>
            <a:endParaRPr lang="ru-RU" sz="2800" dirty="0">
              <a:latin typeface="Arial Narrow" panose="020B0606020202030204" pitchFamily="34" charset="0"/>
            </a:endParaRPr>
          </a:p>
          <a:p>
            <a:pPr algn="ctr"/>
            <a:r>
              <a:rPr lang="ru-RU" sz="2800" dirty="0">
                <a:latin typeface="Arial Narrow" panose="020B0606020202030204" pitchFamily="34" charset="0"/>
              </a:rPr>
              <a:t>− обучающий сайт для </a:t>
            </a:r>
            <a:r>
              <a:rPr lang="ru-RU" sz="2800" dirty="0" err="1">
                <a:latin typeface="Arial Narrow" panose="020B0606020202030204" pitchFamily="34" charset="0"/>
              </a:rPr>
              <a:t>инноваторов</a:t>
            </a:r>
            <a:endParaRPr lang="ru-RU" sz="2800" dirty="0">
              <a:latin typeface="Arial Narrow" panose="020B0606020202030204" pitchFamily="34" charset="0"/>
            </a:endParaRPr>
          </a:p>
        </p:txBody>
      </p:sp>
      <p:sp>
        <p:nvSpPr>
          <p:cNvPr id="15" name="TextBox 14"/>
          <p:cNvSpPr txBox="1"/>
          <p:nvPr/>
        </p:nvSpPr>
        <p:spPr>
          <a:xfrm>
            <a:off x="7010400" y="4965918"/>
            <a:ext cx="2209800" cy="1815882"/>
          </a:xfrm>
          <a:prstGeom prst="rect">
            <a:avLst/>
          </a:prstGeom>
          <a:noFill/>
        </p:spPr>
        <p:txBody>
          <a:bodyPr wrap="square" rtlCol="0">
            <a:spAutoFit/>
          </a:bodyPr>
          <a:lstStyle/>
          <a:p>
            <a:pPr algn="ctr"/>
            <a:r>
              <a:rPr lang="ru-RU" sz="2800" dirty="0" err="1">
                <a:latin typeface="Arial Narrow" panose="020B0606020202030204" pitchFamily="34" charset="0"/>
              </a:rPr>
              <a:t>Инномпийские</a:t>
            </a:r>
            <a:r>
              <a:rPr lang="ru-RU" sz="2800" dirty="0">
                <a:latin typeface="Arial Narrow" panose="020B0606020202030204" pitchFamily="34" charset="0"/>
              </a:rPr>
              <a:t> игры для прорывных </a:t>
            </a:r>
            <a:r>
              <a:rPr lang="ru-RU" sz="2800" dirty="0" err="1">
                <a:latin typeface="Arial Narrow" panose="020B0606020202030204" pitchFamily="34" charset="0"/>
              </a:rPr>
              <a:t>инноваторов</a:t>
            </a:r>
            <a:endParaRPr lang="ru-RU" sz="2800" dirty="0">
              <a:latin typeface="Arial Narrow" panose="020B0606020202030204" pitchFamily="34" charset="0"/>
            </a:endParaRPr>
          </a:p>
        </p:txBody>
      </p:sp>
      <p:sp>
        <p:nvSpPr>
          <p:cNvPr id="16" name="TextBox 15"/>
          <p:cNvSpPr txBox="1"/>
          <p:nvPr/>
        </p:nvSpPr>
        <p:spPr>
          <a:xfrm>
            <a:off x="0" y="4965918"/>
            <a:ext cx="2209800" cy="1815882"/>
          </a:xfrm>
          <a:prstGeom prst="rect">
            <a:avLst/>
          </a:prstGeom>
          <a:noFill/>
        </p:spPr>
        <p:txBody>
          <a:bodyPr wrap="square" rtlCol="0">
            <a:spAutoFit/>
          </a:bodyPr>
          <a:lstStyle/>
          <a:p>
            <a:pPr algn="ctr"/>
            <a:r>
              <a:rPr lang="ru-RU" sz="2800" dirty="0">
                <a:latin typeface="Arial Narrow" panose="020B0606020202030204" pitchFamily="34" charset="0"/>
              </a:rPr>
              <a:t>е-Коуч, помогающий создавать прорывы</a:t>
            </a:r>
          </a:p>
        </p:txBody>
      </p:sp>
      <p:sp>
        <p:nvSpPr>
          <p:cNvPr id="17" name="TextBox 16"/>
          <p:cNvSpPr txBox="1"/>
          <p:nvPr/>
        </p:nvSpPr>
        <p:spPr>
          <a:xfrm>
            <a:off x="4724400" y="4965918"/>
            <a:ext cx="2209800" cy="1815882"/>
          </a:xfrm>
          <a:prstGeom prst="rect">
            <a:avLst/>
          </a:prstGeom>
          <a:noFill/>
        </p:spPr>
        <p:txBody>
          <a:bodyPr wrap="square" rtlCol="0">
            <a:spAutoFit/>
          </a:bodyPr>
          <a:lstStyle/>
          <a:p>
            <a:pPr algn="ctr"/>
            <a:r>
              <a:rPr lang="ru-RU" sz="2800" dirty="0">
                <a:latin typeface="Arial Narrow" panose="020B0606020202030204" pitchFamily="34" charset="0"/>
              </a:rPr>
              <a:t>Моделирую-</a:t>
            </a:r>
            <a:r>
              <a:rPr lang="ru-RU" sz="2800" dirty="0" err="1">
                <a:latin typeface="Arial Narrow" panose="020B0606020202030204" pitchFamily="34" charset="0"/>
              </a:rPr>
              <a:t>щая</a:t>
            </a:r>
            <a:r>
              <a:rPr lang="ru-RU" sz="2800" dirty="0">
                <a:latin typeface="Arial Narrow" panose="020B0606020202030204" pitchFamily="34" charset="0"/>
              </a:rPr>
              <a:t> игра для создания прорывов</a:t>
            </a:r>
          </a:p>
        </p:txBody>
      </p:sp>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000" y="0"/>
            <a:ext cx="1296000" cy="1296000"/>
          </a:xfrm>
          <a:prstGeom prst="rect">
            <a:avLst/>
          </a:prstGeom>
        </p:spPr>
      </p:pic>
      <p:sp>
        <p:nvSpPr>
          <p:cNvPr id="6" name="TextBox 5"/>
          <p:cNvSpPr txBox="1"/>
          <p:nvPr/>
        </p:nvSpPr>
        <p:spPr>
          <a:xfrm>
            <a:off x="2412947" y="89684"/>
            <a:ext cx="4318107" cy="584775"/>
          </a:xfrm>
          <a:prstGeom prst="rect">
            <a:avLst/>
          </a:prstGeom>
          <a:noFill/>
        </p:spPr>
        <p:txBody>
          <a:bodyPr wrap="square" rtlCol="0">
            <a:spAutoFit/>
          </a:bodyPr>
          <a:lstStyle/>
          <a:p>
            <a:pPr algn="ctr"/>
            <a:r>
              <a:rPr lang="ru-RU" sz="3200" b="1" dirty="0">
                <a:solidFill>
                  <a:srgbClr val="336699"/>
                </a:solidFill>
                <a:latin typeface="+mn-lt"/>
              </a:rPr>
              <a:t>Вадим Котельников</a:t>
            </a:r>
            <a:endParaRPr lang="ru-RU" sz="3200" dirty="0">
              <a:solidFill>
                <a:srgbClr val="336699"/>
              </a:solidFill>
              <a:latin typeface="+mn-lt"/>
            </a:endParaRPr>
          </a:p>
        </p:txBody>
      </p:sp>
      <p:pic>
        <p:nvPicPr>
          <p:cNvPr id="20" name="Рисунок 1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7E6168AE-CAAC-4D91-9151-3EF507300E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5400" y="1941003"/>
            <a:ext cx="1800000" cy="1800000"/>
          </a:xfrm>
          <a:prstGeom prst="rect">
            <a:avLst/>
          </a:prstGeom>
          <a:effectLst>
            <a:outerShdw blurRad="50800" dist="38100" dir="5400000" algn="t" rotWithShape="0">
              <a:prstClr val="black">
                <a:alpha val="40000"/>
              </a:prstClr>
            </a:outerShdw>
          </a:effectLst>
        </p:spPr>
      </p:pic>
      <p:pic>
        <p:nvPicPr>
          <p:cNvPr id="21" name="Рисунок 20">
            <a:extLst>
              <a:ext uri="{FF2B5EF4-FFF2-40B4-BE49-F238E27FC236}">
                <a16:creationId xmlns:a16="http://schemas.microsoft.com/office/drawing/2014/main" id="{C04A392B-580B-49AD-8A9E-4AF110D928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4689" y="1933800"/>
            <a:ext cx="1800000" cy="1800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3373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3000"/>
                            </p:stCondLst>
                            <p:childTnLst>
                              <p:par>
                                <p:cTn id="19" presetID="42" presetClass="entr" presetSubtype="0" fill="hold" grpId="0" nodeType="after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7000"/>
                            </p:stCondLst>
                            <p:childTnLst>
                              <p:par>
                                <p:cTn id="37" presetID="10" presetClass="entr" presetSubtype="0" fill="hold"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8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8500"/>
                            </p:stCondLst>
                            <p:childTnLst>
                              <p:par>
                                <p:cTn id="45" presetID="10" presetClass="entr" presetSubtype="0" fill="hold" nodeType="afterEffect">
                                  <p:stCondLst>
                                    <p:cond delay="5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9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10000"/>
                            </p:stCondLst>
                            <p:childTnLst>
                              <p:par>
                                <p:cTn id="53" presetID="10" presetClass="entr" presetSubtype="0" fill="hold"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11000"/>
                            </p:stCondLst>
                            <p:childTnLst>
                              <p:par>
                                <p:cTn id="57" presetID="10"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par>
                          <p:cTn id="60" fill="hold">
                            <p:stCondLst>
                              <p:cond delay="11500"/>
                            </p:stCondLst>
                            <p:childTnLst>
                              <p:par>
                                <p:cTn id="61" presetID="10" presetClass="entr" presetSubtype="0" fill="hold" nodeType="afterEffect">
                                  <p:stCondLst>
                                    <p:cond delay="5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childTnLst>
                                </p:cTn>
                              </p:par>
                            </p:childTnLst>
                          </p:cTn>
                        </p:par>
                        <p:par>
                          <p:cTn id="64" fill="hold">
                            <p:stCondLst>
                              <p:cond delay="13000"/>
                            </p:stCondLst>
                            <p:childTnLst>
                              <p:par>
                                <p:cTn id="65" presetID="42"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par>
                          <p:cTn id="70" fill="hold">
                            <p:stCondLst>
                              <p:cond delay="14000"/>
                            </p:stCondLst>
                            <p:childTnLst>
                              <p:par>
                                <p:cTn id="71" presetID="42" presetClass="entr" presetSubtype="0" fill="hold" grpId="0" nodeType="afterEffect">
                                  <p:stCondLst>
                                    <p:cond delay="100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par>
                          <p:cTn id="76" fill="hold">
                            <p:stCondLst>
                              <p:cond delay="16000"/>
                            </p:stCondLst>
                            <p:childTnLst>
                              <p:par>
                                <p:cTn id="77" presetID="42" presetClass="entr" presetSubtype="0" fill="hold" grpId="0" nodeType="afterEffect">
                                  <p:stCondLst>
                                    <p:cond delay="100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par>
                          <p:cTn id="82" fill="hold">
                            <p:stCondLst>
                              <p:cond delay="18000"/>
                            </p:stCondLst>
                            <p:childTnLst>
                              <p:par>
                                <p:cTn id="83" presetID="42" presetClass="entr" presetSubtype="0" fill="hold" grpId="0" nodeType="afterEffect">
                                  <p:stCondLst>
                                    <p:cond delay="100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10" grpId="0"/>
      <p:bldP spid="11" grpId="0"/>
      <p:bldP spid="12" grpId="0"/>
      <p:bldP spid="13" grpId="0"/>
      <p:bldP spid="2" grpId="0"/>
      <p:bldP spid="15" grpId="0"/>
      <p:bldP spid="16" grpId="0"/>
      <p:bldP spid="17"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ECF8D36-01B2-4C3F-A29B-EA94C37BD36E}"/>
              </a:ext>
            </a:extLst>
          </p:cNvPr>
          <p:cNvSpPr/>
          <p:nvPr/>
        </p:nvSpPr>
        <p:spPr>
          <a:xfrm>
            <a:off x="0" y="4611470"/>
            <a:ext cx="9143999" cy="22465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133433" y="797169"/>
            <a:ext cx="5953167"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Самооценка</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grpSp>
        <p:nvGrpSpPr>
          <p:cNvPr id="10" name="Группа 9">
            <a:extLst>
              <a:ext uri="{FF2B5EF4-FFF2-40B4-BE49-F238E27FC236}">
                <a16:creationId xmlns:a16="http://schemas.microsoft.com/office/drawing/2014/main" id="{AD61C84B-B51A-43FF-B6A2-30829ADB31A7}"/>
              </a:ext>
            </a:extLst>
          </p:cNvPr>
          <p:cNvGrpSpPr/>
          <p:nvPr/>
        </p:nvGrpSpPr>
        <p:grpSpPr>
          <a:xfrm>
            <a:off x="1152000" y="0"/>
            <a:ext cx="7992000" cy="722531"/>
            <a:chOff x="0" y="1030069"/>
            <a:chExt cx="9144000" cy="722531"/>
          </a:xfrm>
        </p:grpSpPr>
        <p:sp>
          <p:nvSpPr>
            <p:cNvPr id="11" name="TextBox 10">
              <a:extLst>
                <a:ext uri="{FF2B5EF4-FFF2-40B4-BE49-F238E27FC236}">
                  <a16:creationId xmlns:a16="http://schemas.microsoft.com/office/drawing/2014/main" id="{1CC8B04B-3896-42A8-9F58-9BB5965A0ABE}"/>
                </a:ext>
              </a:extLst>
            </p:cNvPr>
            <p:cNvSpPr txBox="1"/>
            <p:nvPr/>
          </p:nvSpPr>
          <p:spPr>
            <a:xfrm>
              <a:off x="187997" y="1030069"/>
              <a:ext cx="8956002" cy="584775"/>
            </a:xfrm>
            <a:prstGeom prst="rect">
              <a:avLst/>
            </a:prstGeom>
            <a:solidFill>
              <a:srgbClr val="336699"/>
            </a:solidFill>
          </p:spPr>
          <p:txBody>
            <a:bodyPr wrap="square" rtlCol="0">
              <a:spAutoFit/>
            </a:bodyPr>
            <a:lstStyle/>
            <a:p>
              <a:pPr algn="ctr"/>
              <a:r>
                <a:rPr lang="ru-RU" sz="3200" b="1" dirty="0">
                  <a:solidFill>
                    <a:srgbClr val="FFFF00"/>
                  </a:solidFill>
                </a:rPr>
                <a:t>Отзывы</a:t>
              </a:r>
              <a:r>
                <a:rPr lang="en-US" sz="3200" b="1" dirty="0">
                  <a:solidFill>
                    <a:srgbClr val="FFFF00"/>
                  </a:solidFill>
                </a:rPr>
                <a:t>: </a:t>
              </a:r>
              <a:r>
                <a:rPr lang="ru-RU" sz="3200" b="1" dirty="0">
                  <a:solidFill>
                    <a:schemeClr val="bg1"/>
                  </a:solidFill>
                </a:rPr>
                <a:t>УСКОРЕННОЕ ОБУЧЕНИЕ</a:t>
              </a:r>
              <a:endParaRPr lang="ru-RU" sz="3200" dirty="0">
                <a:solidFill>
                  <a:schemeClr val="bg1"/>
                </a:solidFill>
              </a:endParaRPr>
            </a:p>
          </p:txBody>
        </p:sp>
        <p:cxnSp>
          <p:nvCxnSpPr>
            <p:cNvPr id="12" name="Прямая соединительная линия 11">
              <a:extLst>
                <a:ext uri="{FF2B5EF4-FFF2-40B4-BE49-F238E27FC236}">
                  <a16:creationId xmlns:a16="http://schemas.microsoft.com/office/drawing/2014/main" id="{02D6AEEA-50DD-4FEB-978B-04F5A1DAF742}"/>
                </a:ext>
              </a:extLst>
            </p:cNvPr>
            <p:cNvCxnSpPr/>
            <p:nvPr/>
          </p:nvCxnSpPr>
          <p:spPr>
            <a:xfrm>
              <a:off x="0" y="1752600"/>
              <a:ext cx="9144000" cy="0"/>
            </a:xfrm>
            <a:prstGeom prst="line">
              <a:avLst/>
            </a:prstGeom>
            <a:ln w="19050"/>
          </p:spPr>
          <p:style>
            <a:lnRef idx="3">
              <a:schemeClr val="accent1"/>
            </a:lnRef>
            <a:fillRef idx="0">
              <a:schemeClr val="accent1"/>
            </a:fillRef>
            <a:effectRef idx="2">
              <a:schemeClr val="accent1"/>
            </a:effectRef>
            <a:fontRef idx="minor">
              <a:schemeClr val="tx1"/>
            </a:fontRef>
          </p:style>
        </p:cxnSp>
      </p:gr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7CCC0D-2F66-4B40-9152-0676D34D93A0}"/>
              </a:ext>
            </a:extLst>
          </p:cNvPr>
          <p:cNvSpPr txBox="1"/>
          <p:nvPr/>
        </p:nvSpPr>
        <p:spPr>
          <a:xfrm>
            <a:off x="228600" y="1600200"/>
            <a:ext cx="8994770" cy="646331"/>
          </a:xfrm>
          <a:prstGeom prst="rect">
            <a:avLst/>
          </a:prstGeom>
          <a:noFill/>
        </p:spPr>
        <p:txBody>
          <a:bodyPr wrap="none" rtlCol="0">
            <a:spAutoFit/>
          </a:bodyPr>
          <a:lstStyle/>
          <a:p>
            <a:r>
              <a:rPr lang="ru-RU" sz="3600" dirty="0">
                <a:latin typeface="+mn-lt"/>
              </a:rPr>
              <a:t>участниками до и после </a:t>
            </a:r>
            <a:r>
              <a:rPr lang="ru-RU" sz="3600" dirty="0" err="1">
                <a:latin typeface="+mn-lt"/>
              </a:rPr>
              <a:t>Инномпийских</a:t>
            </a:r>
            <a:r>
              <a:rPr lang="ru-RU" sz="3600" dirty="0">
                <a:latin typeface="+mn-lt"/>
              </a:rPr>
              <a:t> Игр</a:t>
            </a:r>
          </a:p>
        </p:txBody>
      </p:sp>
      <p:graphicFrame>
        <p:nvGraphicFramePr>
          <p:cNvPr id="7" name="Диаграмма 6">
            <a:extLst>
              <a:ext uri="{FF2B5EF4-FFF2-40B4-BE49-F238E27FC236}">
                <a16:creationId xmlns:a16="http://schemas.microsoft.com/office/drawing/2014/main" id="{C7FA492F-AFC6-4D44-9B38-43544C9BB439}"/>
              </a:ext>
            </a:extLst>
          </p:cNvPr>
          <p:cNvGraphicFramePr/>
          <p:nvPr>
            <p:extLst/>
          </p:nvPr>
        </p:nvGraphicFramePr>
        <p:xfrm>
          <a:off x="533400" y="2209800"/>
          <a:ext cx="8610600" cy="25146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58F8C65-94F2-44AF-8404-E7E998BDDA9D}"/>
              </a:ext>
            </a:extLst>
          </p:cNvPr>
          <p:cNvSpPr txBox="1"/>
          <p:nvPr/>
        </p:nvSpPr>
        <p:spPr>
          <a:xfrm>
            <a:off x="6019801" y="892314"/>
            <a:ext cx="3124198" cy="707886"/>
          </a:xfrm>
          <a:prstGeom prst="rect">
            <a:avLst/>
          </a:prstGeom>
          <a:noFill/>
        </p:spPr>
        <p:txBody>
          <a:bodyPr wrap="square" rtlCol="0">
            <a:spAutoFit/>
          </a:bodyPr>
          <a:lstStyle/>
          <a:p>
            <a:r>
              <a:rPr lang="ru-RU" sz="2000" dirty="0">
                <a:solidFill>
                  <a:srgbClr val="336699"/>
                </a:solidFill>
                <a:latin typeface="+mn-lt"/>
              </a:rPr>
              <a:t>Средняя оценка </a:t>
            </a:r>
          </a:p>
          <a:p>
            <a:r>
              <a:rPr lang="ru-RU" sz="2000" dirty="0">
                <a:solidFill>
                  <a:srgbClr val="336699"/>
                </a:solidFill>
                <a:latin typeface="+mn-lt"/>
              </a:rPr>
              <a:t>2</a:t>
            </a:r>
            <a:r>
              <a:rPr lang="en-US" sz="2000" dirty="0">
                <a:solidFill>
                  <a:srgbClr val="336699"/>
                </a:solidFill>
                <a:latin typeface="+mn-lt"/>
              </a:rPr>
              <a:t>00 </a:t>
            </a:r>
            <a:r>
              <a:rPr lang="ru-RU" sz="2000" dirty="0">
                <a:solidFill>
                  <a:srgbClr val="336699"/>
                </a:solidFill>
                <a:latin typeface="+mn-lt"/>
              </a:rPr>
              <a:t>человек из 25 стран</a:t>
            </a:r>
          </a:p>
        </p:txBody>
      </p:sp>
      <p:sp>
        <p:nvSpPr>
          <p:cNvPr id="8" name="TextBox 7">
            <a:extLst>
              <a:ext uri="{FF2B5EF4-FFF2-40B4-BE49-F238E27FC236}">
                <a16:creationId xmlns:a16="http://schemas.microsoft.com/office/drawing/2014/main" id="{69D9D79C-7C80-48AF-A8C9-1707B28EC0AC}"/>
              </a:ext>
            </a:extLst>
          </p:cNvPr>
          <p:cNvSpPr txBox="1"/>
          <p:nvPr/>
        </p:nvSpPr>
        <p:spPr>
          <a:xfrm>
            <a:off x="4572000" y="2362200"/>
            <a:ext cx="1178528" cy="830997"/>
          </a:xfrm>
          <a:prstGeom prst="rect">
            <a:avLst/>
          </a:prstGeom>
          <a:solidFill>
            <a:schemeClr val="bg1"/>
          </a:solidFill>
        </p:spPr>
        <p:txBody>
          <a:bodyPr wrap="none" rtlCol="0">
            <a:spAutoFit/>
          </a:bodyPr>
          <a:lstStyle/>
          <a:p>
            <a:pPr marL="187325" indent="-187325">
              <a:buClr>
                <a:srgbClr val="336699"/>
              </a:buClr>
              <a:buFont typeface="Wingdings" panose="05000000000000000000" pitchFamily="2" charset="2"/>
              <a:buChar char="§"/>
            </a:pPr>
            <a:r>
              <a:rPr lang="ru-RU" sz="2400" b="1" dirty="0">
                <a:latin typeface="+mn-lt"/>
              </a:rPr>
              <a:t>До</a:t>
            </a:r>
            <a:endParaRPr lang="en-US" sz="2400" dirty="0">
              <a:latin typeface="+mn-lt"/>
            </a:endParaRPr>
          </a:p>
          <a:p>
            <a:pPr marL="187325" indent="-187325">
              <a:buClr>
                <a:srgbClr val="FF0000"/>
              </a:buClr>
              <a:buFont typeface="Wingdings" panose="05000000000000000000" pitchFamily="2" charset="2"/>
              <a:buChar char="§"/>
            </a:pPr>
            <a:r>
              <a:rPr lang="ru-RU" sz="2400" b="1" dirty="0">
                <a:latin typeface="+mn-lt"/>
              </a:rPr>
              <a:t>После</a:t>
            </a:r>
            <a:endParaRPr lang="ru-RU" sz="2400" dirty="0">
              <a:latin typeface="+mn-lt"/>
            </a:endParaRPr>
          </a:p>
        </p:txBody>
      </p:sp>
      <p:sp>
        <p:nvSpPr>
          <p:cNvPr id="5" name="TextBox 4">
            <a:extLst>
              <a:ext uri="{FF2B5EF4-FFF2-40B4-BE49-F238E27FC236}">
                <a16:creationId xmlns:a16="http://schemas.microsoft.com/office/drawing/2014/main" id="{F24B4B2F-C102-477A-92DD-5F15B4026951}"/>
              </a:ext>
            </a:extLst>
          </p:cNvPr>
          <p:cNvSpPr txBox="1"/>
          <p:nvPr/>
        </p:nvSpPr>
        <p:spPr>
          <a:xfrm rot="-2700000">
            <a:off x="-318610" y="5088133"/>
            <a:ext cx="2918046" cy="954107"/>
          </a:xfrm>
          <a:prstGeom prst="rect">
            <a:avLst/>
          </a:prstGeom>
          <a:noFill/>
        </p:spPr>
        <p:txBody>
          <a:bodyPr wrap="square" rtlCol="0">
            <a:spAutoFit/>
          </a:bodyPr>
          <a:lstStyle/>
          <a:p>
            <a:pPr algn="ctr"/>
            <a:r>
              <a:rPr lang="ru-RU" sz="2800" b="1" dirty="0" err="1">
                <a:solidFill>
                  <a:schemeClr val="bg1"/>
                </a:solidFill>
                <a:latin typeface="Arial Narrow" panose="020B0606020202030204" pitchFamily="34" charset="0"/>
              </a:rPr>
              <a:t>Инноватор</a:t>
            </a:r>
            <a:r>
              <a:rPr lang="ru-RU" sz="2800" b="1" dirty="0">
                <a:solidFill>
                  <a:schemeClr val="bg1"/>
                </a:solidFill>
                <a:latin typeface="Arial Narrow" panose="020B0606020202030204" pitchFamily="34" charset="0"/>
              </a:rPr>
              <a:t>-предприниматель</a:t>
            </a:r>
          </a:p>
        </p:txBody>
      </p:sp>
      <p:sp>
        <p:nvSpPr>
          <p:cNvPr id="16" name="TextBox 15">
            <a:extLst>
              <a:ext uri="{FF2B5EF4-FFF2-40B4-BE49-F238E27FC236}">
                <a16:creationId xmlns:a16="http://schemas.microsoft.com/office/drawing/2014/main" id="{12ACB1A5-5B07-4AAA-BDF2-00AA51998E55}"/>
              </a:ext>
            </a:extLst>
          </p:cNvPr>
          <p:cNvSpPr txBox="1"/>
          <p:nvPr/>
        </p:nvSpPr>
        <p:spPr>
          <a:xfrm rot="-2700000">
            <a:off x="1205449" y="5222262"/>
            <a:ext cx="2918046" cy="523220"/>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Изобретатель</a:t>
            </a:r>
          </a:p>
        </p:txBody>
      </p:sp>
      <p:sp>
        <p:nvSpPr>
          <p:cNvPr id="17" name="TextBox 16">
            <a:extLst>
              <a:ext uri="{FF2B5EF4-FFF2-40B4-BE49-F238E27FC236}">
                <a16:creationId xmlns:a16="http://schemas.microsoft.com/office/drawing/2014/main" id="{E222EC06-920B-44AB-9657-A137D9941229}"/>
              </a:ext>
            </a:extLst>
          </p:cNvPr>
          <p:cNvSpPr txBox="1"/>
          <p:nvPr/>
        </p:nvSpPr>
        <p:spPr>
          <a:xfrm rot="-2700000">
            <a:off x="3291754" y="5071840"/>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Дизайнер бизнеса</a:t>
            </a:r>
          </a:p>
        </p:txBody>
      </p:sp>
      <p:sp>
        <p:nvSpPr>
          <p:cNvPr id="18" name="TextBox 17">
            <a:extLst>
              <a:ext uri="{FF2B5EF4-FFF2-40B4-BE49-F238E27FC236}">
                <a16:creationId xmlns:a16="http://schemas.microsoft.com/office/drawing/2014/main" id="{78276317-F82B-4D60-9BF7-D242C6C9E41C}"/>
              </a:ext>
            </a:extLst>
          </p:cNvPr>
          <p:cNvSpPr txBox="1"/>
          <p:nvPr/>
        </p:nvSpPr>
        <p:spPr>
          <a:xfrm rot="-2700000">
            <a:off x="4891954" y="5071840"/>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Искусный презентатор</a:t>
            </a:r>
          </a:p>
        </p:txBody>
      </p:sp>
      <p:pic>
        <p:nvPicPr>
          <p:cNvPr id="19" name="Рисунок 18"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B3AE5211-AAC6-4F1C-B8A1-E493573716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0000" cy="1440000"/>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D267C033-5B4E-490D-9485-1FAFFC4660E2}"/>
              </a:ext>
            </a:extLst>
          </p:cNvPr>
          <p:cNvSpPr txBox="1"/>
          <p:nvPr/>
        </p:nvSpPr>
        <p:spPr>
          <a:xfrm rot="-2700000">
            <a:off x="6519567" y="5099253"/>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Командное творчество</a:t>
            </a:r>
          </a:p>
        </p:txBody>
      </p:sp>
    </p:spTree>
    <p:extLst>
      <p:ext uri="{BB962C8B-B14F-4D97-AF65-F5344CB8AC3E}">
        <p14:creationId xmlns:p14="http://schemas.microsoft.com/office/powerpoint/2010/main" val="351690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2" presetClass="entr" presetSubtype="8"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par>
                          <p:cTn id="18" fill="hold">
                            <p:stCondLst>
                              <p:cond delay="5000"/>
                            </p:stCondLst>
                            <p:childTnLst>
                              <p:par>
                                <p:cTn id="19" presetID="42" presetClass="entr" presetSubtype="0" fill="hold" grpId="0" nodeType="after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10" presetClass="entr" presetSubtype="0"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42" presetClass="entr" presetSubtype="0" fill="hold" grpId="0" nodeType="after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11000"/>
                            </p:stCondLst>
                            <p:childTnLst>
                              <p:par>
                                <p:cTn id="35" presetID="42" presetClass="entr" presetSubtype="0" fill="hold" grpId="0" nodeType="after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13000"/>
                            </p:stCondLst>
                            <p:childTnLst>
                              <p:par>
                                <p:cTn id="41" presetID="42" presetClass="entr" presetSubtype="0" fill="hold" grpId="0" nodeType="after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15000"/>
                            </p:stCondLst>
                            <p:childTnLst>
                              <p:par>
                                <p:cTn id="47" presetID="42" presetClass="entr" presetSubtype="0" fill="hold" grpId="0" nodeType="afterEffect">
                                  <p:stCondLst>
                                    <p:cond delay="10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17000"/>
                            </p:stCondLst>
                            <p:childTnLst>
                              <p:par>
                                <p:cTn id="53" presetID="42" presetClass="entr" presetSubtype="0" fill="hold" grpId="0" nodeType="afterEffect">
                                  <p:stCondLst>
                                    <p:cond delay="10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19000"/>
                            </p:stCondLst>
                            <p:childTnLst>
                              <p:par>
                                <p:cTn id="59" presetID="53" presetClass="entr" presetSubtype="16" fill="hold" grpId="0" nodeType="afterEffect">
                                  <p:stCondLst>
                                    <p:cond delay="1000"/>
                                  </p:stCondLst>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Effect transition="in" filter="fade">
                                      <p:cBhvr>
                                        <p:cTn id="63" dur="1000"/>
                                        <p:tgtEl>
                                          <p:spTgt spid="8"/>
                                        </p:tgtEl>
                                      </p:cBhvr>
                                    </p:animEffect>
                                  </p:childTnLst>
                                </p:cTn>
                              </p:par>
                            </p:childTnLst>
                          </p:cTn>
                        </p:par>
                        <p:par>
                          <p:cTn id="64" fill="hold">
                            <p:stCondLst>
                              <p:cond delay="21000"/>
                            </p:stCondLst>
                            <p:childTnLst>
                              <p:par>
                                <p:cTn id="65" presetID="10" presetClass="entr" presetSubtype="0" fill="hold" grpId="0" nodeType="afterEffect">
                                  <p:stCondLst>
                                    <p:cond delay="0"/>
                                  </p:stCondLst>
                                  <p:childTnLst>
                                    <p:set>
                                      <p:cBhvr>
                                        <p:cTn id="6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67" dur="500"/>
                                        <p:tgtEl>
                                          <p:spTgt spid="7">
                                            <p:graphicEl>
                                              <a:chart seriesIdx="-3" categoryIdx="-3" bldStep="gridLegend"/>
                                            </p:graphicEl>
                                          </p:spTgt>
                                        </p:tgtEl>
                                      </p:cBhvr>
                                    </p:animEffect>
                                  </p:childTnLst>
                                </p:cTn>
                              </p:par>
                            </p:childTnLst>
                          </p:cTn>
                        </p:par>
                        <p:par>
                          <p:cTn id="68" fill="hold">
                            <p:stCondLst>
                              <p:cond delay="21500"/>
                            </p:stCondLst>
                            <p:childTnLst>
                              <p:par>
                                <p:cTn id="69" presetID="10" presetClass="entr" presetSubtype="0" fill="hold" grpId="0" nodeType="afterEffect">
                                  <p:stCondLst>
                                    <p:cond delay="0"/>
                                  </p:stCondLst>
                                  <p:childTnLst>
                                    <p:set>
                                      <p:cBhvr>
                                        <p:cTn id="70"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fade">
                                      <p:cBhvr>
                                        <p:cTn id="71" dur="500"/>
                                        <p:tgtEl>
                                          <p:spTgt spid="7">
                                            <p:graphicEl>
                                              <a:chart seriesIdx="0" categoryIdx="0" bldStep="ptInCategory"/>
                                            </p:graphicEl>
                                          </p:spTgt>
                                        </p:tgtEl>
                                      </p:cBhvr>
                                    </p:animEffect>
                                  </p:childTnLst>
                                </p:cTn>
                              </p:par>
                            </p:childTnLst>
                          </p:cTn>
                        </p:par>
                        <p:par>
                          <p:cTn id="72" fill="hold">
                            <p:stCondLst>
                              <p:cond delay="22000"/>
                            </p:stCondLst>
                            <p:childTnLst>
                              <p:par>
                                <p:cTn id="73" presetID="10" presetClass="entr" presetSubtype="0" fill="hold" grpId="0" nodeType="afterEffect">
                                  <p:stCondLst>
                                    <p:cond delay="0"/>
                                  </p:stCondLst>
                                  <p:childTnLst>
                                    <p:set>
                                      <p:cBhvr>
                                        <p:cTn id="74" dur="1" fill="hold">
                                          <p:stCondLst>
                                            <p:cond delay="0"/>
                                          </p:stCondLst>
                                        </p:cTn>
                                        <p:tgtEl>
                                          <p:spTgt spid="7">
                                            <p:graphicEl>
                                              <a:chart seriesIdx="1" categoryIdx="0" bldStep="ptInCategory"/>
                                            </p:graphicEl>
                                          </p:spTgt>
                                        </p:tgtEl>
                                        <p:attrNameLst>
                                          <p:attrName>style.visibility</p:attrName>
                                        </p:attrNameLst>
                                      </p:cBhvr>
                                      <p:to>
                                        <p:strVal val="visible"/>
                                      </p:to>
                                    </p:set>
                                    <p:animEffect transition="in" filter="fade">
                                      <p:cBhvr>
                                        <p:cTn id="75" dur="500"/>
                                        <p:tgtEl>
                                          <p:spTgt spid="7">
                                            <p:graphicEl>
                                              <a:chart seriesIdx="1" categoryIdx="0" bldStep="ptInCategory"/>
                                            </p:graphicEl>
                                          </p:spTgt>
                                        </p:tgtEl>
                                      </p:cBhvr>
                                    </p:animEffect>
                                  </p:childTnLst>
                                </p:cTn>
                              </p:par>
                            </p:childTnLst>
                          </p:cTn>
                        </p:par>
                        <p:par>
                          <p:cTn id="76" fill="hold">
                            <p:stCondLst>
                              <p:cond delay="22500"/>
                            </p:stCondLst>
                            <p:childTnLst>
                              <p:par>
                                <p:cTn id="77" presetID="10" presetClass="entr" presetSubtype="0" fill="hold" grpId="0" nodeType="afterEffect">
                                  <p:stCondLst>
                                    <p:cond delay="0"/>
                                  </p:stCondLst>
                                  <p:childTnLst>
                                    <p:set>
                                      <p:cBhvr>
                                        <p:cTn id="78"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79" dur="500"/>
                                        <p:tgtEl>
                                          <p:spTgt spid="7">
                                            <p:graphicEl>
                                              <a:chart seriesIdx="0" categoryIdx="1" bldStep="ptInCategory"/>
                                            </p:graphicEl>
                                          </p:spTgt>
                                        </p:tgtEl>
                                      </p:cBhvr>
                                    </p:animEffect>
                                  </p:childTnLst>
                                </p:cTn>
                              </p:par>
                            </p:childTnLst>
                          </p:cTn>
                        </p:par>
                        <p:par>
                          <p:cTn id="80" fill="hold">
                            <p:stCondLst>
                              <p:cond delay="23000"/>
                            </p:stCondLst>
                            <p:childTnLst>
                              <p:par>
                                <p:cTn id="81" presetID="10" presetClass="entr" presetSubtype="0" fill="hold" grpId="0" nodeType="afterEffect">
                                  <p:stCondLst>
                                    <p:cond delay="0"/>
                                  </p:stCondLst>
                                  <p:childTnLst>
                                    <p:set>
                                      <p:cBhvr>
                                        <p:cTn id="82" dur="1" fill="hold">
                                          <p:stCondLst>
                                            <p:cond delay="0"/>
                                          </p:stCondLst>
                                        </p:cTn>
                                        <p:tgtEl>
                                          <p:spTgt spid="7">
                                            <p:graphicEl>
                                              <a:chart seriesIdx="1" categoryIdx="1" bldStep="ptInCategory"/>
                                            </p:graphicEl>
                                          </p:spTgt>
                                        </p:tgtEl>
                                        <p:attrNameLst>
                                          <p:attrName>style.visibility</p:attrName>
                                        </p:attrNameLst>
                                      </p:cBhvr>
                                      <p:to>
                                        <p:strVal val="visible"/>
                                      </p:to>
                                    </p:set>
                                    <p:animEffect transition="in" filter="fade">
                                      <p:cBhvr>
                                        <p:cTn id="83" dur="500"/>
                                        <p:tgtEl>
                                          <p:spTgt spid="7">
                                            <p:graphicEl>
                                              <a:chart seriesIdx="1" categoryIdx="1" bldStep="ptInCategory"/>
                                            </p:graphicEl>
                                          </p:spTgt>
                                        </p:tgtEl>
                                      </p:cBhvr>
                                    </p:animEffect>
                                  </p:childTnLst>
                                </p:cTn>
                              </p:par>
                            </p:childTnLst>
                          </p:cTn>
                        </p:par>
                        <p:par>
                          <p:cTn id="84" fill="hold">
                            <p:stCondLst>
                              <p:cond delay="23500"/>
                            </p:stCondLst>
                            <p:childTnLst>
                              <p:par>
                                <p:cTn id="85" presetID="10" presetClass="entr" presetSubtype="0" fill="hold" grpId="0" nodeType="afterEffect">
                                  <p:stCondLst>
                                    <p:cond delay="0"/>
                                  </p:stCondLst>
                                  <p:childTnLst>
                                    <p:set>
                                      <p:cBhvr>
                                        <p:cTn id="86"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87" dur="500"/>
                                        <p:tgtEl>
                                          <p:spTgt spid="7">
                                            <p:graphicEl>
                                              <a:chart seriesIdx="0" categoryIdx="2" bldStep="ptInCategory"/>
                                            </p:graphicEl>
                                          </p:spTgt>
                                        </p:tgtEl>
                                      </p:cBhvr>
                                    </p:animEffect>
                                  </p:childTnLst>
                                </p:cTn>
                              </p:par>
                            </p:childTnLst>
                          </p:cTn>
                        </p:par>
                        <p:par>
                          <p:cTn id="88" fill="hold">
                            <p:stCondLst>
                              <p:cond delay="24000"/>
                            </p:stCondLst>
                            <p:childTnLst>
                              <p:par>
                                <p:cTn id="89" presetID="10" presetClass="entr" presetSubtype="0" fill="hold" grpId="0" nodeType="afterEffect">
                                  <p:stCondLst>
                                    <p:cond delay="0"/>
                                  </p:stCondLst>
                                  <p:childTnLst>
                                    <p:set>
                                      <p:cBhvr>
                                        <p:cTn id="90" dur="1" fill="hold">
                                          <p:stCondLst>
                                            <p:cond delay="0"/>
                                          </p:stCondLst>
                                        </p:cTn>
                                        <p:tgtEl>
                                          <p:spTgt spid="7">
                                            <p:graphicEl>
                                              <a:chart seriesIdx="1" categoryIdx="2" bldStep="ptInCategory"/>
                                            </p:graphicEl>
                                          </p:spTgt>
                                        </p:tgtEl>
                                        <p:attrNameLst>
                                          <p:attrName>style.visibility</p:attrName>
                                        </p:attrNameLst>
                                      </p:cBhvr>
                                      <p:to>
                                        <p:strVal val="visible"/>
                                      </p:to>
                                    </p:set>
                                    <p:animEffect transition="in" filter="fade">
                                      <p:cBhvr>
                                        <p:cTn id="91" dur="500"/>
                                        <p:tgtEl>
                                          <p:spTgt spid="7">
                                            <p:graphicEl>
                                              <a:chart seriesIdx="1" categoryIdx="2" bldStep="ptInCategory"/>
                                            </p:graphicEl>
                                          </p:spTgt>
                                        </p:tgtEl>
                                      </p:cBhvr>
                                    </p:animEffect>
                                  </p:childTnLst>
                                </p:cTn>
                              </p:par>
                            </p:childTnLst>
                          </p:cTn>
                        </p:par>
                        <p:par>
                          <p:cTn id="92" fill="hold">
                            <p:stCondLst>
                              <p:cond delay="24500"/>
                            </p:stCondLst>
                            <p:childTnLst>
                              <p:par>
                                <p:cTn id="93" presetID="10" presetClass="entr" presetSubtype="0" fill="hold" grpId="0" nodeType="afterEffect">
                                  <p:stCondLst>
                                    <p:cond delay="0"/>
                                  </p:stCondLst>
                                  <p:childTnLst>
                                    <p:set>
                                      <p:cBhvr>
                                        <p:cTn id="94"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95" dur="500"/>
                                        <p:tgtEl>
                                          <p:spTgt spid="7">
                                            <p:graphicEl>
                                              <a:chart seriesIdx="0" categoryIdx="3" bldStep="ptInCategory"/>
                                            </p:graphicEl>
                                          </p:spTgt>
                                        </p:tgtEl>
                                      </p:cBhvr>
                                    </p:animEffect>
                                  </p:childTnLst>
                                </p:cTn>
                              </p:par>
                            </p:childTnLst>
                          </p:cTn>
                        </p:par>
                        <p:par>
                          <p:cTn id="96" fill="hold">
                            <p:stCondLst>
                              <p:cond delay="25000"/>
                            </p:stCondLst>
                            <p:childTnLst>
                              <p:par>
                                <p:cTn id="97" presetID="10" presetClass="entr" presetSubtype="0" fill="hold" grpId="0" nodeType="afterEffect">
                                  <p:stCondLst>
                                    <p:cond delay="0"/>
                                  </p:stCondLst>
                                  <p:childTnLst>
                                    <p:set>
                                      <p:cBhvr>
                                        <p:cTn id="98" dur="1" fill="hold">
                                          <p:stCondLst>
                                            <p:cond delay="0"/>
                                          </p:stCondLst>
                                        </p:cTn>
                                        <p:tgtEl>
                                          <p:spTgt spid="7">
                                            <p:graphicEl>
                                              <a:chart seriesIdx="1" categoryIdx="3" bldStep="ptInCategory"/>
                                            </p:graphicEl>
                                          </p:spTgt>
                                        </p:tgtEl>
                                        <p:attrNameLst>
                                          <p:attrName>style.visibility</p:attrName>
                                        </p:attrNameLst>
                                      </p:cBhvr>
                                      <p:to>
                                        <p:strVal val="visible"/>
                                      </p:to>
                                    </p:set>
                                    <p:animEffect transition="in" filter="fade">
                                      <p:cBhvr>
                                        <p:cTn id="99" dur="500"/>
                                        <p:tgtEl>
                                          <p:spTgt spid="7">
                                            <p:graphicEl>
                                              <a:chart seriesIdx="1" categoryIdx="3" bldStep="ptInCategory"/>
                                            </p:graphicEl>
                                          </p:spTgt>
                                        </p:tgtEl>
                                      </p:cBhvr>
                                    </p:animEffect>
                                  </p:childTnLst>
                                </p:cTn>
                              </p:par>
                            </p:childTnLst>
                          </p:cTn>
                        </p:par>
                        <p:par>
                          <p:cTn id="100" fill="hold">
                            <p:stCondLst>
                              <p:cond delay="25500"/>
                            </p:stCondLst>
                            <p:childTnLst>
                              <p:par>
                                <p:cTn id="101" presetID="10" presetClass="entr" presetSubtype="0" fill="hold" grpId="0" nodeType="afterEffect">
                                  <p:stCondLst>
                                    <p:cond delay="0"/>
                                  </p:stCondLst>
                                  <p:childTnLst>
                                    <p:set>
                                      <p:cBhvr>
                                        <p:cTn id="102"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103" dur="500"/>
                                        <p:tgtEl>
                                          <p:spTgt spid="7">
                                            <p:graphicEl>
                                              <a:chart seriesIdx="0" categoryIdx="4" bldStep="ptInCategory"/>
                                            </p:graphicEl>
                                          </p:spTgt>
                                        </p:tgtEl>
                                      </p:cBhvr>
                                    </p:animEffect>
                                  </p:childTnLst>
                                </p:cTn>
                              </p:par>
                            </p:childTnLst>
                          </p:cTn>
                        </p:par>
                        <p:par>
                          <p:cTn id="104" fill="hold">
                            <p:stCondLst>
                              <p:cond delay="26000"/>
                            </p:stCondLst>
                            <p:childTnLst>
                              <p:par>
                                <p:cTn id="105" presetID="10" presetClass="entr" presetSubtype="0" fill="hold" grpId="0" nodeType="afterEffect">
                                  <p:stCondLst>
                                    <p:cond delay="0"/>
                                  </p:stCondLst>
                                  <p:childTnLst>
                                    <p:set>
                                      <p:cBhvr>
                                        <p:cTn id="106" dur="1" fill="hold">
                                          <p:stCondLst>
                                            <p:cond delay="0"/>
                                          </p:stCondLst>
                                        </p:cTn>
                                        <p:tgtEl>
                                          <p:spTgt spid="7">
                                            <p:graphicEl>
                                              <a:chart seriesIdx="1" categoryIdx="4" bldStep="ptInCategory"/>
                                            </p:graphicEl>
                                          </p:spTgt>
                                        </p:tgtEl>
                                        <p:attrNameLst>
                                          <p:attrName>style.visibility</p:attrName>
                                        </p:attrNameLst>
                                      </p:cBhvr>
                                      <p:to>
                                        <p:strVal val="visible"/>
                                      </p:to>
                                    </p:set>
                                    <p:animEffect transition="in" filter="fade">
                                      <p:cBhvr>
                                        <p:cTn id="107" dur="500"/>
                                        <p:tgtEl>
                                          <p:spTgt spid="7">
                                            <p:graphicEl>
                                              <a:chart seriesIdx="1"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Graphic spid="7" grpId="0">
        <p:bldSub>
          <a:bldChart bld="categoryEl"/>
        </p:bldSub>
      </p:bldGraphic>
      <p:bldP spid="4" grpId="0"/>
      <p:bldP spid="8" grpId="0" animBg="1"/>
      <p:bldP spid="5" grpId="0"/>
      <p:bldP spid="16" grpId="0"/>
      <p:bldP spid="17" grpId="0"/>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ECF8D36-01B2-4C3F-A29B-EA94C37BD36E}"/>
              </a:ext>
            </a:extLst>
          </p:cNvPr>
          <p:cNvSpPr/>
          <p:nvPr/>
        </p:nvSpPr>
        <p:spPr>
          <a:xfrm>
            <a:off x="0" y="4611470"/>
            <a:ext cx="9143999" cy="22465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133433" y="797169"/>
            <a:ext cx="5953167"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Самооценка</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grpSp>
        <p:nvGrpSpPr>
          <p:cNvPr id="10" name="Группа 9">
            <a:extLst>
              <a:ext uri="{FF2B5EF4-FFF2-40B4-BE49-F238E27FC236}">
                <a16:creationId xmlns:a16="http://schemas.microsoft.com/office/drawing/2014/main" id="{AD61C84B-B51A-43FF-B6A2-30829ADB31A7}"/>
              </a:ext>
            </a:extLst>
          </p:cNvPr>
          <p:cNvGrpSpPr/>
          <p:nvPr/>
        </p:nvGrpSpPr>
        <p:grpSpPr>
          <a:xfrm>
            <a:off x="1152000" y="0"/>
            <a:ext cx="7992000" cy="722531"/>
            <a:chOff x="0" y="1030069"/>
            <a:chExt cx="9144000" cy="722531"/>
          </a:xfrm>
        </p:grpSpPr>
        <p:sp>
          <p:nvSpPr>
            <p:cNvPr id="11" name="TextBox 10">
              <a:extLst>
                <a:ext uri="{FF2B5EF4-FFF2-40B4-BE49-F238E27FC236}">
                  <a16:creationId xmlns:a16="http://schemas.microsoft.com/office/drawing/2014/main" id="{1CC8B04B-3896-42A8-9F58-9BB5965A0ABE}"/>
                </a:ext>
              </a:extLst>
            </p:cNvPr>
            <p:cNvSpPr txBox="1"/>
            <p:nvPr/>
          </p:nvSpPr>
          <p:spPr>
            <a:xfrm>
              <a:off x="187997" y="1030069"/>
              <a:ext cx="8956002" cy="584775"/>
            </a:xfrm>
            <a:prstGeom prst="rect">
              <a:avLst/>
            </a:prstGeom>
            <a:solidFill>
              <a:srgbClr val="336699"/>
            </a:solidFill>
          </p:spPr>
          <p:txBody>
            <a:bodyPr wrap="square" rtlCol="0">
              <a:spAutoFit/>
            </a:bodyPr>
            <a:lstStyle/>
            <a:p>
              <a:pPr algn="ctr"/>
              <a:r>
                <a:rPr lang="ru-RU" sz="3200" b="1" dirty="0">
                  <a:solidFill>
                    <a:srgbClr val="FFFF00"/>
                  </a:solidFill>
                </a:rPr>
                <a:t>Отзывы</a:t>
              </a:r>
              <a:r>
                <a:rPr lang="en-US" sz="3200" b="1" dirty="0">
                  <a:solidFill>
                    <a:srgbClr val="FFFF00"/>
                  </a:solidFill>
                </a:rPr>
                <a:t>: </a:t>
              </a:r>
              <a:r>
                <a:rPr lang="ru-RU" sz="3200" b="1" dirty="0">
                  <a:solidFill>
                    <a:schemeClr val="bg1"/>
                  </a:solidFill>
                </a:rPr>
                <a:t>УСКОРЕННОЕ ОБУЧЕНИЕ</a:t>
              </a:r>
              <a:endParaRPr lang="ru-RU" sz="3200" dirty="0">
                <a:solidFill>
                  <a:schemeClr val="bg1"/>
                </a:solidFill>
              </a:endParaRPr>
            </a:p>
          </p:txBody>
        </p:sp>
        <p:cxnSp>
          <p:nvCxnSpPr>
            <p:cNvPr id="12" name="Прямая соединительная линия 11">
              <a:extLst>
                <a:ext uri="{FF2B5EF4-FFF2-40B4-BE49-F238E27FC236}">
                  <a16:creationId xmlns:a16="http://schemas.microsoft.com/office/drawing/2014/main" id="{02D6AEEA-50DD-4FEB-978B-04F5A1DAF742}"/>
                </a:ext>
              </a:extLst>
            </p:cNvPr>
            <p:cNvCxnSpPr/>
            <p:nvPr/>
          </p:nvCxnSpPr>
          <p:spPr>
            <a:xfrm>
              <a:off x="0" y="1752600"/>
              <a:ext cx="9144000" cy="0"/>
            </a:xfrm>
            <a:prstGeom prst="line">
              <a:avLst/>
            </a:prstGeom>
            <a:ln w="19050"/>
          </p:spPr>
          <p:style>
            <a:lnRef idx="3">
              <a:schemeClr val="accent1"/>
            </a:lnRef>
            <a:fillRef idx="0">
              <a:schemeClr val="accent1"/>
            </a:fillRef>
            <a:effectRef idx="2">
              <a:schemeClr val="accent1"/>
            </a:effectRef>
            <a:fontRef idx="minor">
              <a:schemeClr val="tx1"/>
            </a:fontRef>
          </p:style>
        </p:cxnSp>
      </p:gr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7CCC0D-2F66-4B40-9152-0676D34D93A0}"/>
              </a:ext>
            </a:extLst>
          </p:cNvPr>
          <p:cNvSpPr txBox="1"/>
          <p:nvPr/>
        </p:nvSpPr>
        <p:spPr>
          <a:xfrm>
            <a:off x="366875" y="1600200"/>
            <a:ext cx="8410251" cy="646331"/>
          </a:xfrm>
          <a:prstGeom prst="rect">
            <a:avLst/>
          </a:prstGeom>
          <a:noFill/>
        </p:spPr>
        <p:txBody>
          <a:bodyPr wrap="none" rtlCol="0">
            <a:spAutoFit/>
          </a:bodyPr>
          <a:lstStyle/>
          <a:p>
            <a:r>
              <a:rPr lang="ru-RU" sz="3600" dirty="0">
                <a:latin typeface="+mn-lt"/>
              </a:rPr>
              <a:t>участниками ИННОМПИЙСКОГО тренинга</a:t>
            </a:r>
          </a:p>
        </p:txBody>
      </p:sp>
      <p:graphicFrame>
        <p:nvGraphicFramePr>
          <p:cNvPr id="7" name="Диаграмма 6">
            <a:extLst>
              <a:ext uri="{FF2B5EF4-FFF2-40B4-BE49-F238E27FC236}">
                <a16:creationId xmlns:a16="http://schemas.microsoft.com/office/drawing/2014/main" id="{C7FA492F-AFC6-4D44-9B38-43544C9BB439}"/>
              </a:ext>
            </a:extLst>
          </p:cNvPr>
          <p:cNvGraphicFramePr/>
          <p:nvPr>
            <p:extLst/>
          </p:nvPr>
        </p:nvGraphicFramePr>
        <p:xfrm>
          <a:off x="533400" y="2209800"/>
          <a:ext cx="8610600" cy="25146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58F8C65-94F2-44AF-8404-E7E998BDDA9D}"/>
              </a:ext>
            </a:extLst>
          </p:cNvPr>
          <p:cNvSpPr txBox="1"/>
          <p:nvPr/>
        </p:nvSpPr>
        <p:spPr>
          <a:xfrm>
            <a:off x="6019801" y="892314"/>
            <a:ext cx="3124198" cy="707886"/>
          </a:xfrm>
          <a:prstGeom prst="rect">
            <a:avLst/>
          </a:prstGeom>
          <a:noFill/>
        </p:spPr>
        <p:txBody>
          <a:bodyPr wrap="square" rtlCol="0">
            <a:spAutoFit/>
          </a:bodyPr>
          <a:lstStyle/>
          <a:p>
            <a:r>
              <a:rPr lang="ru-RU" sz="2000" dirty="0">
                <a:solidFill>
                  <a:srgbClr val="336699"/>
                </a:solidFill>
                <a:latin typeface="+mn-lt"/>
              </a:rPr>
              <a:t>Средняя оценка </a:t>
            </a:r>
          </a:p>
          <a:p>
            <a:r>
              <a:rPr lang="ru-RU" sz="2000" dirty="0">
                <a:solidFill>
                  <a:srgbClr val="336699"/>
                </a:solidFill>
                <a:latin typeface="+mn-lt"/>
              </a:rPr>
              <a:t>2</a:t>
            </a:r>
            <a:r>
              <a:rPr lang="en-US" sz="2000" dirty="0">
                <a:solidFill>
                  <a:srgbClr val="336699"/>
                </a:solidFill>
                <a:latin typeface="+mn-lt"/>
              </a:rPr>
              <a:t>00 </a:t>
            </a:r>
            <a:r>
              <a:rPr lang="ru-RU" sz="2000" dirty="0">
                <a:solidFill>
                  <a:srgbClr val="336699"/>
                </a:solidFill>
                <a:latin typeface="+mn-lt"/>
              </a:rPr>
              <a:t>человек из 25 стран</a:t>
            </a:r>
          </a:p>
        </p:txBody>
      </p:sp>
      <p:sp>
        <p:nvSpPr>
          <p:cNvPr id="8" name="TextBox 7">
            <a:extLst>
              <a:ext uri="{FF2B5EF4-FFF2-40B4-BE49-F238E27FC236}">
                <a16:creationId xmlns:a16="http://schemas.microsoft.com/office/drawing/2014/main" id="{69D9D79C-7C80-48AF-A8C9-1707B28EC0AC}"/>
              </a:ext>
            </a:extLst>
          </p:cNvPr>
          <p:cNvSpPr txBox="1"/>
          <p:nvPr/>
        </p:nvSpPr>
        <p:spPr>
          <a:xfrm>
            <a:off x="3982736" y="2133600"/>
            <a:ext cx="1178528" cy="830997"/>
          </a:xfrm>
          <a:prstGeom prst="rect">
            <a:avLst/>
          </a:prstGeom>
          <a:solidFill>
            <a:schemeClr val="bg1"/>
          </a:solidFill>
        </p:spPr>
        <p:txBody>
          <a:bodyPr wrap="none" rtlCol="0">
            <a:spAutoFit/>
          </a:bodyPr>
          <a:lstStyle/>
          <a:p>
            <a:pPr marL="187325" indent="-187325">
              <a:buClr>
                <a:srgbClr val="336699"/>
              </a:buClr>
              <a:buFont typeface="Wingdings" panose="05000000000000000000" pitchFamily="2" charset="2"/>
              <a:buChar char="§"/>
            </a:pPr>
            <a:r>
              <a:rPr lang="ru-RU" sz="2400" b="1" dirty="0">
                <a:latin typeface="+mn-lt"/>
              </a:rPr>
              <a:t>До</a:t>
            </a:r>
            <a:endParaRPr lang="en-US" sz="2400" dirty="0">
              <a:latin typeface="+mn-lt"/>
            </a:endParaRPr>
          </a:p>
          <a:p>
            <a:pPr marL="187325" indent="-187325">
              <a:buClr>
                <a:srgbClr val="FF0000"/>
              </a:buClr>
              <a:buFont typeface="Wingdings" panose="05000000000000000000" pitchFamily="2" charset="2"/>
              <a:buChar char="§"/>
            </a:pPr>
            <a:r>
              <a:rPr lang="ru-RU" sz="2400" b="1" dirty="0">
                <a:latin typeface="+mn-lt"/>
              </a:rPr>
              <a:t>После</a:t>
            </a:r>
            <a:endParaRPr lang="ru-RU" sz="2400" dirty="0">
              <a:latin typeface="+mn-lt"/>
            </a:endParaRPr>
          </a:p>
        </p:txBody>
      </p:sp>
      <p:sp>
        <p:nvSpPr>
          <p:cNvPr id="5" name="TextBox 4">
            <a:extLst>
              <a:ext uri="{FF2B5EF4-FFF2-40B4-BE49-F238E27FC236}">
                <a16:creationId xmlns:a16="http://schemas.microsoft.com/office/drawing/2014/main" id="{F24B4B2F-C102-477A-92DD-5F15B4026951}"/>
              </a:ext>
            </a:extLst>
          </p:cNvPr>
          <p:cNvSpPr txBox="1"/>
          <p:nvPr/>
        </p:nvSpPr>
        <p:spPr>
          <a:xfrm rot="-2700000">
            <a:off x="-318610" y="5088133"/>
            <a:ext cx="2918046" cy="954107"/>
          </a:xfrm>
          <a:prstGeom prst="rect">
            <a:avLst/>
          </a:prstGeom>
          <a:noFill/>
        </p:spPr>
        <p:txBody>
          <a:bodyPr wrap="square" rtlCol="0">
            <a:spAutoFit/>
          </a:bodyPr>
          <a:lstStyle/>
          <a:p>
            <a:pPr algn="ctr"/>
            <a:r>
              <a:rPr lang="ru-RU" sz="2800" b="1" dirty="0" err="1">
                <a:solidFill>
                  <a:schemeClr val="bg1"/>
                </a:solidFill>
                <a:latin typeface="Arial Narrow" panose="020B0606020202030204" pitchFamily="34" charset="0"/>
              </a:rPr>
              <a:t>Инноватор</a:t>
            </a:r>
            <a:r>
              <a:rPr lang="ru-RU" sz="2800" b="1" dirty="0">
                <a:solidFill>
                  <a:schemeClr val="bg1"/>
                </a:solidFill>
                <a:latin typeface="Arial Narrow" panose="020B0606020202030204" pitchFamily="34" charset="0"/>
              </a:rPr>
              <a:t>-предприниматель</a:t>
            </a:r>
          </a:p>
        </p:txBody>
      </p:sp>
      <p:sp>
        <p:nvSpPr>
          <p:cNvPr id="16" name="TextBox 15">
            <a:extLst>
              <a:ext uri="{FF2B5EF4-FFF2-40B4-BE49-F238E27FC236}">
                <a16:creationId xmlns:a16="http://schemas.microsoft.com/office/drawing/2014/main" id="{12ACB1A5-5B07-4AAA-BDF2-00AA51998E55}"/>
              </a:ext>
            </a:extLst>
          </p:cNvPr>
          <p:cNvSpPr txBox="1"/>
          <p:nvPr/>
        </p:nvSpPr>
        <p:spPr>
          <a:xfrm rot="-2700000">
            <a:off x="1205449" y="5222262"/>
            <a:ext cx="2918046" cy="523220"/>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Изобретатель</a:t>
            </a:r>
          </a:p>
        </p:txBody>
      </p:sp>
      <p:sp>
        <p:nvSpPr>
          <p:cNvPr id="17" name="TextBox 16">
            <a:extLst>
              <a:ext uri="{FF2B5EF4-FFF2-40B4-BE49-F238E27FC236}">
                <a16:creationId xmlns:a16="http://schemas.microsoft.com/office/drawing/2014/main" id="{E222EC06-920B-44AB-9657-A137D9941229}"/>
              </a:ext>
            </a:extLst>
          </p:cNvPr>
          <p:cNvSpPr txBox="1"/>
          <p:nvPr/>
        </p:nvSpPr>
        <p:spPr>
          <a:xfrm rot="-2700000">
            <a:off x="3291754" y="5071840"/>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Дизайнер бизнеса</a:t>
            </a:r>
          </a:p>
        </p:txBody>
      </p:sp>
      <p:sp>
        <p:nvSpPr>
          <p:cNvPr id="18" name="TextBox 17">
            <a:extLst>
              <a:ext uri="{FF2B5EF4-FFF2-40B4-BE49-F238E27FC236}">
                <a16:creationId xmlns:a16="http://schemas.microsoft.com/office/drawing/2014/main" id="{78276317-F82B-4D60-9BF7-D242C6C9E41C}"/>
              </a:ext>
            </a:extLst>
          </p:cNvPr>
          <p:cNvSpPr txBox="1"/>
          <p:nvPr/>
        </p:nvSpPr>
        <p:spPr>
          <a:xfrm rot="-2700000">
            <a:off x="4891954" y="5071840"/>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Искусный презентатор</a:t>
            </a:r>
          </a:p>
        </p:txBody>
      </p:sp>
      <p:pic>
        <p:nvPicPr>
          <p:cNvPr id="19" name="Рисунок 18"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B3AE5211-AAC6-4F1C-B8A1-E493573716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0000" cy="1440000"/>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D267C033-5B4E-490D-9485-1FAFFC4660E2}"/>
              </a:ext>
            </a:extLst>
          </p:cNvPr>
          <p:cNvSpPr txBox="1"/>
          <p:nvPr/>
        </p:nvSpPr>
        <p:spPr>
          <a:xfrm rot="-2700000">
            <a:off x="6519567" y="5099253"/>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Командное творчество</a:t>
            </a:r>
          </a:p>
        </p:txBody>
      </p:sp>
    </p:spTree>
    <p:extLst>
      <p:ext uri="{BB962C8B-B14F-4D97-AF65-F5344CB8AC3E}">
        <p14:creationId xmlns:p14="http://schemas.microsoft.com/office/powerpoint/2010/main" val="316917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2" presetClass="entr" presetSubtype="8"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par>
                          <p:cTn id="18" fill="hold">
                            <p:stCondLst>
                              <p:cond delay="5000"/>
                            </p:stCondLst>
                            <p:childTnLst>
                              <p:par>
                                <p:cTn id="19" presetID="42" presetClass="entr" presetSubtype="0" fill="hold" grpId="0" nodeType="after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10" presetClass="entr" presetSubtype="0"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42" presetClass="entr" presetSubtype="0" fill="hold" grpId="0" nodeType="after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11000"/>
                            </p:stCondLst>
                            <p:childTnLst>
                              <p:par>
                                <p:cTn id="35" presetID="42" presetClass="entr" presetSubtype="0" fill="hold" grpId="0" nodeType="after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13000"/>
                            </p:stCondLst>
                            <p:childTnLst>
                              <p:par>
                                <p:cTn id="41" presetID="42" presetClass="entr" presetSubtype="0" fill="hold" grpId="0" nodeType="after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15000"/>
                            </p:stCondLst>
                            <p:childTnLst>
                              <p:par>
                                <p:cTn id="47" presetID="42" presetClass="entr" presetSubtype="0" fill="hold" grpId="0" nodeType="afterEffect">
                                  <p:stCondLst>
                                    <p:cond delay="10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17000"/>
                            </p:stCondLst>
                            <p:childTnLst>
                              <p:par>
                                <p:cTn id="53" presetID="42" presetClass="entr" presetSubtype="0" fill="hold" grpId="0" nodeType="afterEffect">
                                  <p:stCondLst>
                                    <p:cond delay="10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19000"/>
                            </p:stCondLst>
                            <p:childTnLst>
                              <p:par>
                                <p:cTn id="59" presetID="53" presetClass="entr" presetSubtype="16" fill="hold" grpId="0" nodeType="afterEffect">
                                  <p:stCondLst>
                                    <p:cond delay="1000"/>
                                  </p:stCondLst>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Effect transition="in" filter="fade">
                                      <p:cBhvr>
                                        <p:cTn id="63" dur="1000"/>
                                        <p:tgtEl>
                                          <p:spTgt spid="8"/>
                                        </p:tgtEl>
                                      </p:cBhvr>
                                    </p:animEffect>
                                  </p:childTnLst>
                                </p:cTn>
                              </p:par>
                            </p:childTnLst>
                          </p:cTn>
                        </p:par>
                        <p:par>
                          <p:cTn id="64" fill="hold">
                            <p:stCondLst>
                              <p:cond delay="21000"/>
                            </p:stCondLst>
                            <p:childTnLst>
                              <p:par>
                                <p:cTn id="65" presetID="10" presetClass="entr" presetSubtype="0" fill="hold" grpId="0" nodeType="afterEffect">
                                  <p:stCondLst>
                                    <p:cond delay="0"/>
                                  </p:stCondLst>
                                  <p:childTnLst>
                                    <p:set>
                                      <p:cBhvr>
                                        <p:cTn id="6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67" dur="500"/>
                                        <p:tgtEl>
                                          <p:spTgt spid="7">
                                            <p:graphicEl>
                                              <a:chart seriesIdx="-3" categoryIdx="-3" bldStep="gridLegend"/>
                                            </p:graphicEl>
                                          </p:spTgt>
                                        </p:tgtEl>
                                      </p:cBhvr>
                                    </p:animEffect>
                                  </p:childTnLst>
                                </p:cTn>
                              </p:par>
                            </p:childTnLst>
                          </p:cTn>
                        </p:par>
                        <p:par>
                          <p:cTn id="68" fill="hold">
                            <p:stCondLst>
                              <p:cond delay="21500"/>
                            </p:stCondLst>
                            <p:childTnLst>
                              <p:par>
                                <p:cTn id="69" presetID="10" presetClass="entr" presetSubtype="0" fill="hold" grpId="0" nodeType="afterEffect">
                                  <p:stCondLst>
                                    <p:cond delay="0"/>
                                  </p:stCondLst>
                                  <p:childTnLst>
                                    <p:set>
                                      <p:cBhvr>
                                        <p:cTn id="70"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fade">
                                      <p:cBhvr>
                                        <p:cTn id="71" dur="500"/>
                                        <p:tgtEl>
                                          <p:spTgt spid="7">
                                            <p:graphicEl>
                                              <a:chart seriesIdx="0" categoryIdx="0" bldStep="ptInCategory"/>
                                            </p:graphicEl>
                                          </p:spTgt>
                                        </p:tgtEl>
                                      </p:cBhvr>
                                    </p:animEffect>
                                  </p:childTnLst>
                                </p:cTn>
                              </p:par>
                            </p:childTnLst>
                          </p:cTn>
                        </p:par>
                        <p:par>
                          <p:cTn id="72" fill="hold">
                            <p:stCondLst>
                              <p:cond delay="22000"/>
                            </p:stCondLst>
                            <p:childTnLst>
                              <p:par>
                                <p:cTn id="73" presetID="10" presetClass="entr" presetSubtype="0" fill="hold" grpId="0" nodeType="afterEffect">
                                  <p:stCondLst>
                                    <p:cond delay="0"/>
                                  </p:stCondLst>
                                  <p:childTnLst>
                                    <p:set>
                                      <p:cBhvr>
                                        <p:cTn id="74" dur="1" fill="hold">
                                          <p:stCondLst>
                                            <p:cond delay="0"/>
                                          </p:stCondLst>
                                        </p:cTn>
                                        <p:tgtEl>
                                          <p:spTgt spid="7">
                                            <p:graphicEl>
                                              <a:chart seriesIdx="1" categoryIdx="0" bldStep="ptInCategory"/>
                                            </p:graphicEl>
                                          </p:spTgt>
                                        </p:tgtEl>
                                        <p:attrNameLst>
                                          <p:attrName>style.visibility</p:attrName>
                                        </p:attrNameLst>
                                      </p:cBhvr>
                                      <p:to>
                                        <p:strVal val="visible"/>
                                      </p:to>
                                    </p:set>
                                    <p:animEffect transition="in" filter="fade">
                                      <p:cBhvr>
                                        <p:cTn id="75" dur="500"/>
                                        <p:tgtEl>
                                          <p:spTgt spid="7">
                                            <p:graphicEl>
                                              <a:chart seriesIdx="1" categoryIdx="0" bldStep="ptInCategory"/>
                                            </p:graphicEl>
                                          </p:spTgt>
                                        </p:tgtEl>
                                      </p:cBhvr>
                                    </p:animEffect>
                                  </p:childTnLst>
                                </p:cTn>
                              </p:par>
                            </p:childTnLst>
                          </p:cTn>
                        </p:par>
                        <p:par>
                          <p:cTn id="76" fill="hold">
                            <p:stCondLst>
                              <p:cond delay="22500"/>
                            </p:stCondLst>
                            <p:childTnLst>
                              <p:par>
                                <p:cTn id="77" presetID="10" presetClass="entr" presetSubtype="0" fill="hold" grpId="0" nodeType="afterEffect">
                                  <p:stCondLst>
                                    <p:cond delay="0"/>
                                  </p:stCondLst>
                                  <p:childTnLst>
                                    <p:set>
                                      <p:cBhvr>
                                        <p:cTn id="78"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79" dur="500"/>
                                        <p:tgtEl>
                                          <p:spTgt spid="7">
                                            <p:graphicEl>
                                              <a:chart seriesIdx="0" categoryIdx="1" bldStep="ptInCategory"/>
                                            </p:graphicEl>
                                          </p:spTgt>
                                        </p:tgtEl>
                                      </p:cBhvr>
                                    </p:animEffect>
                                  </p:childTnLst>
                                </p:cTn>
                              </p:par>
                            </p:childTnLst>
                          </p:cTn>
                        </p:par>
                        <p:par>
                          <p:cTn id="80" fill="hold">
                            <p:stCondLst>
                              <p:cond delay="23000"/>
                            </p:stCondLst>
                            <p:childTnLst>
                              <p:par>
                                <p:cTn id="81" presetID="10" presetClass="entr" presetSubtype="0" fill="hold" grpId="0" nodeType="afterEffect">
                                  <p:stCondLst>
                                    <p:cond delay="0"/>
                                  </p:stCondLst>
                                  <p:childTnLst>
                                    <p:set>
                                      <p:cBhvr>
                                        <p:cTn id="82" dur="1" fill="hold">
                                          <p:stCondLst>
                                            <p:cond delay="0"/>
                                          </p:stCondLst>
                                        </p:cTn>
                                        <p:tgtEl>
                                          <p:spTgt spid="7">
                                            <p:graphicEl>
                                              <a:chart seriesIdx="1" categoryIdx="1" bldStep="ptInCategory"/>
                                            </p:graphicEl>
                                          </p:spTgt>
                                        </p:tgtEl>
                                        <p:attrNameLst>
                                          <p:attrName>style.visibility</p:attrName>
                                        </p:attrNameLst>
                                      </p:cBhvr>
                                      <p:to>
                                        <p:strVal val="visible"/>
                                      </p:to>
                                    </p:set>
                                    <p:animEffect transition="in" filter="fade">
                                      <p:cBhvr>
                                        <p:cTn id="83" dur="500"/>
                                        <p:tgtEl>
                                          <p:spTgt spid="7">
                                            <p:graphicEl>
                                              <a:chart seriesIdx="1" categoryIdx="1" bldStep="ptInCategory"/>
                                            </p:graphicEl>
                                          </p:spTgt>
                                        </p:tgtEl>
                                      </p:cBhvr>
                                    </p:animEffect>
                                  </p:childTnLst>
                                </p:cTn>
                              </p:par>
                            </p:childTnLst>
                          </p:cTn>
                        </p:par>
                        <p:par>
                          <p:cTn id="84" fill="hold">
                            <p:stCondLst>
                              <p:cond delay="23500"/>
                            </p:stCondLst>
                            <p:childTnLst>
                              <p:par>
                                <p:cTn id="85" presetID="10" presetClass="entr" presetSubtype="0" fill="hold" grpId="0" nodeType="afterEffect">
                                  <p:stCondLst>
                                    <p:cond delay="0"/>
                                  </p:stCondLst>
                                  <p:childTnLst>
                                    <p:set>
                                      <p:cBhvr>
                                        <p:cTn id="86"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87" dur="500"/>
                                        <p:tgtEl>
                                          <p:spTgt spid="7">
                                            <p:graphicEl>
                                              <a:chart seriesIdx="0" categoryIdx="2" bldStep="ptInCategory"/>
                                            </p:graphicEl>
                                          </p:spTgt>
                                        </p:tgtEl>
                                      </p:cBhvr>
                                    </p:animEffect>
                                  </p:childTnLst>
                                </p:cTn>
                              </p:par>
                            </p:childTnLst>
                          </p:cTn>
                        </p:par>
                        <p:par>
                          <p:cTn id="88" fill="hold">
                            <p:stCondLst>
                              <p:cond delay="24000"/>
                            </p:stCondLst>
                            <p:childTnLst>
                              <p:par>
                                <p:cTn id="89" presetID="10" presetClass="entr" presetSubtype="0" fill="hold" grpId="0" nodeType="afterEffect">
                                  <p:stCondLst>
                                    <p:cond delay="0"/>
                                  </p:stCondLst>
                                  <p:childTnLst>
                                    <p:set>
                                      <p:cBhvr>
                                        <p:cTn id="90" dur="1" fill="hold">
                                          <p:stCondLst>
                                            <p:cond delay="0"/>
                                          </p:stCondLst>
                                        </p:cTn>
                                        <p:tgtEl>
                                          <p:spTgt spid="7">
                                            <p:graphicEl>
                                              <a:chart seriesIdx="1" categoryIdx="2" bldStep="ptInCategory"/>
                                            </p:graphicEl>
                                          </p:spTgt>
                                        </p:tgtEl>
                                        <p:attrNameLst>
                                          <p:attrName>style.visibility</p:attrName>
                                        </p:attrNameLst>
                                      </p:cBhvr>
                                      <p:to>
                                        <p:strVal val="visible"/>
                                      </p:to>
                                    </p:set>
                                    <p:animEffect transition="in" filter="fade">
                                      <p:cBhvr>
                                        <p:cTn id="91" dur="500"/>
                                        <p:tgtEl>
                                          <p:spTgt spid="7">
                                            <p:graphicEl>
                                              <a:chart seriesIdx="1" categoryIdx="2" bldStep="ptInCategory"/>
                                            </p:graphicEl>
                                          </p:spTgt>
                                        </p:tgtEl>
                                      </p:cBhvr>
                                    </p:animEffect>
                                  </p:childTnLst>
                                </p:cTn>
                              </p:par>
                            </p:childTnLst>
                          </p:cTn>
                        </p:par>
                        <p:par>
                          <p:cTn id="92" fill="hold">
                            <p:stCondLst>
                              <p:cond delay="24500"/>
                            </p:stCondLst>
                            <p:childTnLst>
                              <p:par>
                                <p:cTn id="93" presetID="10" presetClass="entr" presetSubtype="0" fill="hold" grpId="0" nodeType="afterEffect">
                                  <p:stCondLst>
                                    <p:cond delay="0"/>
                                  </p:stCondLst>
                                  <p:childTnLst>
                                    <p:set>
                                      <p:cBhvr>
                                        <p:cTn id="94"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95" dur="500"/>
                                        <p:tgtEl>
                                          <p:spTgt spid="7">
                                            <p:graphicEl>
                                              <a:chart seriesIdx="0" categoryIdx="3" bldStep="ptInCategory"/>
                                            </p:graphicEl>
                                          </p:spTgt>
                                        </p:tgtEl>
                                      </p:cBhvr>
                                    </p:animEffect>
                                  </p:childTnLst>
                                </p:cTn>
                              </p:par>
                            </p:childTnLst>
                          </p:cTn>
                        </p:par>
                        <p:par>
                          <p:cTn id="96" fill="hold">
                            <p:stCondLst>
                              <p:cond delay="25000"/>
                            </p:stCondLst>
                            <p:childTnLst>
                              <p:par>
                                <p:cTn id="97" presetID="10" presetClass="entr" presetSubtype="0" fill="hold" grpId="0" nodeType="afterEffect">
                                  <p:stCondLst>
                                    <p:cond delay="0"/>
                                  </p:stCondLst>
                                  <p:childTnLst>
                                    <p:set>
                                      <p:cBhvr>
                                        <p:cTn id="98" dur="1" fill="hold">
                                          <p:stCondLst>
                                            <p:cond delay="0"/>
                                          </p:stCondLst>
                                        </p:cTn>
                                        <p:tgtEl>
                                          <p:spTgt spid="7">
                                            <p:graphicEl>
                                              <a:chart seriesIdx="1" categoryIdx="3" bldStep="ptInCategory"/>
                                            </p:graphicEl>
                                          </p:spTgt>
                                        </p:tgtEl>
                                        <p:attrNameLst>
                                          <p:attrName>style.visibility</p:attrName>
                                        </p:attrNameLst>
                                      </p:cBhvr>
                                      <p:to>
                                        <p:strVal val="visible"/>
                                      </p:to>
                                    </p:set>
                                    <p:animEffect transition="in" filter="fade">
                                      <p:cBhvr>
                                        <p:cTn id="99" dur="500"/>
                                        <p:tgtEl>
                                          <p:spTgt spid="7">
                                            <p:graphicEl>
                                              <a:chart seriesIdx="1" categoryIdx="3" bldStep="ptInCategory"/>
                                            </p:graphicEl>
                                          </p:spTgt>
                                        </p:tgtEl>
                                      </p:cBhvr>
                                    </p:animEffect>
                                  </p:childTnLst>
                                </p:cTn>
                              </p:par>
                            </p:childTnLst>
                          </p:cTn>
                        </p:par>
                        <p:par>
                          <p:cTn id="100" fill="hold">
                            <p:stCondLst>
                              <p:cond delay="25500"/>
                            </p:stCondLst>
                            <p:childTnLst>
                              <p:par>
                                <p:cTn id="101" presetID="10" presetClass="entr" presetSubtype="0" fill="hold" grpId="0" nodeType="afterEffect">
                                  <p:stCondLst>
                                    <p:cond delay="0"/>
                                  </p:stCondLst>
                                  <p:childTnLst>
                                    <p:set>
                                      <p:cBhvr>
                                        <p:cTn id="102"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103" dur="500"/>
                                        <p:tgtEl>
                                          <p:spTgt spid="7">
                                            <p:graphicEl>
                                              <a:chart seriesIdx="0" categoryIdx="4" bldStep="ptInCategory"/>
                                            </p:graphicEl>
                                          </p:spTgt>
                                        </p:tgtEl>
                                      </p:cBhvr>
                                    </p:animEffect>
                                  </p:childTnLst>
                                </p:cTn>
                              </p:par>
                            </p:childTnLst>
                          </p:cTn>
                        </p:par>
                        <p:par>
                          <p:cTn id="104" fill="hold">
                            <p:stCondLst>
                              <p:cond delay="26000"/>
                            </p:stCondLst>
                            <p:childTnLst>
                              <p:par>
                                <p:cTn id="105" presetID="10" presetClass="entr" presetSubtype="0" fill="hold" grpId="0" nodeType="afterEffect">
                                  <p:stCondLst>
                                    <p:cond delay="0"/>
                                  </p:stCondLst>
                                  <p:childTnLst>
                                    <p:set>
                                      <p:cBhvr>
                                        <p:cTn id="106" dur="1" fill="hold">
                                          <p:stCondLst>
                                            <p:cond delay="0"/>
                                          </p:stCondLst>
                                        </p:cTn>
                                        <p:tgtEl>
                                          <p:spTgt spid="7">
                                            <p:graphicEl>
                                              <a:chart seriesIdx="1" categoryIdx="4" bldStep="ptInCategory"/>
                                            </p:graphicEl>
                                          </p:spTgt>
                                        </p:tgtEl>
                                        <p:attrNameLst>
                                          <p:attrName>style.visibility</p:attrName>
                                        </p:attrNameLst>
                                      </p:cBhvr>
                                      <p:to>
                                        <p:strVal val="visible"/>
                                      </p:to>
                                    </p:set>
                                    <p:animEffect transition="in" filter="fade">
                                      <p:cBhvr>
                                        <p:cTn id="107" dur="500"/>
                                        <p:tgtEl>
                                          <p:spTgt spid="7">
                                            <p:graphicEl>
                                              <a:chart seriesIdx="1"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Graphic spid="7" grpId="0">
        <p:bldSub>
          <a:bldChart bld="categoryEl"/>
        </p:bldSub>
      </p:bldGraphic>
      <p:bldP spid="4" grpId="0"/>
      <p:bldP spid="8" grpId="0" animBg="1"/>
      <p:bldP spid="5" grpId="0"/>
      <p:bldP spid="16" grpId="0"/>
      <p:bldP spid="17"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hlinkClick r:id="rId2" action="ppaction://hlinksldjump"/>
          </p:cNvPr>
          <p:cNvSpPr txBox="1"/>
          <p:nvPr/>
        </p:nvSpPr>
        <p:spPr>
          <a:xfrm>
            <a:off x="1676400" y="228600"/>
            <a:ext cx="7467600" cy="1077218"/>
          </a:xfrm>
          <a:prstGeom prst="rect">
            <a:avLst/>
          </a:prstGeom>
          <a:noFill/>
        </p:spPr>
        <p:txBody>
          <a:bodyPr wrap="square" rtlCol="0">
            <a:spAutoFit/>
          </a:bodyPr>
          <a:lstStyle/>
          <a:p>
            <a:r>
              <a:rPr lang="ru-RU" sz="3200" i="1" dirty="0">
                <a:latin typeface="+mn-lt"/>
              </a:rPr>
              <a:t>Огромный позитивный вклад в мировое развитие на столетия вперед</a:t>
            </a:r>
          </a:p>
        </p:txBody>
      </p:sp>
      <p:pic>
        <p:nvPicPr>
          <p:cNvPr id="7" name="Рисунок 6"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DE4E38A9-CF97-4ACD-AE75-FF63E623D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12000" cy="1512000"/>
          </a:xfrm>
          <a:prstGeom prst="rect">
            <a:avLst/>
          </a:prstGeom>
        </p:spPr>
      </p:pic>
      <p:sp>
        <p:nvSpPr>
          <p:cNvPr id="6" name="Вертикальный свиток 3">
            <a:extLst>
              <a:ext uri="{FF2B5EF4-FFF2-40B4-BE49-F238E27FC236}">
                <a16:creationId xmlns:a16="http://schemas.microsoft.com/office/drawing/2014/main" id="{143819A8-D93D-4B7D-97DA-066FC0353232}"/>
              </a:ext>
            </a:extLst>
          </p:cNvPr>
          <p:cNvSpPr/>
          <p:nvPr/>
        </p:nvSpPr>
        <p:spPr>
          <a:xfrm>
            <a:off x="1066800" y="1828800"/>
            <a:ext cx="7086600" cy="24384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676400" y="2057400"/>
            <a:ext cx="6019800" cy="2209800"/>
          </a:xfrm>
        </p:spPr>
        <p:txBody>
          <a:bodyPr/>
          <a:lstStyle/>
          <a:p>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Состязания</a:t>
            </a:r>
            <a:endParaRPr lang="ru-RU" sz="4800" b="1" dirty="0">
              <a:ln w="10160">
                <a:solidFill>
                  <a:schemeClr val="accent5"/>
                </a:solidFill>
                <a:prstDash val="solid"/>
              </a:ln>
              <a:solidFill>
                <a:srgbClr val="66FFFF"/>
              </a:solidFill>
              <a:effectLst>
                <a:outerShdw blurRad="38100" dist="22860" dir="5400000" algn="tl" rotWithShape="0">
                  <a:srgbClr val="000000">
                    <a:alpha val="30000"/>
                  </a:srgbClr>
                </a:outerShdw>
              </a:effectLst>
              <a:latin typeface="Arial Black" panose="020B0A04020102020204" pitchFamily="34" charset="0"/>
            </a:endParaRPr>
          </a:p>
        </p:txBody>
      </p:sp>
      <p:pic>
        <p:nvPicPr>
          <p:cNvPr id="9" name="Рисунок 8">
            <a:extLst>
              <a:ext uri="{FF2B5EF4-FFF2-40B4-BE49-F238E27FC236}">
                <a16:creationId xmlns:a16="http://schemas.microsoft.com/office/drawing/2014/main" id="{31484214-AA31-473A-A69F-C3A82A25E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00" y="4572000"/>
            <a:ext cx="2880000" cy="2160000"/>
          </a:xfrm>
          <a:prstGeom prst="rect">
            <a:avLst/>
          </a:prstGeom>
        </p:spPr>
      </p:pic>
      <p:pic>
        <p:nvPicPr>
          <p:cNvPr id="15" name="Рисунок 14">
            <a:extLst>
              <a:ext uri="{FF2B5EF4-FFF2-40B4-BE49-F238E27FC236}">
                <a16:creationId xmlns:a16="http://schemas.microsoft.com/office/drawing/2014/main" id="{2FCA9F25-5A89-4028-9D71-C5EE24685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2600" y="4572000"/>
            <a:ext cx="2880000" cy="2160000"/>
          </a:xfrm>
          <a:prstGeom prst="rect">
            <a:avLst/>
          </a:prstGeom>
        </p:spPr>
      </p:pic>
      <p:pic>
        <p:nvPicPr>
          <p:cNvPr id="4" name="Рисунок 3">
            <a:extLst>
              <a:ext uri="{FF2B5EF4-FFF2-40B4-BE49-F238E27FC236}">
                <a16:creationId xmlns:a16="http://schemas.microsoft.com/office/drawing/2014/main" id="{03737E02-2E2F-463A-BD30-515D756B4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5400" y="4572000"/>
            <a:ext cx="2880000" cy="2160000"/>
          </a:xfrm>
          <a:prstGeom prst="rect">
            <a:avLst/>
          </a:prstGeom>
        </p:spPr>
      </p:pic>
    </p:spTree>
    <p:extLst>
      <p:ext uri="{BB962C8B-B14F-4D97-AF65-F5344CB8AC3E}">
        <p14:creationId xmlns:p14="http://schemas.microsoft.com/office/powerpoint/2010/main" val="3340512919"/>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56A55AA9-6851-4367-8E00-71E4E8BB9153}"/>
              </a:ext>
            </a:extLst>
          </p:cNvPr>
          <p:cNvSpPr/>
          <p:nvPr/>
        </p:nvSpPr>
        <p:spPr>
          <a:xfrm>
            <a:off x="-2" y="6477000"/>
            <a:ext cx="9144001" cy="381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title"/>
          </p:nvPr>
        </p:nvSpPr>
        <p:spPr>
          <a:xfrm>
            <a:off x="1227328" y="-1"/>
            <a:ext cx="7877344" cy="91440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Примеры</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Больших вызовов</a:t>
            </a:r>
          </a:p>
        </p:txBody>
      </p:sp>
      <p:pic>
        <p:nvPicPr>
          <p:cNvPr id="10" name="Рисунок 9" descr="Изображение выглядит как векторная графика&#10;&#10;Описание создано с очень высокой степенью достоверности">
            <a:extLst>
              <a:ext uri="{FF2B5EF4-FFF2-40B4-BE49-F238E27FC236}">
                <a16:creationId xmlns:a16="http://schemas.microsoft.com/office/drawing/2014/main" id="{AF3B83D7-CF12-4B88-B224-B21473309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8" y="51263"/>
            <a:ext cx="1188000" cy="1188000"/>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graphicFrame>
        <p:nvGraphicFramePr>
          <p:cNvPr id="3" name="Таблица 2">
            <a:extLst>
              <a:ext uri="{FF2B5EF4-FFF2-40B4-BE49-F238E27FC236}">
                <a16:creationId xmlns:a16="http://schemas.microsoft.com/office/drawing/2014/main" id="{0C0385D0-77E2-4DB0-83EF-68E75BE366A4}"/>
              </a:ext>
            </a:extLst>
          </p:cNvPr>
          <p:cNvGraphicFramePr>
            <a:graphicFrameLocks noGrp="1"/>
          </p:cNvGraphicFramePr>
          <p:nvPr>
            <p:extLst>
              <p:ext uri="{D42A27DB-BD31-4B8C-83A1-F6EECF244321}">
                <p14:modId xmlns:p14="http://schemas.microsoft.com/office/powerpoint/2010/main" val="45112793"/>
              </p:ext>
            </p:extLst>
          </p:nvPr>
        </p:nvGraphicFramePr>
        <p:xfrm>
          <a:off x="0" y="2109603"/>
          <a:ext cx="9144001" cy="4672197"/>
        </p:xfrm>
        <a:graphic>
          <a:graphicData uri="http://schemas.openxmlformats.org/drawingml/2006/table">
            <a:tbl>
              <a:tblPr firstCol="1" bandRow="1">
                <a:tableStyleId>{5C22544A-7EE6-4342-B048-85BDC9FD1C3A}</a:tableStyleId>
              </a:tblPr>
              <a:tblGrid>
                <a:gridCol w="511621">
                  <a:extLst>
                    <a:ext uri="{9D8B030D-6E8A-4147-A177-3AD203B41FA5}">
                      <a16:colId xmlns:a16="http://schemas.microsoft.com/office/drawing/2014/main" val="3531881012"/>
                    </a:ext>
                  </a:extLst>
                </a:gridCol>
                <a:gridCol w="2682824">
                  <a:extLst>
                    <a:ext uri="{9D8B030D-6E8A-4147-A177-3AD203B41FA5}">
                      <a16:colId xmlns:a16="http://schemas.microsoft.com/office/drawing/2014/main" val="2869218370"/>
                    </a:ext>
                  </a:extLst>
                </a:gridCol>
                <a:gridCol w="5949556">
                  <a:extLst>
                    <a:ext uri="{9D8B030D-6E8A-4147-A177-3AD203B41FA5}">
                      <a16:colId xmlns:a16="http://schemas.microsoft.com/office/drawing/2014/main" val="748423652"/>
                    </a:ext>
                  </a:extLst>
                </a:gridCol>
              </a:tblGrid>
              <a:tr h="1009408">
                <a:tc>
                  <a:txBody>
                    <a:bodyPr/>
                    <a:lstStyle/>
                    <a:p>
                      <a:endParaRPr lang="ru-RU" sz="2800" dirty="0"/>
                    </a:p>
                  </a:txBody>
                  <a:tcPr anchor="ctr">
                    <a:solidFill>
                      <a:schemeClr val="bg1"/>
                    </a:solidFill>
                  </a:tcPr>
                </a:tc>
                <a:tc>
                  <a:txBody>
                    <a:bodyPr/>
                    <a:lstStyle/>
                    <a:p>
                      <a:r>
                        <a:rPr lang="ru-RU" sz="2400" dirty="0">
                          <a:solidFill>
                            <a:schemeClr val="bg1"/>
                          </a:solidFill>
                        </a:rPr>
                        <a:t>Всемирные 2017</a:t>
                      </a:r>
                    </a:p>
                  </a:txBody>
                  <a:tcPr anchor="ctr">
                    <a:solidFill>
                      <a:srgbClr val="336699"/>
                    </a:solidFill>
                  </a:tcPr>
                </a:tc>
                <a:tc>
                  <a:txBody>
                    <a:bodyPr/>
                    <a:lstStyle/>
                    <a:p>
                      <a:r>
                        <a:rPr lang="ru-RU" sz="2800" b="1" dirty="0"/>
                        <a:t>Лучший в мире инновационный город</a:t>
                      </a:r>
                    </a:p>
                  </a:txBody>
                  <a:tcPr anchor="ctr"/>
                </a:tc>
                <a:extLst>
                  <a:ext uri="{0D108BD9-81ED-4DB2-BD59-A6C34878D82A}">
                    <a16:rowId xmlns:a16="http://schemas.microsoft.com/office/drawing/2014/main" val="2747340072"/>
                  </a:ext>
                </a:extLst>
              </a:tr>
              <a:tr h="1009408">
                <a:tc>
                  <a:txBody>
                    <a:bodyPr/>
                    <a:lstStyle/>
                    <a:p>
                      <a:endParaRPr lang="ru-RU" sz="2800" dirty="0"/>
                    </a:p>
                  </a:txBody>
                  <a:tcPr anchor="ctr">
                    <a:solidFill>
                      <a:schemeClr val="bg1"/>
                    </a:solidFill>
                  </a:tcPr>
                </a:tc>
                <a:tc>
                  <a:txBody>
                    <a:bodyPr/>
                    <a:lstStyle/>
                    <a:p>
                      <a:r>
                        <a:rPr lang="ru-RU" sz="2400" dirty="0">
                          <a:solidFill>
                            <a:schemeClr val="bg1"/>
                          </a:solidFill>
                        </a:rPr>
                        <a:t>Всемирные 2018</a:t>
                      </a:r>
                    </a:p>
                  </a:txBody>
                  <a:tcPr anchor="ctr">
                    <a:solidFill>
                      <a:srgbClr val="336699"/>
                    </a:solidFill>
                  </a:tcPr>
                </a:tc>
                <a:tc>
                  <a:txBody>
                    <a:bodyPr/>
                    <a:lstStyle/>
                    <a:p>
                      <a:r>
                        <a:rPr lang="ru-RU" sz="2800" b="1" dirty="0"/>
                        <a:t>Всемирный ускоритель инноваций</a:t>
                      </a:r>
                    </a:p>
                  </a:txBody>
                  <a:tcPr anchor="ctr"/>
                </a:tc>
                <a:extLst>
                  <a:ext uri="{0D108BD9-81ED-4DB2-BD59-A6C34878D82A}">
                    <a16:rowId xmlns:a16="http://schemas.microsoft.com/office/drawing/2014/main" val="322899944"/>
                  </a:ext>
                </a:extLst>
              </a:tr>
              <a:tr h="1465270">
                <a:tc>
                  <a:txBody>
                    <a:bodyPr/>
                    <a:lstStyle/>
                    <a:p>
                      <a:endParaRPr lang="ru-RU" sz="2800" dirty="0"/>
                    </a:p>
                  </a:txBody>
                  <a:tcPr anchor="ctr">
                    <a:solidFill>
                      <a:schemeClr val="bg1"/>
                    </a:solidFill>
                  </a:tcPr>
                </a:tc>
                <a:tc>
                  <a:txBody>
                    <a:bodyPr/>
                    <a:lstStyle/>
                    <a:p>
                      <a:r>
                        <a:rPr lang="ru-RU" sz="2400" dirty="0">
                          <a:solidFill>
                            <a:schemeClr val="bg1"/>
                          </a:solidFill>
                        </a:rPr>
                        <a:t>Национальные университетские</a:t>
                      </a:r>
                    </a:p>
                  </a:txBody>
                  <a:tcPr anchor="ctr">
                    <a:solidFill>
                      <a:srgbClr val="336699"/>
                    </a:solidFill>
                  </a:tcPr>
                </a:tc>
                <a:tc>
                  <a:txBody>
                    <a:bodyPr/>
                    <a:lstStyle/>
                    <a:p>
                      <a:r>
                        <a:rPr lang="ru-RU" sz="2800" b="1" dirty="0"/>
                        <a:t>Университет с культурой прорывной креативности и инноваций</a:t>
                      </a:r>
                    </a:p>
                  </a:txBody>
                  <a:tcPr anchor="ctr"/>
                </a:tc>
                <a:extLst>
                  <a:ext uri="{0D108BD9-81ED-4DB2-BD59-A6C34878D82A}">
                    <a16:rowId xmlns:a16="http://schemas.microsoft.com/office/drawing/2014/main" val="986502589"/>
                  </a:ext>
                </a:extLst>
              </a:tr>
              <a:tr h="1188111">
                <a:tc>
                  <a:txBody>
                    <a:bodyPr/>
                    <a:lstStyle/>
                    <a:p>
                      <a:endParaRPr lang="ru-RU" sz="2800" dirty="0"/>
                    </a:p>
                  </a:txBody>
                  <a:tcPr anchor="ctr">
                    <a:solidFill>
                      <a:schemeClr val="bg1"/>
                    </a:solidFill>
                  </a:tcPr>
                </a:tc>
                <a:tc>
                  <a:txBody>
                    <a:bodyPr/>
                    <a:lstStyle/>
                    <a:p>
                      <a:r>
                        <a:rPr lang="ru-RU" sz="2400" dirty="0">
                          <a:solidFill>
                            <a:schemeClr val="bg1"/>
                          </a:solidFill>
                        </a:rPr>
                        <a:t>Региональные университетские</a:t>
                      </a:r>
                    </a:p>
                  </a:txBody>
                  <a:tcPr anchor="ctr">
                    <a:solidFill>
                      <a:srgbClr val="336699"/>
                    </a:solidFill>
                  </a:tcPr>
                </a:tc>
                <a:tc>
                  <a:txBody>
                    <a:bodyPr/>
                    <a:lstStyle/>
                    <a:p>
                      <a:r>
                        <a:rPr lang="ru-RU" sz="2800" b="1" dirty="0"/>
                        <a:t>Как сделать регион лидером цифровой экономики в стране</a:t>
                      </a:r>
                    </a:p>
                  </a:txBody>
                  <a:tcPr anchor="ctr"/>
                </a:tc>
                <a:extLst>
                  <a:ext uri="{0D108BD9-81ED-4DB2-BD59-A6C34878D82A}">
                    <a16:rowId xmlns:a16="http://schemas.microsoft.com/office/drawing/2014/main" val="3896091872"/>
                  </a:ext>
                </a:extLst>
              </a:tr>
            </a:tbl>
          </a:graphicData>
        </a:graphic>
      </p:graphicFrame>
      <p:sp>
        <p:nvSpPr>
          <p:cNvPr id="6" name="TextBox 5">
            <a:extLst>
              <a:ext uri="{FF2B5EF4-FFF2-40B4-BE49-F238E27FC236}">
                <a16:creationId xmlns:a16="http://schemas.microsoft.com/office/drawing/2014/main" id="{7829844C-7D8A-4773-B14D-7B52C728F12E}"/>
              </a:ext>
            </a:extLst>
          </p:cNvPr>
          <p:cNvSpPr txBox="1"/>
          <p:nvPr/>
        </p:nvSpPr>
        <p:spPr>
          <a:xfrm>
            <a:off x="914400" y="921603"/>
            <a:ext cx="8190272" cy="523220"/>
          </a:xfrm>
          <a:prstGeom prst="rect">
            <a:avLst/>
          </a:prstGeom>
          <a:noFill/>
        </p:spPr>
        <p:txBody>
          <a:bodyPr wrap="square" rtlCol="0">
            <a:spAutoFit/>
          </a:bodyPr>
          <a:lstStyle/>
          <a:p>
            <a:pPr algn="ctr"/>
            <a:r>
              <a:rPr lang="ru-RU" sz="2800" i="1" dirty="0">
                <a:solidFill>
                  <a:schemeClr val="bg1">
                    <a:lumMod val="50000"/>
                  </a:schemeClr>
                </a:solidFill>
                <a:latin typeface="+mn-lt"/>
              </a:rPr>
              <a:t>Что создавали команды </a:t>
            </a:r>
            <a:r>
              <a:rPr lang="ru-RU" sz="2800" i="1" dirty="0" err="1">
                <a:solidFill>
                  <a:schemeClr val="bg1">
                    <a:lumMod val="50000"/>
                  </a:schemeClr>
                </a:solidFill>
                <a:latin typeface="+mn-lt"/>
              </a:rPr>
              <a:t>инноваторов</a:t>
            </a:r>
            <a:r>
              <a:rPr lang="ru-RU" sz="2800" i="1" dirty="0">
                <a:solidFill>
                  <a:schemeClr val="bg1">
                    <a:lumMod val="50000"/>
                  </a:schemeClr>
                </a:solidFill>
                <a:latin typeface="+mn-lt"/>
              </a:rPr>
              <a:t> </a:t>
            </a:r>
          </a:p>
        </p:txBody>
      </p:sp>
      <p:sp>
        <p:nvSpPr>
          <p:cNvPr id="8" name="TextBox 7">
            <a:extLst>
              <a:ext uri="{FF2B5EF4-FFF2-40B4-BE49-F238E27FC236}">
                <a16:creationId xmlns:a16="http://schemas.microsoft.com/office/drawing/2014/main" id="{D2E968CA-F12B-4434-806D-BC5C7AE83D08}"/>
              </a:ext>
            </a:extLst>
          </p:cNvPr>
          <p:cNvSpPr txBox="1"/>
          <p:nvPr/>
        </p:nvSpPr>
        <p:spPr>
          <a:xfrm>
            <a:off x="0" y="1595735"/>
            <a:ext cx="3200400" cy="461665"/>
          </a:xfrm>
          <a:prstGeom prst="rect">
            <a:avLst/>
          </a:prstGeom>
          <a:solidFill>
            <a:srgbClr val="336699"/>
          </a:solidFill>
        </p:spPr>
        <p:txBody>
          <a:bodyPr wrap="square" rtlCol="0">
            <a:spAutoFit/>
          </a:bodyPr>
          <a:lstStyle/>
          <a:p>
            <a:pPr algn="ctr"/>
            <a:r>
              <a:rPr lang="ru-RU" sz="2400" dirty="0" err="1">
                <a:solidFill>
                  <a:schemeClr val="bg1"/>
                </a:solidFill>
                <a:latin typeface="Impact" panose="020B0806030902050204" pitchFamily="34" charset="0"/>
              </a:rPr>
              <a:t>Инномпийские</a:t>
            </a:r>
            <a:r>
              <a:rPr lang="ru-RU" sz="2400" dirty="0">
                <a:solidFill>
                  <a:schemeClr val="bg1"/>
                </a:solidFill>
                <a:latin typeface="Impact" panose="020B0806030902050204" pitchFamily="34" charset="0"/>
              </a:rPr>
              <a:t> игры</a:t>
            </a:r>
          </a:p>
        </p:txBody>
      </p:sp>
      <p:pic>
        <p:nvPicPr>
          <p:cNvPr id="12" name="Рисунок 11">
            <a:extLst>
              <a:ext uri="{FF2B5EF4-FFF2-40B4-BE49-F238E27FC236}">
                <a16:creationId xmlns:a16="http://schemas.microsoft.com/office/drawing/2014/main" id="{2723B355-87A5-4A88-951E-A5FACABBF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2438400"/>
            <a:ext cx="360000" cy="360000"/>
          </a:xfrm>
          <a:prstGeom prst="rect">
            <a:avLst/>
          </a:prstGeom>
        </p:spPr>
      </p:pic>
      <p:pic>
        <p:nvPicPr>
          <p:cNvPr id="13" name="Рисунок 12">
            <a:extLst>
              <a:ext uri="{FF2B5EF4-FFF2-40B4-BE49-F238E27FC236}">
                <a16:creationId xmlns:a16="http://schemas.microsoft.com/office/drawing/2014/main" id="{853E546F-0519-4EFE-9979-B4BAF1B77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3450000"/>
            <a:ext cx="360000" cy="360000"/>
          </a:xfrm>
          <a:prstGeom prst="rect">
            <a:avLst/>
          </a:prstGeom>
        </p:spPr>
      </p:pic>
      <p:pic>
        <p:nvPicPr>
          <p:cNvPr id="15" name="Рисунок 14">
            <a:extLst>
              <a:ext uri="{FF2B5EF4-FFF2-40B4-BE49-F238E27FC236}">
                <a16:creationId xmlns:a16="http://schemas.microsoft.com/office/drawing/2014/main" id="{E6331958-C403-4EC4-BF21-C750509CE8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735203"/>
            <a:ext cx="360000" cy="270000"/>
          </a:xfrm>
          <a:prstGeom prst="rect">
            <a:avLst/>
          </a:prstGeom>
        </p:spPr>
      </p:pic>
      <p:pic>
        <p:nvPicPr>
          <p:cNvPr id="17" name="Рисунок 16">
            <a:extLst>
              <a:ext uri="{FF2B5EF4-FFF2-40B4-BE49-F238E27FC236}">
                <a16:creationId xmlns:a16="http://schemas.microsoft.com/office/drawing/2014/main" id="{082E9688-1A81-42C1-AAF9-665C74614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6058138"/>
            <a:ext cx="360000" cy="24034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711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6200" y="0"/>
            <a:ext cx="8793480" cy="914400"/>
          </a:xfrm>
          <a:ln w="3175"/>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Видение </a:t>
            </a:r>
            <a:r>
              <a:rPr lang="ru-RU" sz="4400"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для</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нового продукта</a:t>
            </a:r>
          </a:p>
        </p:txBody>
      </p:sp>
      <p:pic>
        <p:nvPicPr>
          <p:cNvPr id="6" name="Picture 2" descr="V:\Inhale_Love\images\icon_vk_32x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Схема 2"/>
          <p:cNvGraphicFramePr/>
          <p:nvPr/>
        </p:nvGraphicFramePr>
        <p:xfrm>
          <a:off x="76200" y="914400"/>
          <a:ext cx="9067800" cy="426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Рисунок 9">
            <a:extLst>
              <a:ext uri="{FF2B5EF4-FFF2-40B4-BE49-F238E27FC236}">
                <a16:creationId xmlns:a16="http://schemas.microsoft.com/office/drawing/2014/main" id="{099BE86B-08BE-4521-954C-FF321D0593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64" y="4433253"/>
            <a:ext cx="5608472" cy="2348547"/>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85B91358-FE81-4664-BB1D-1CEA27EA2220}"/>
              </a:ext>
            </a:extLst>
          </p:cNvPr>
          <p:cNvSpPr txBox="1"/>
          <p:nvPr/>
        </p:nvSpPr>
        <p:spPr>
          <a:xfrm rot="16200000">
            <a:off x="8244000" y="5602105"/>
            <a:ext cx="1532856" cy="369332"/>
          </a:xfrm>
          <a:prstGeom prst="rect">
            <a:avLst/>
          </a:prstGeom>
          <a:noFill/>
        </p:spPr>
        <p:txBody>
          <a:bodyPr wrap="none" rtlCol="0">
            <a:spAutoFit/>
          </a:bodyPr>
          <a:lstStyle/>
          <a:p>
            <a:r>
              <a:rPr lang="ru-RU" dirty="0">
                <a:solidFill>
                  <a:srgbClr val="336699"/>
                </a:solidFill>
                <a:latin typeface="Arial" panose="020B0604020202020204" pitchFamily="34" charset="0"/>
                <a:cs typeface="Arial" panose="020B0604020202020204" pitchFamily="34" charset="0"/>
              </a:rPr>
              <a:t>Котельников</a:t>
            </a:r>
          </a:p>
        </p:txBody>
      </p:sp>
      <p:pic>
        <p:nvPicPr>
          <p:cNvPr id="8" name="Рисунок 7">
            <a:extLst>
              <a:ext uri="{FF2B5EF4-FFF2-40B4-BE49-F238E27FC236}">
                <a16:creationId xmlns:a16="http://schemas.microsoft.com/office/drawing/2014/main" id="{40F70601-287B-4764-93FC-3B9D80924B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357188" cy="214313"/>
          </a:xfrm>
          <a:prstGeom prst="rect">
            <a:avLst/>
          </a:prstGeom>
        </p:spPr>
      </p:pic>
    </p:spTree>
    <p:custDataLst>
      <p:tags r:id="rId1"/>
    </p:custDataLst>
    <p:extLst>
      <p:ext uri="{BB962C8B-B14F-4D97-AF65-F5344CB8AC3E}">
        <p14:creationId xmlns:p14="http://schemas.microsoft.com/office/powerpoint/2010/main" val="40921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grpId="0" nodeType="afterEffect">
                                  <p:stCondLst>
                                    <p:cond delay="500"/>
                                  </p:stCondLst>
                                  <p:childTnLst>
                                    <p:set>
                                      <p:cBhvr>
                                        <p:cTn id="16" dur="1" fill="hold">
                                          <p:stCondLst>
                                            <p:cond delay="0"/>
                                          </p:stCondLst>
                                        </p:cTn>
                                        <p:tgtEl>
                                          <p:spTgt spid="3">
                                            <p:graphicEl>
                                              <a:dgm id="{D77211F5-3808-42FB-BE21-24132118F4F7}"/>
                                            </p:graphicEl>
                                          </p:spTgt>
                                        </p:tgtEl>
                                        <p:attrNameLst>
                                          <p:attrName>style.visibility</p:attrName>
                                        </p:attrNameLst>
                                      </p:cBhvr>
                                      <p:to>
                                        <p:strVal val="visible"/>
                                      </p:to>
                                    </p:set>
                                    <p:animEffect transition="in" filter="fade">
                                      <p:cBhvr>
                                        <p:cTn id="17" dur="500"/>
                                        <p:tgtEl>
                                          <p:spTgt spid="3">
                                            <p:graphicEl>
                                              <a:dgm id="{D77211F5-3808-42FB-BE21-24132118F4F7}"/>
                                            </p:graphicEl>
                                          </p:spTgt>
                                        </p:tgtEl>
                                      </p:cBhvr>
                                    </p:animEffect>
                                  </p:childTnLst>
                                </p:cTn>
                              </p:par>
                            </p:childTnLst>
                          </p:cTn>
                        </p:par>
                        <p:par>
                          <p:cTn id="18" fill="hold">
                            <p:stCondLst>
                              <p:cond delay="2500"/>
                            </p:stCondLst>
                            <p:childTnLst>
                              <p:par>
                                <p:cTn id="19" presetID="10" presetClass="entr" presetSubtype="0" fill="hold" grpId="0" nodeType="afterEffect">
                                  <p:stCondLst>
                                    <p:cond delay="500"/>
                                  </p:stCondLst>
                                  <p:childTnLst>
                                    <p:set>
                                      <p:cBhvr>
                                        <p:cTn id="20" dur="1" fill="hold">
                                          <p:stCondLst>
                                            <p:cond delay="0"/>
                                          </p:stCondLst>
                                        </p:cTn>
                                        <p:tgtEl>
                                          <p:spTgt spid="3">
                                            <p:graphicEl>
                                              <a:dgm id="{FBBDC584-0CA9-4C03-AF06-8080A6690593}"/>
                                            </p:graphicEl>
                                          </p:spTgt>
                                        </p:tgtEl>
                                        <p:attrNameLst>
                                          <p:attrName>style.visibility</p:attrName>
                                        </p:attrNameLst>
                                      </p:cBhvr>
                                      <p:to>
                                        <p:strVal val="visible"/>
                                      </p:to>
                                    </p:set>
                                    <p:animEffect transition="in" filter="fade">
                                      <p:cBhvr>
                                        <p:cTn id="21" dur="500"/>
                                        <p:tgtEl>
                                          <p:spTgt spid="3">
                                            <p:graphicEl>
                                              <a:dgm id="{FBBDC584-0CA9-4C03-AF06-8080A6690593}"/>
                                            </p:graphicEl>
                                          </p:spTgt>
                                        </p:tgtEl>
                                      </p:cBhvr>
                                    </p:animEffect>
                                  </p:childTnLst>
                                </p:cTn>
                              </p:par>
                            </p:childTnLst>
                          </p:cTn>
                        </p:par>
                        <p:par>
                          <p:cTn id="22" fill="hold">
                            <p:stCondLst>
                              <p:cond delay="3500"/>
                            </p:stCondLst>
                            <p:childTnLst>
                              <p:par>
                                <p:cTn id="23" presetID="10" presetClass="entr" presetSubtype="0" fill="hold" grpId="0" nodeType="afterEffect">
                                  <p:stCondLst>
                                    <p:cond delay="500"/>
                                  </p:stCondLst>
                                  <p:childTnLst>
                                    <p:set>
                                      <p:cBhvr>
                                        <p:cTn id="24" dur="1" fill="hold">
                                          <p:stCondLst>
                                            <p:cond delay="0"/>
                                          </p:stCondLst>
                                        </p:cTn>
                                        <p:tgtEl>
                                          <p:spTgt spid="3">
                                            <p:graphicEl>
                                              <a:dgm id="{3623CF19-CBA7-4345-96E1-32E4EEC610F9}"/>
                                            </p:graphicEl>
                                          </p:spTgt>
                                        </p:tgtEl>
                                        <p:attrNameLst>
                                          <p:attrName>style.visibility</p:attrName>
                                        </p:attrNameLst>
                                      </p:cBhvr>
                                      <p:to>
                                        <p:strVal val="visible"/>
                                      </p:to>
                                    </p:set>
                                    <p:animEffect transition="in" filter="fade">
                                      <p:cBhvr>
                                        <p:cTn id="25" dur="500"/>
                                        <p:tgtEl>
                                          <p:spTgt spid="3">
                                            <p:graphicEl>
                                              <a:dgm id="{3623CF19-CBA7-4345-96E1-32E4EEC610F9}"/>
                                            </p:graphicEl>
                                          </p:spTgt>
                                        </p:tgtEl>
                                      </p:cBhvr>
                                    </p:animEffect>
                                  </p:childTnLst>
                                </p:cTn>
                              </p:par>
                            </p:childTnLst>
                          </p:cTn>
                        </p:par>
                        <p:par>
                          <p:cTn id="26" fill="hold">
                            <p:stCondLst>
                              <p:cond delay="4500"/>
                            </p:stCondLst>
                            <p:childTnLst>
                              <p:par>
                                <p:cTn id="27" presetID="10" presetClass="entr" presetSubtype="0" fill="hold" grpId="0" nodeType="afterEffect">
                                  <p:stCondLst>
                                    <p:cond delay="500"/>
                                  </p:stCondLst>
                                  <p:childTnLst>
                                    <p:set>
                                      <p:cBhvr>
                                        <p:cTn id="28" dur="1" fill="hold">
                                          <p:stCondLst>
                                            <p:cond delay="0"/>
                                          </p:stCondLst>
                                        </p:cTn>
                                        <p:tgtEl>
                                          <p:spTgt spid="3">
                                            <p:graphicEl>
                                              <a:dgm id="{4F321B71-B6B2-4271-B268-6BCD2B9B7EE2}"/>
                                            </p:graphicEl>
                                          </p:spTgt>
                                        </p:tgtEl>
                                        <p:attrNameLst>
                                          <p:attrName>style.visibility</p:attrName>
                                        </p:attrNameLst>
                                      </p:cBhvr>
                                      <p:to>
                                        <p:strVal val="visible"/>
                                      </p:to>
                                    </p:set>
                                    <p:animEffect transition="in" filter="fade">
                                      <p:cBhvr>
                                        <p:cTn id="29" dur="500"/>
                                        <p:tgtEl>
                                          <p:spTgt spid="3">
                                            <p:graphicEl>
                                              <a:dgm id="{4F321B71-B6B2-4271-B268-6BCD2B9B7EE2}"/>
                                            </p:graphicEl>
                                          </p:spTgt>
                                        </p:tgtEl>
                                      </p:cBhvr>
                                    </p:animEffect>
                                  </p:childTnLst>
                                </p:cTn>
                              </p:par>
                            </p:childTnLst>
                          </p:cTn>
                        </p:par>
                        <p:par>
                          <p:cTn id="30" fill="hold">
                            <p:stCondLst>
                              <p:cond delay="5500"/>
                            </p:stCondLst>
                            <p:childTnLst>
                              <p:par>
                                <p:cTn id="31" presetID="10" presetClass="entr" presetSubtype="0" fill="hold" grpId="0" nodeType="afterEffect">
                                  <p:stCondLst>
                                    <p:cond delay="500"/>
                                  </p:stCondLst>
                                  <p:childTnLst>
                                    <p:set>
                                      <p:cBhvr>
                                        <p:cTn id="32" dur="1" fill="hold">
                                          <p:stCondLst>
                                            <p:cond delay="0"/>
                                          </p:stCondLst>
                                        </p:cTn>
                                        <p:tgtEl>
                                          <p:spTgt spid="3">
                                            <p:graphicEl>
                                              <a:dgm id="{138E6A26-D8D0-477D-9E35-B8F26562C0CE}"/>
                                            </p:graphicEl>
                                          </p:spTgt>
                                        </p:tgtEl>
                                        <p:attrNameLst>
                                          <p:attrName>style.visibility</p:attrName>
                                        </p:attrNameLst>
                                      </p:cBhvr>
                                      <p:to>
                                        <p:strVal val="visible"/>
                                      </p:to>
                                    </p:set>
                                    <p:animEffect transition="in" filter="fade">
                                      <p:cBhvr>
                                        <p:cTn id="33" dur="500"/>
                                        <p:tgtEl>
                                          <p:spTgt spid="3">
                                            <p:graphicEl>
                                              <a:dgm id="{138E6A26-D8D0-477D-9E35-B8F26562C0CE}"/>
                                            </p:graphicEl>
                                          </p:spTgt>
                                        </p:tgtEl>
                                      </p:cBhvr>
                                    </p:animEffect>
                                  </p:childTnLst>
                                </p:cTn>
                              </p:par>
                            </p:childTnLst>
                          </p:cTn>
                        </p:par>
                        <p:par>
                          <p:cTn id="34" fill="hold">
                            <p:stCondLst>
                              <p:cond delay="6500"/>
                            </p:stCondLst>
                            <p:childTnLst>
                              <p:par>
                                <p:cTn id="35" presetID="10" presetClass="entr" presetSubtype="0" fill="hold" grpId="0" nodeType="afterEffect">
                                  <p:stCondLst>
                                    <p:cond delay="500"/>
                                  </p:stCondLst>
                                  <p:childTnLst>
                                    <p:set>
                                      <p:cBhvr>
                                        <p:cTn id="36" dur="1" fill="hold">
                                          <p:stCondLst>
                                            <p:cond delay="0"/>
                                          </p:stCondLst>
                                        </p:cTn>
                                        <p:tgtEl>
                                          <p:spTgt spid="3">
                                            <p:graphicEl>
                                              <a:dgm id="{5DA0EDE5-6F9D-4942-A9EE-811133866090}"/>
                                            </p:graphicEl>
                                          </p:spTgt>
                                        </p:tgtEl>
                                        <p:attrNameLst>
                                          <p:attrName>style.visibility</p:attrName>
                                        </p:attrNameLst>
                                      </p:cBhvr>
                                      <p:to>
                                        <p:strVal val="visible"/>
                                      </p:to>
                                    </p:set>
                                    <p:animEffect transition="in" filter="fade">
                                      <p:cBhvr>
                                        <p:cTn id="37" dur="500"/>
                                        <p:tgtEl>
                                          <p:spTgt spid="3">
                                            <p:graphicEl>
                                              <a:dgm id="{5DA0EDE5-6F9D-4942-A9EE-8111338660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3" grpId="0">
        <p:bldSub>
          <a:bldDgm bld="lvl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27328" y="-1"/>
            <a:ext cx="7642352" cy="123926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Инномпийские</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игры</a:t>
            </a:r>
          </a:p>
        </p:txBody>
      </p:sp>
      <p:graphicFrame>
        <p:nvGraphicFramePr>
          <p:cNvPr id="2" name="Схема 1">
            <a:extLst>
              <a:ext uri="{FF2B5EF4-FFF2-40B4-BE49-F238E27FC236}">
                <a16:creationId xmlns:a16="http://schemas.microsoft.com/office/drawing/2014/main" id="{D7F5A054-1239-4B87-A811-D44D48735649}"/>
              </a:ext>
            </a:extLst>
          </p:cNvPr>
          <p:cNvGraphicFramePr/>
          <p:nvPr>
            <p:extLst/>
          </p:nvPr>
        </p:nvGraphicFramePr>
        <p:xfrm>
          <a:off x="152400" y="1524000"/>
          <a:ext cx="8763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Рисунок 9" descr="Изображение выглядит как векторная графика&#10;&#10;Описание создано с очень высокой степенью достоверности">
            <a:extLst>
              <a:ext uri="{FF2B5EF4-FFF2-40B4-BE49-F238E27FC236}">
                <a16:creationId xmlns:a16="http://schemas.microsoft.com/office/drawing/2014/main" id="{AF3B83D7-CF12-4B88-B224-B21473309C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28" y="51263"/>
            <a:ext cx="1188000" cy="1188000"/>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11" name="Picture 2" descr="V:\Inhale_Love\images\icon_vk_32x32.png">
            <a:extLst>
              <a:ext uri="{FF2B5EF4-FFF2-40B4-BE49-F238E27FC236}">
                <a16:creationId xmlns:a16="http://schemas.microsoft.com/office/drawing/2014/main" id="{22B1C6AC-ACED-4382-A628-D5656012E2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03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5562600" y="-152400"/>
            <a:ext cx="3710540" cy="2743200"/>
          </a:xfrm>
          <a:prstGeom prst="ellipse">
            <a:avLst/>
          </a:prstGeom>
          <a:ln>
            <a:noFill/>
          </a:ln>
          <a:effectLst>
            <a:softEdge rad="190500"/>
          </a:effectLst>
          <a:scene3d>
            <a:camera prst="orthographicFront">
              <a:rot lat="0" lon="0" rev="1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6630" name="Rectangle 22"/>
          <p:cNvSpPr>
            <a:spLocks noGrp="1" noChangeArrowheads="1"/>
          </p:cNvSpPr>
          <p:nvPr>
            <p:ph type="title" idx="4294967295"/>
          </p:nvPr>
        </p:nvSpPr>
        <p:spPr>
          <a:xfrm>
            <a:off x="685800" y="63500"/>
            <a:ext cx="6248400" cy="1460500"/>
          </a:xfrm>
          <a:noFill/>
        </p:spPr>
        <p:txBody>
          <a:bodyPr lIns="0" rIns="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Направляющие принципы</a:t>
            </a:r>
          </a:p>
        </p:txBody>
      </p:sp>
      <p:pic>
        <p:nvPicPr>
          <p:cNvPr id="13" name="Picture 2" descr="V:\Inhale_Love\images\icon_vk_32x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Схема 5"/>
          <p:cNvGraphicFramePr/>
          <p:nvPr>
            <p:extLst/>
          </p:nvPr>
        </p:nvGraphicFramePr>
        <p:xfrm>
          <a:off x="228600" y="1828800"/>
          <a:ext cx="864108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011DECE6-DB23-442B-8FE9-9384E3038705}"/>
              </a:ext>
            </a:extLst>
          </p:cNvPr>
          <p:cNvSpPr txBox="1"/>
          <p:nvPr/>
        </p:nvSpPr>
        <p:spPr>
          <a:xfrm rot="16200000">
            <a:off x="8244000" y="5602105"/>
            <a:ext cx="1532856" cy="369332"/>
          </a:xfrm>
          <a:prstGeom prst="rect">
            <a:avLst/>
          </a:prstGeom>
          <a:noFill/>
        </p:spPr>
        <p:txBody>
          <a:bodyPr wrap="none" rtlCol="0">
            <a:spAutoFit/>
          </a:bodyPr>
          <a:lstStyle/>
          <a:p>
            <a:r>
              <a:rPr lang="ru-RU" dirty="0">
                <a:solidFill>
                  <a:srgbClr val="336699"/>
                </a:solidFill>
              </a:rPr>
              <a:t>Котельников</a:t>
            </a:r>
          </a:p>
        </p:txBody>
      </p:sp>
      <p:pic>
        <p:nvPicPr>
          <p:cNvPr id="8" name="Рисунок 7">
            <a:extLst>
              <a:ext uri="{FF2B5EF4-FFF2-40B4-BE49-F238E27FC236}">
                <a16:creationId xmlns:a16="http://schemas.microsoft.com/office/drawing/2014/main" id="{E13EC843-5400-4859-8B0A-32E33BB73A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357188" cy="214313"/>
          </a:xfrm>
          <a:prstGeom prst="rect">
            <a:avLst/>
          </a:prstGeom>
        </p:spPr>
      </p:pic>
    </p:spTree>
    <p:extLst>
      <p:ext uri="{BB962C8B-B14F-4D97-AF65-F5344CB8AC3E}">
        <p14:creationId xmlns:p14="http://schemas.microsoft.com/office/powerpoint/2010/main" val="41272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36630"/>
                                        </p:tgtEl>
                                        <p:attrNameLst>
                                          <p:attrName>style.visibility</p:attrName>
                                        </p:attrNameLst>
                                      </p:cBhvr>
                                      <p:to>
                                        <p:strVal val="visible"/>
                                      </p:to>
                                    </p:set>
                                    <p:animEffect transition="in" filter="fade">
                                      <p:cBhvr>
                                        <p:cTn id="7" dur="1000"/>
                                        <p:tgtEl>
                                          <p:spTgt spid="836630"/>
                                        </p:tgtEl>
                                      </p:cBhvr>
                                    </p:animEffect>
                                    <p:anim calcmode="lin" valueType="num">
                                      <p:cBhvr>
                                        <p:cTn id="8" dur="1000" fill="hold"/>
                                        <p:tgtEl>
                                          <p:spTgt spid="836630"/>
                                        </p:tgtEl>
                                        <p:attrNameLst>
                                          <p:attrName>ppt_x</p:attrName>
                                        </p:attrNameLst>
                                      </p:cBhvr>
                                      <p:tavLst>
                                        <p:tav tm="0">
                                          <p:val>
                                            <p:strVal val="#ppt_x"/>
                                          </p:val>
                                        </p:tav>
                                        <p:tav tm="100000">
                                          <p:val>
                                            <p:strVal val="#ppt_x"/>
                                          </p:val>
                                        </p:tav>
                                      </p:tavLst>
                                    </p:anim>
                                    <p:anim calcmode="lin" valueType="num">
                                      <p:cBhvr>
                                        <p:cTn id="9" dur="1000" fill="hold"/>
                                        <p:tgtEl>
                                          <p:spTgt spid="8366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2000"/>
                            </p:stCondLst>
                            <p:childTnLst>
                              <p:par>
                                <p:cTn id="15" presetID="22" presetClass="entr" presetSubtype="8" fill="hold" grpId="0" nodeType="afterEffect">
                                  <p:stCondLst>
                                    <p:cond delay="500"/>
                                  </p:stCondLst>
                                  <p:childTnLst>
                                    <p:set>
                                      <p:cBhvr>
                                        <p:cTn id="16" dur="1" fill="hold">
                                          <p:stCondLst>
                                            <p:cond delay="0"/>
                                          </p:stCondLst>
                                        </p:cTn>
                                        <p:tgtEl>
                                          <p:spTgt spid="6">
                                            <p:graphicEl>
                                              <a:dgm id="{3F1BB53B-6B0B-4D59-BBE9-2E24FEC90A7F}"/>
                                            </p:graphicEl>
                                          </p:spTgt>
                                        </p:tgtEl>
                                        <p:attrNameLst>
                                          <p:attrName>style.visibility</p:attrName>
                                        </p:attrNameLst>
                                      </p:cBhvr>
                                      <p:to>
                                        <p:strVal val="visible"/>
                                      </p:to>
                                    </p:set>
                                    <p:animEffect transition="in" filter="wipe(left)">
                                      <p:cBhvr>
                                        <p:cTn id="17" dur="750"/>
                                        <p:tgtEl>
                                          <p:spTgt spid="6">
                                            <p:graphicEl>
                                              <a:dgm id="{3F1BB53B-6B0B-4D59-BBE9-2E24FEC90A7F}"/>
                                            </p:graphicEl>
                                          </p:spTgt>
                                        </p:tgtEl>
                                      </p:cBhvr>
                                    </p:animEffect>
                                  </p:childTnLst>
                                </p:cTn>
                              </p:par>
                            </p:childTnLst>
                          </p:cTn>
                        </p:par>
                        <p:par>
                          <p:cTn id="18" fill="hold">
                            <p:stCondLst>
                              <p:cond delay="3250"/>
                            </p:stCondLst>
                            <p:childTnLst>
                              <p:par>
                                <p:cTn id="19" presetID="22" presetClass="entr" presetSubtype="8" fill="hold" grpId="0" nodeType="afterEffect">
                                  <p:stCondLst>
                                    <p:cond delay="500"/>
                                  </p:stCondLst>
                                  <p:childTnLst>
                                    <p:set>
                                      <p:cBhvr>
                                        <p:cTn id="20" dur="1" fill="hold">
                                          <p:stCondLst>
                                            <p:cond delay="0"/>
                                          </p:stCondLst>
                                        </p:cTn>
                                        <p:tgtEl>
                                          <p:spTgt spid="6">
                                            <p:graphicEl>
                                              <a:dgm id="{B1E3D7E8-7BF3-4285-A375-34FEBC311B54}"/>
                                            </p:graphicEl>
                                          </p:spTgt>
                                        </p:tgtEl>
                                        <p:attrNameLst>
                                          <p:attrName>style.visibility</p:attrName>
                                        </p:attrNameLst>
                                      </p:cBhvr>
                                      <p:to>
                                        <p:strVal val="visible"/>
                                      </p:to>
                                    </p:set>
                                    <p:animEffect transition="in" filter="wipe(left)">
                                      <p:cBhvr>
                                        <p:cTn id="21" dur="1000"/>
                                        <p:tgtEl>
                                          <p:spTgt spid="6">
                                            <p:graphicEl>
                                              <a:dgm id="{B1E3D7E8-7BF3-4285-A375-34FEBC311B54}"/>
                                            </p:graphicEl>
                                          </p:spTgt>
                                        </p:tgtEl>
                                      </p:cBhvr>
                                    </p:animEffect>
                                  </p:childTnLst>
                                </p:cTn>
                              </p:par>
                            </p:childTnLst>
                          </p:cTn>
                        </p:par>
                        <p:par>
                          <p:cTn id="22" fill="hold">
                            <p:stCondLst>
                              <p:cond delay="4750"/>
                            </p:stCondLst>
                            <p:childTnLst>
                              <p:par>
                                <p:cTn id="23" presetID="22" presetClass="entr" presetSubtype="8" fill="hold" grpId="0" nodeType="afterEffect">
                                  <p:stCondLst>
                                    <p:cond delay="500"/>
                                  </p:stCondLst>
                                  <p:childTnLst>
                                    <p:set>
                                      <p:cBhvr>
                                        <p:cTn id="24" dur="1" fill="hold">
                                          <p:stCondLst>
                                            <p:cond delay="0"/>
                                          </p:stCondLst>
                                        </p:cTn>
                                        <p:tgtEl>
                                          <p:spTgt spid="6">
                                            <p:graphicEl>
                                              <a:dgm id="{20BC5700-D76B-401C-A281-653A3D6C3255}"/>
                                            </p:graphicEl>
                                          </p:spTgt>
                                        </p:tgtEl>
                                        <p:attrNameLst>
                                          <p:attrName>style.visibility</p:attrName>
                                        </p:attrNameLst>
                                      </p:cBhvr>
                                      <p:to>
                                        <p:strVal val="visible"/>
                                      </p:to>
                                    </p:set>
                                    <p:animEffect transition="in" filter="wipe(left)">
                                      <p:cBhvr>
                                        <p:cTn id="25" dur="750"/>
                                        <p:tgtEl>
                                          <p:spTgt spid="6">
                                            <p:graphicEl>
                                              <a:dgm id="{20BC5700-D76B-401C-A281-653A3D6C3255}"/>
                                            </p:graphicEl>
                                          </p:spTgt>
                                        </p:tgtEl>
                                      </p:cBhvr>
                                    </p:animEffect>
                                  </p:childTnLst>
                                </p:cTn>
                              </p:par>
                            </p:childTnLst>
                          </p:cTn>
                        </p:par>
                        <p:par>
                          <p:cTn id="26" fill="hold">
                            <p:stCondLst>
                              <p:cond delay="6000"/>
                            </p:stCondLst>
                            <p:childTnLst>
                              <p:par>
                                <p:cTn id="27" presetID="22" presetClass="entr" presetSubtype="8" fill="hold" grpId="0" nodeType="afterEffect">
                                  <p:stCondLst>
                                    <p:cond delay="500"/>
                                  </p:stCondLst>
                                  <p:childTnLst>
                                    <p:set>
                                      <p:cBhvr>
                                        <p:cTn id="28" dur="1" fill="hold">
                                          <p:stCondLst>
                                            <p:cond delay="0"/>
                                          </p:stCondLst>
                                        </p:cTn>
                                        <p:tgtEl>
                                          <p:spTgt spid="6">
                                            <p:graphicEl>
                                              <a:dgm id="{C1ADF922-A902-496B-A6CB-D5397646DF07}"/>
                                            </p:graphicEl>
                                          </p:spTgt>
                                        </p:tgtEl>
                                        <p:attrNameLst>
                                          <p:attrName>style.visibility</p:attrName>
                                        </p:attrNameLst>
                                      </p:cBhvr>
                                      <p:to>
                                        <p:strVal val="visible"/>
                                      </p:to>
                                    </p:set>
                                    <p:animEffect transition="in" filter="wipe(left)">
                                      <p:cBhvr>
                                        <p:cTn id="29" dur="1000"/>
                                        <p:tgtEl>
                                          <p:spTgt spid="6">
                                            <p:graphicEl>
                                              <a:dgm id="{C1ADF922-A902-496B-A6CB-D5397646DF0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30" grpId="0"/>
      <p:bldGraphic spid="6"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91441" y="685800"/>
            <a:ext cx="9007303" cy="781050"/>
          </a:xfr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Взвешенные направляющие принципы</a:t>
            </a:r>
          </a:p>
        </p:txBody>
      </p:sp>
      <p:graphicFrame>
        <p:nvGraphicFramePr>
          <p:cNvPr id="1550341" name="Group 5"/>
          <p:cNvGraphicFramePr>
            <a:graphicFrameLocks noGrp="1"/>
          </p:cNvGraphicFramePr>
          <p:nvPr>
            <p:extLst/>
          </p:nvPr>
        </p:nvGraphicFramePr>
        <p:xfrm>
          <a:off x="152400" y="1656153"/>
          <a:ext cx="8915400" cy="3471865"/>
        </p:xfrm>
        <a:graphic>
          <a:graphicData uri="http://schemas.openxmlformats.org/drawingml/2006/table">
            <a:tbl>
              <a:tblPr/>
              <a:tblGrid>
                <a:gridCol w="6781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585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1" u="none" strike="noStrike" cap="none" normalizeH="0" baseline="0" dirty="0">
                          <a:ln>
                            <a:noFill/>
                          </a:ln>
                          <a:solidFill>
                            <a:srgbClr val="66FFFF"/>
                          </a:solidFill>
                          <a:effectLst/>
                          <a:latin typeface="+mn-lt"/>
                        </a:rPr>
                        <a:t>Критерии</a:t>
                      </a:r>
                      <a:r>
                        <a:rPr kumimoji="0" lang="en-US" sz="2400" b="1" i="1" u="none" strike="noStrike" cap="none" normalizeH="0" baseline="0" dirty="0">
                          <a:ln>
                            <a:noFill/>
                          </a:ln>
                          <a:solidFill>
                            <a:srgbClr val="66FFFF"/>
                          </a:solidFill>
                          <a:effectLst/>
                          <a:latin typeface="+mn-lt"/>
                        </a:rPr>
                        <a:t> | </a:t>
                      </a:r>
                      <a:r>
                        <a:rPr kumimoji="0" lang="ru-RU" sz="2400" b="1" i="1" u="none" strike="noStrike" cap="none" normalizeH="0" baseline="0" dirty="0">
                          <a:ln>
                            <a:noFill/>
                          </a:ln>
                          <a:solidFill>
                            <a:srgbClr val="66FFFF"/>
                          </a:solidFill>
                          <a:effectLst/>
                          <a:latin typeface="+mn-lt"/>
                        </a:rPr>
                        <a:t>Направляющие принципы</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cell3D prstMaterial="dkEdge">
                      <a:bevel/>
                      <a:lightRig rig="flood" dir="t"/>
                    </a:cell3D>
                    <a:solidFill>
                      <a:srgbClr val="CC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66FFFF"/>
                          </a:solidFill>
                          <a:effectLst/>
                          <a:latin typeface="+mn-lt"/>
                        </a:rPr>
                        <a:t>Вес</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cell3D prstMaterial="dkEdge">
                      <a:bevel/>
                      <a:lightRig rig="flood" dir="t"/>
                    </a:cell3D>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336699"/>
                          </a:solidFill>
                          <a:effectLst/>
                          <a:latin typeface="+mn-lt"/>
                        </a:rPr>
                        <a:t>Оценка</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cell3D prstMaterial="dkEdge">
                      <a:bevel/>
                      <a:lightRig rig="flood" dir="t"/>
                    </a:cell3D>
                    <a:noFill/>
                  </a:tcPr>
                </a:tc>
                <a:extLst>
                  <a:ext uri="{0D108BD9-81ED-4DB2-BD59-A6C34878D82A}">
                    <a16:rowId xmlns:a16="http://schemas.microsoft.com/office/drawing/2014/main" val="10000"/>
                  </a:ext>
                </a:extLst>
              </a:tr>
              <a:tr h="577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chemeClr val="bg1"/>
                          </a:solidFill>
                          <a:effectLst/>
                          <a:latin typeface="+mn-lt"/>
                        </a:rPr>
                        <a:t>Усилится ли наше</a:t>
                      </a:r>
                      <a:r>
                        <a:rPr kumimoji="0" lang="en-US" sz="2400" b="1" i="0" u="none" strike="noStrike" cap="none" normalizeH="0" baseline="0" dirty="0">
                          <a:ln>
                            <a:noFill/>
                          </a:ln>
                          <a:solidFill>
                            <a:schemeClr val="bg1"/>
                          </a:solidFill>
                          <a:effectLst/>
                          <a:latin typeface="+mn-lt"/>
                        </a:rPr>
                        <a:t> </a:t>
                      </a:r>
                      <a:r>
                        <a:rPr kumimoji="0" lang="ru-RU" sz="2400" b="1" i="0" u="none" strike="noStrike" cap="none" normalizeH="0" baseline="0" dirty="0">
                          <a:ln>
                            <a:noFill/>
                          </a:ln>
                          <a:solidFill>
                            <a:srgbClr val="FFFF00"/>
                          </a:solidFill>
                          <a:effectLst/>
                          <a:latin typeface="+mn-lt"/>
                        </a:rPr>
                        <a:t>конкурентное преимущество</a:t>
                      </a:r>
                      <a:r>
                        <a:rPr kumimoji="0" lang="en-US" sz="2400" b="1" i="0" u="none" strike="noStrike" cap="none" normalizeH="0" baseline="0" dirty="0">
                          <a:ln>
                            <a:noFill/>
                          </a:ln>
                          <a:solidFill>
                            <a:schemeClr val="bg1"/>
                          </a:solidFill>
                          <a:effectLst/>
                          <a:latin typeface="+mn-lt"/>
                        </a:rPr>
                        <a:t>?</a:t>
                      </a:r>
                      <a:endParaRPr kumimoji="0" lang="ru-RU" sz="2400" b="1" i="0" u="none" strike="noStrike" cap="none" normalizeH="0" baseline="0" dirty="0">
                        <a:ln>
                          <a:noFill/>
                        </a:ln>
                        <a:solidFill>
                          <a:schemeClr val="bg1"/>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chemeClr val="tx1"/>
                          </a:solidFill>
                          <a:effectLst/>
                          <a:latin typeface="+mn-lt"/>
                        </a:rPr>
                        <a:t>10</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66FFFF"/>
                          </a:solidFill>
                          <a:effectLst/>
                          <a:latin typeface="+mn-lt"/>
                        </a:rPr>
                        <a:t>7</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1"/>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chemeClr val="bg1"/>
                          </a:solidFill>
                          <a:effectLst/>
                          <a:latin typeface="+mn-lt"/>
                        </a:rPr>
                        <a:t>Укрепится ли наш</a:t>
                      </a:r>
                      <a:r>
                        <a:rPr kumimoji="0" lang="en-US" sz="2400" b="1" i="0" u="none" strike="noStrike" cap="none" normalizeH="0" baseline="0" dirty="0">
                          <a:ln>
                            <a:noFill/>
                          </a:ln>
                          <a:solidFill>
                            <a:schemeClr val="bg1"/>
                          </a:solidFill>
                          <a:effectLst/>
                          <a:latin typeface="+mn-lt"/>
                        </a:rPr>
                        <a:t> </a:t>
                      </a:r>
                      <a:r>
                        <a:rPr kumimoji="0" lang="ru-RU" sz="2400" b="1" i="0" u="none" strike="noStrike" cap="none" normalizeH="0" baseline="0" dirty="0">
                          <a:ln>
                            <a:noFill/>
                          </a:ln>
                          <a:solidFill>
                            <a:srgbClr val="FFFF00"/>
                          </a:solidFill>
                          <a:effectLst/>
                          <a:latin typeface="+mn-lt"/>
                        </a:rPr>
                        <a:t>бренд</a:t>
                      </a:r>
                      <a:r>
                        <a:rPr kumimoji="0" lang="en-US" sz="2400" b="1" i="0" u="none" strike="noStrike" cap="none" normalizeH="0" baseline="0" dirty="0">
                          <a:ln>
                            <a:noFill/>
                          </a:ln>
                          <a:solidFill>
                            <a:schemeClr val="bg1"/>
                          </a:solidFill>
                          <a:effectLst/>
                          <a:latin typeface="+mn-lt"/>
                        </a:rPr>
                        <a:t> </a:t>
                      </a:r>
                      <a:r>
                        <a:rPr kumimoji="0" lang="ru-RU" sz="2400" b="1" i="0" u="none" strike="noStrike" cap="none" normalizeH="0" baseline="0" dirty="0">
                          <a:ln>
                            <a:noFill/>
                          </a:ln>
                          <a:solidFill>
                            <a:schemeClr val="bg1"/>
                          </a:solidFill>
                          <a:effectLst/>
                          <a:latin typeface="+mn-lt"/>
                        </a:rPr>
                        <a:t>и</a:t>
                      </a:r>
                      <a:r>
                        <a:rPr kumimoji="0" lang="en-US" sz="2400" b="1" i="0" u="none" strike="noStrike" cap="none" normalizeH="0" baseline="0" dirty="0">
                          <a:ln>
                            <a:noFill/>
                          </a:ln>
                          <a:solidFill>
                            <a:schemeClr val="bg1"/>
                          </a:solidFill>
                          <a:effectLst/>
                          <a:latin typeface="+mn-lt"/>
                        </a:rPr>
                        <a:t> </a:t>
                      </a:r>
                      <a:r>
                        <a:rPr kumimoji="0" lang="ru-RU" sz="2400" b="1" i="0" u="none" strike="noStrike" cap="none" normalizeH="0" baseline="0" dirty="0">
                          <a:ln>
                            <a:noFill/>
                          </a:ln>
                          <a:solidFill>
                            <a:srgbClr val="FFFF00"/>
                          </a:solidFill>
                          <a:effectLst/>
                          <a:latin typeface="+mn-lt"/>
                        </a:rPr>
                        <a:t>позиция на рынке</a:t>
                      </a:r>
                      <a:r>
                        <a:rPr kumimoji="0" lang="en-US" sz="2400" b="1" i="0" u="none" strike="noStrike" cap="none" normalizeH="0" baseline="0" dirty="0">
                          <a:ln>
                            <a:noFill/>
                          </a:ln>
                          <a:solidFill>
                            <a:schemeClr val="bg1"/>
                          </a:solidFill>
                          <a:effectLst/>
                          <a:latin typeface="+mn-lt"/>
                        </a:rPr>
                        <a:t>?</a:t>
                      </a:r>
                      <a:endParaRPr kumimoji="0" lang="ru-RU" sz="2400" b="1" i="0" u="none" strike="noStrike" cap="none" normalizeH="0" baseline="0" dirty="0">
                        <a:ln>
                          <a:noFill/>
                        </a:ln>
                        <a:solidFill>
                          <a:schemeClr val="bg1"/>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chemeClr val="tx1"/>
                          </a:solidFill>
                          <a:effectLst/>
                          <a:latin typeface="+mn-lt"/>
                        </a:rPr>
                        <a:t>10</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66FFFF"/>
                          </a:solidFill>
                          <a:effectLst/>
                          <a:latin typeface="+mn-lt"/>
                        </a:rPr>
                        <a:t>6</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2"/>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FFFF00"/>
                          </a:solidFill>
                          <a:effectLst/>
                          <a:latin typeface="+mn-lt"/>
                        </a:rPr>
                        <a:t>Вдохновит</a:t>
                      </a:r>
                      <a:r>
                        <a:rPr kumimoji="0" lang="en-US" sz="2400" b="1" i="0" u="none" strike="noStrike" cap="none" normalizeH="0" baseline="0" dirty="0">
                          <a:ln>
                            <a:noFill/>
                          </a:ln>
                          <a:solidFill>
                            <a:schemeClr val="bg1"/>
                          </a:solidFill>
                          <a:effectLst/>
                          <a:latin typeface="+mn-lt"/>
                        </a:rPr>
                        <a:t> </a:t>
                      </a:r>
                      <a:r>
                        <a:rPr kumimoji="0" lang="ru-RU" sz="2400" b="1" i="0" u="none" strike="noStrike" cap="none" normalizeH="0" baseline="0" dirty="0">
                          <a:ln>
                            <a:noFill/>
                          </a:ln>
                          <a:solidFill>
                            <a:schemeClr val="bg1"/>
                          </a:solidFill>
                          <a:effectLst/>
                          <a:latin typeface="+mn-lt"/>
                        </a:rPr>
                        <a:t>ли это наших сотрудников</a:t>
                      </a:r>
                      <a:r>
                        <a:rPr kumimoji="0" lang="en-US" sz="2400" b="1" i="0" u="none" strike="noStrike" cap="none" normalizeH="0" baseline="0" dirty="0">
                          <a:ln>
                            <a:noFill/>
                          </a:ln>
                          <a:solidFill>
                            <a:schemeClr val="bg1"/>
                          </a:solidFill>
                          <a:effectLst/>
                          <a:latin typeface="+mn-lt"/>
                        </a:rPr>
                        <a:t>?</a:t>
                      </a:r>
                      <a:endParaRPr kumimoji="0" lang="ru-RU" sz="2400" b="1" i="0" u="none" strike="noStrike" cap="none" normalizeH="0" baseline="0" dirty="0">
                        <a:ln>
                          <a:noFill/>
                        </a:ln>
                        <a:solidFill>
                          <a:schemeClr val="bg1"/>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mn-lt"/>
                        </a:rPr>
                        <a:t>8</a:t>
                      </a:r>
                      <a:endParaRPr kumimoji="0" lang="ru-RU" sz="2400" b="1" i="0" u="none" strike="noStrike" cap="none" normalizeH="0" baseline="0">
                        <a:ln>
                          <a:noFill/>
                        </a:ln>
                        <a:solidFill>
                          <a:schemeClr val="tx1"/>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66FFFF"/>
                          </a:solidFill>
                          <a:effectLst/>
                          <a:latin typeface="+mn-lt"/>
                        </a:rPr>
                        <a:t>10</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3"/>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chemeClr val="bg1"/>
                          </a:solidFill>
                          <a:effectLst/>
                          <a:latin typeface="+mn-lt"/>
                        </a:rPr>
                        <a:t>Есть ли у нас </a:t>
                      </a:r>
                      <a:r>
                        <a:rPr kumimoji="0" lang="ru-RU" sz="2400" b="1" i="0" u="none" strike="noStrike" cap="none" normalizeH="0" baseline="0" dirty="0">
                          <a:ln>
                            <a:noFill/>
                          </a:ln>
                          <a:solidFill>
                            <a:srgbClr val="FFFF00"/>
                          </a:solidFill>
                          <a:effectLst/>
                          <a:latin typeface="+mn-lt"/>
                        </a:rPr>
                        <a:t>сильный лидер</a:t>
                      </a:r>
                      <a:r>
                        <a:rPr kumimoji="0" lang="en-US" sz="2400" b="1" i="0" u="none" strike="noStrike" cap="none" normalizeH="0" baseline="0" dirty="0">
                          <a:ln>
                            <a:noFill/>
                          </a:ln>
                          <a:solidFill>
                            <a:srgbClr val="FFFF00"/>
                          </a:solidFill>
                          <a:effectLst/>
                          <a:latin typeface="+mn-lt"/>
                        </a:rPr>
                        <a:t> </a:t>
                      </a:r>
                      <a:r>
                        <a:rPr kumimoji="0" lang="ru-RU" sz="2400" b="1" i="0" u="none" strike="noStrike" cap="none" normalizeH="0" baseline="0" dirty="0">
                          <a:ln>
                            <a:noFill/>
                          </a:ln>
                          <a:solidFill>
                            <a:schemeClr val="bg1"/>
                          </a:solidFill>
                          <a:effectLst/>
                          <a:latin typeface="+mn-lt"/>
                        </a:rPr>
                        <a:t>для этого проекта? </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mn-lt"/>
                        </a:rPr>
                        <a:t>7</a:t>
                      </a:r>
                      <a:endParaRPr kumimoji="0" lang="ru-RU" sz="2400" b="1" i="0" u="none" strike="noStrike" cap="none" normalizeH="0" baseline="0" dirty="0">
                        <a:ln>
                          <a:noFill/>
                        </a:ln>
                        <a:solidFill>
                          <a:schemeClr val="tx1"/>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66FFFF"/>
                          </a:solidFill>
                          <a:effectLst/>
                          <a:latin typeface="+mn-lt"/>
                        </a:rPr>
                        <a:t>8</a:t>
                      </a:r>
                      <a:endParaRPr kumimoji="0" lang="ru-RU" sz="2400" b="1" i="0" u="none" strike="noStrike" cap="none" normalizeH="0" baseline="0" dirty="0">
                        <a:ln>
                          <a:noFill/>
                        </a:ln>
                        <a:solidFill>
                          <a:srgbClr val="66FFFF"/>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4"/>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chemeClr val="bg1"/>
                          </a:solidFill>
                          <a:effectLst/>
                          <a:latin typeface="+mn-lt"/>
                        </a:rPr>
                        <a:t>Есть ли у нас необходимые</a:t>
                      </a:r>
                      <a:r>
                        <a:rPr kumimoji="0" lang="en-US" sz="2400" b="1" i="0" u="none" strike="noStrike" cap="none" normalizeH="0" baseline="0" dirty="0">
                          <a:ln>
                            <a:noFill/>
                          </a:ln>
                          <a:solidFill>
                            <a:schemeClr val="bg1"/>
                          </a:solidFill>
                          <a:effectLst/>
                          <a:latin typeface="+mn-lt"/>
                        </a:rPr>
                        <a:t> </a:t>
                      </a:r>
                      <a:r>
                        <a:rPr kumimoji="0" lang="ru-RU" sz="2400" b="1" i="0" u="none" strike="noStrike" cap="none" normalizeH="0" baseline="0" dirty="0">
                          <a:ln>
                            <a:noFill/>
                          </a:ln>
                          <a:solidFill>
                            <a:srgbClr val="FFFF00"/>
                          </a:solidFill>
                          <a:effectLst/>
                          <a:latin typeface="+mn-lt"/>
                        </a:rPr>
                        <a:t>ресурсы</a:t>
                      </a:r>
                      <a:r>
                        <a:rPr kumimoji="0" lang="en-US" sz="2400" b="1" i="0" u="none" strike="noStrike" cap="none" normalizeH="0" baseline="0" dirty="0">
                          <a:ln>
                            <a:noFill/>
                          </a:ln>
                          <a:solidFill>
                            <a:schemeClr val="bg1"/>
                          </a:solidFill>
                          <a:effectLst/>
                          <a:latin typeface="+mn-lt"/>
                        </a:rPr>
                        <a:t>?</a:t>
                      </a:r>
                      <a:endParaRPr kumimoji="0" lang="ru-RU" sz="2400" b="1" i="0" u="none" strike="noStrike" cap="none" normalizeH="0" baseline="0" dirty="0">
                        <a:ln>
                          <a:noFill/>
                        </a:ln>
                        <a:solidFill>
                          <a:schemeClr val="bg1"/>
                        </a:solidFill>
                        <a:effectLst/>
                        <a:latin typeface="+mn-lt"/>
                      </a:endParaRP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a:ln>
                            <a:noFill/>
                          </a:ln>
                          <a:solidFill>
                            <a:schemeClr val="tx1"/>
                          </a:solidFill>
                          <a:effectLst/>
                          <a:latin typeface="+mn-lt"/>
                        </a:rPr>
                        <a:t>6</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1" i="0" u="none" strike="noStrike" cap="none" normalizeH="0" baseline="0" dirty="0">
                          <a:ln>
                            <a:noFill/>
                          </a:ln>
                          <a:solidFill>
                            <a:srgbClr val="66FFFF"/>
                          </a:solidFill>
                          <a:effectLst/>
                          <a:latin typeface="+mn-lt"/>
                        </a:rPr>
                        <a:t>5</a:t>
                      </a:r>
                    </a:p>
                  </a:txBody>
                  <a:tcPr marT="91440" marB="91440"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5"/>
                  </a:ext>
                </a:extLst>
              </a:tr>
            </a:tbl>
          </a:graphicData>
        </a:graphic>
      </p:graphicFrame>
      <p:sp>
        <p:nvSpPr>
          <p:cNvPr id="1550371" name="Text Box 35"/>
          <p:cNvSpPr txBox="1">
            <a:spLocks noChangeArrowheads="1"/>
          </p:cNvSpPr>
          <p:nvPr/>
        </p:nvSpPr>
        <p:spPr bwMode="auto">
          <a:xfrm>
            <a:off x="6591157" y="5445204"/>
            <a:ext cx="732893" cy="1107996"/>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Aft>
                <a:spcPts val="1200"/>
              </a:spcAft>
            </a:pPr>
            <a:r>
              <a:rPr lang="ru-RU" sz="2800" b="1" dirty="0">
                <a:solidFill>
                  <a:srgbClr val="336699"/>
                </a:solidFill>
              </a:rPr>
              <a:t>296</a:t>
            </a:r>
            <a:endParaRPr lang="en-US" sz="2800" b="1" dirty="0">
              <a:solidFill>
                <a:srgbClr val="336699"/>
              </a:solidFill>
              <a:latin typeface="+mn-lt"/>
            </a:endParaRPr>
          </a:p>
          <a:p>
            <a:pPr algn="ctr" eaLnBrk="1" hangingPunct="1">
              <a:spcAft>
                <a:spcPts val="1200"/>
              </a:spcAft>
            </a:pPr>
            <a:r>
              <a:rPr lang="en-US" sz="2800" b="1" dirty="0">
                <a:solidFill>
                  <a:srgbClr val="336699"/>
                </a:solidFill>
                <a:latin typeface="+mn-lt"/>
              </a:rPr>
              <a:t>410</a:t>
            </a:r>
            <a:endParaRPr lang="ru-RU" sz="2800" b="1" dirty="0">
              <a:solidFill>
                <a:srgbClr val="336699"/>
              </a:solidFill>
              <a:latin typeface="+mn-lt"/>
            </a:endParaRPr>
          </a:p>
        </p:txBody>
      </p:sp>
      <p:sp>
        <p:nvSpPr>
          <p:cNvPr id="1550373" name="Text Box 37"/>
          <p:cNvSpPr txBox="1">
            <a:spLocks noChangeArrowheads="1"/>
          </p:cNvSpPr>
          <p:nvPr/>
        </p:nvSpPr>
        <p:spPr bwMode="auto">
          <a:xfrm>
            <a:off x="7351038" y="5706815"/>
            <a:ext cx="1385316" cy="5847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ru-RU" sz="3200" b="1" dirty="0">
                <a:latin typeface="+mn-lt"/>
              </a:rPr>
              <a:t>=</a:t>
            </a:r>
            <a:r>
              <a:rPr lang="en-US" sz="3200" b="1" dirty="0">
                <a:latin typeface="+mn-lt"/>
              </a:rPr>
              <a:t> 7</a:t>
            </a:r>
            <a:r>
              <a:rPr lang="ru-RU" sz="3200" b="1" dirty="0">
                <a:latin typeface="+mn-lt"/>
              </a:rPr>
              <a:t>2</a:t>
            </a:r>
            <a:r>
              <a:rPr lang="en-US" sz="3200" b="1" dirty="0">
                <a:latin typeface="+mn-lt"/>
              </a:rPr>
              <a:t>%  </a:t>
            </a:r>
            <a:endParaRPr lang="ru-RU" sz="3200" b="1" dirty="0">
              <a:latin typeface="+mn-lt"/>
            </a:endParaRPr>
          </a:p>
        </p:txBody>
      </p:sp>
      <p:sp>
        <p:nvSpPr>
          <p:cNvPr id="1550374" name="Text Box 38"/>
          <p:cNvSpPr txBox="1">
            <a:spLocks noChangeArrowheads="1"/>
          </p:cNvSpPr>
          <p:nvPr/>
        </p:nvSpPr>
        <p:spPr bwMode="auto">
          <a:xfrm>
            <a:off x="2362200" y="5472000"/>
            <a:ext cx="3810337" cy="1107996"/>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Aft>
                <a:spcPts val="1200"/>
              </a:spcAft>
            </a:pPr>
            <a:r>
              <a:rPr lang="ru-RU" sz="2800" b="1" dirty="0">
                <a:solidFill>
                  <a:srgbClr val="336699"/>
                </a:solidFill>
                <a:latin typeface="+mn-lt"/>
              </a:rPr>
              <a:t>Полученная сумма</a:t>
            </a:r>
          </a:p>
          <a:p>
            <a:pPr algn="ctr" eaLnBrk="1" hangingPunct="1"/>
            <a:r>
              <a:rPr lang="ru-RU" sz="2800" b="1" dirty="0">
                <a:solidFill>
                  <a:srgbClr val="336699"/>
                </a:solidFill>
                <a:latin typeface="+mn-lt"/>
              </a:rPr>
              <a:t>Возможный максимум</a:t>
            </a:r>
          </a:p>
        </p:txBody>
      </p:sp>
      <p:sp>
        <p:nvSpPr>
          <p:cNvPr id="1550375" name="Text Box 39"/>
          <p:cNvSpPr txBox="1">
            <a:spLocks noChangeArrowheads="1"/>
          </p:cNvSpPr>
          <p:nvPr/>
        </p:nvSpPr>
        <p:spPr bwMode="auto">
          <a:xfrm>
            <a:off x="498910" y="5706815"/>
            <a:ext cx="1912127" cy="5847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ru-RU" sz="3200" b="1" dirty="0">
                <a:latin typeface="+mn-lt"/>
              </a:rPr>
              <a:t>Оценка = </a:t>
            </a:r>
          </a:p>
        </p:txBody>
      </p:sp>
      <p:cxnSp>
        <p:nvCxnSpPr>
          <p:cNvPr id="3" name="Прямая соединительная линия 2"/>
          <p:cNvCxnSpPr/>
          <p:nvPr/>
        </p:nvCxnSpPr>
        <p:spPr>
          <a:xfrm flipV="1">
            <a:off x="2344002" y="6019800"/>
            <a:ext cx="3751998" cy="5589"/>
          </a:xfrm>
          <a:prstGeom prst="line">
            <a:avLst/>
          </a:prstGeom>
          <a:ln/>
        </p:spPr>
        <p:style>
          <a:lnRef idx="2">
            <a:schemeClr val="dk1"/>
          </a:lnRef>
          <a:fillRef idx="0">
            <a:schemeClr val="dk1"/>
          </a:fillRef>
          <a:effectRef idx="1">
            <a:schemeClr val="dk1"/>
          </a:effectRef>
          <a:fontRef idx="minor">
            <a:schemeClr val="tx1"/>
          </a:fontRef>
        </p:style>
      </p:cxnSp>
      <p:cxnSp>
        <p:nvCxnSpPr>
          <p:cNvPr id="16" name="Прямая соединительная линия 15"/>
          <p:cNvCxnSpPr/>
          <p:nvPr/>
        </p:nvCxnSpPr>
        <p:spPr>
          <a:xfrm>
            <a:off x="6652803" y="5992994"/>
            <a:ext cx="609600" cy="12416"/>
          </a:xfrm>
          <a:prstGeom prst="line">
            <a:avLst/>
          </a:prstGeom>
          <a:ln/>
        </p:spPr>
        <p:style>
          <a:lnRef idx="2">
            <a:schemeClr val="dk1"/>
          </a:lnRef>
          <a:fillRef idx="0">
            <a:schemeClr val="dk1"/>
          </a:fillRef>
          <a:effectRef idx="1">
            <a:schemeClr val="dk1"/>
          </a:effectRef>
          <a:fontRef idx="minor">
            <a:schemeClr val="tx1"/>
          </a:fontRef>
        </p:style>
      </p:cxnSp>
      <p:sp>
        <p:nvSpPr>
          <p:cNvPr id="18" name="Text Box 37"/>
          <p:cNvSpPr txBox="1">
            <a:spLocks noChangeArrowheads="1"/>
          </p:cNvSpPr>
          <p:nvPr/>
        </p:nvSpPr>
        <p:spPr bwMode="auto">
          <a:xfrm>
            <a:off x="6172200" y="5706815"/>
            <a:ext cx="389850" cy="5847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ru-RU" sz="3200" b="1" dirty="0">
                <a:latin typeface="+mn-lt"/>
              </a:rPr>
              <a:t>=</a:t>
            </a:r>
          </a:p>
        </p:txBody>
      </p:sp>
      <p:pic>
        <p:nvPicPr>
          <p:cNvPr id="20"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762000" y="0"/>
            <a:ext cx="8412480" cy="533400"/>
          </a:xfrm>
          <a:prstGeom prst="rect">
            <a:avLst/>
          </a:prstGeom>
          <a:solidFill>
            <a:srgbClr val="33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rgbClr val="FFFF00"/>
              </a:solidFill>
            </a:endParaRPr>
          </a:p>
        </p:txBody>
      </p:sp>
      <p:sp>
        <p:nvSpPr>
          <p:cNvPr id="19" name="TextBox 18"/>
          <p:cNvSpPr txBox="1"/>
          <p:nvPr/>
        </p:nvSpPr>
        <p:spPr>
          <a:xfrm>
            <a:off x="762000" y="35868"/>
            <a:ext cx="8382000" cy="461665"/>
          </a:xfrm>
          <a:prstGeom prst="rect">
            <a:avLst/>
          </a:prstGeom>
          <a:noFill/>
        </p:spPr>
        <p:txBody>
          <a:bodyPr wrap="square" rtlCol="0">
            <a:spAutoFit/>
          </a:bodyPr>
          <a:lstStyle/>
          <a:p>
            <a:pPr indent="285750"/>
            <a:r>
              <a:rPr lang="ru-RU" sz="2400" b="1" dirty="0">
                <a:solidFill>
                  <a:schemeClr val="bg1"/>
                </a:solidFill>
                <a:latin typeface="Verdana" panose="020B0604030504040204" pitchFamily="34" charset="0"/>
                <a:ea typeface="Verdana" panose="020B0604030504040204" pitchFamily="34" charset="0"/>
                <a:cs typeface="Verdana" panose="020B0604030504040204" pitchFamily="34" charset="0"/>
              </a:rPr>
              <a:t>Быстрая</a:t>
            </a:r>
            <a:r>
              <a:rPr lang="en-US" sz="2400" b="1"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2400" b="1" dirty="0">
                <a:solidFill>
                  <a:srgbClr val="FFFF00"/>
                </a:solidFill>
                <a:latin typeface="Verdana" panose="020B0604030504040204" pitchFamily="34" charset="0"/>
                <a:ea typeface="Verdana" panose="020B0604030504040204" pitchFamily="34" charset="0"/>
                <a:cs typeface="Verdana" panose="020B0604030504040204" pitchFamily="34" charset="0"/>
              </a:rPr>
              <a:t>оценка идей</a:t>
            </a:r>
            <a:endParaRPr lang="ru-RU" sz="2200" i="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Прямоугольник 20"/>
          <p:cNvSpPr/>
          <p:nvPr/>
        </p:nvSpPr>
        <p:spPr>
          <a:xfrm>
            <a:off x="525780" y="0"/>
            <a:ext cx="182880" cy="533400"/>
          </a:xfrm>
          <a:prstGeom prst="rect">
            <a:avLst/>
          </a:prstGeom>
          <a:solidFill>
            <a:srgbClr val="33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rgbClr val="FFFF00"/>
              </a:solidFill>
            </a:endParaRPr>
          </a:p>
        </p:txBody>
      </p:sp>
      <p:sp>
        <p:nvSpPr>
          <p:cNvPr id="22" name="Прямоугольник 21"/>
          <p:cNvSpPr/>
          <p:nvPr/>
        </p:nvSpPr>
        <p:spPr>
          <a:xfrm>
            <a:off x="381000" y="0"/>
            <a:ext cx="91440" cy="533400"/>
          </a:xfrm>
          <a:prstGeom prst="rect">
            <a:avLst/>
          </a:prstGeom>
          <a:solidFill>
            <a:srgbClr val="33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rgbClr val="FFFF00"/>
              </a:solidFill>
            </a:endParaRPr>
          </a:p>
        </p:txBody>
      </p:sp>
      <p:pic>
        <p:nvPicPr>
          <p:cNvPr id="15" name="Picture 7" descr="V:\Images\Icons\icon_bulb_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55" y="78365"/>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0" y="76200"/>
            <a:ext cx="3002745" cy="400110"/>
          </a:xfrm>
          <a:prstGeom prst="rect">
            <a:avLst/>
          </a:prstGeom>
          <a:noFill/>
        </p:spPr>
        <p:txBody>
          <a:bodyPr wrap="none" rtlCol="0">
            <a:spAutoFit/>
          </a:bodyPr>
          <a:lstStyle/>
          <a:p>
            <a:r>
              <a:rPr lang="ru-RU" sz="2000" i="1" dirty="0">
                <a:solidFill>
                  <a:srgbClr val="66FFFF"/>
                </a:solidFill>
                <a:latin typeface="Verdana" panose="020B0604030504040204" pitchFamily="34" charset="0"/>
                <a:ea typeface="Verdana" panose="020B0604030504040204" pitchFamily="34" charset="0"/>
                <a:cs typeface="Verdana" panose="020B0604030504040204" pitchFamily="34" charset="0"/>
              </a:rPr>
              <a:t>«</a:t>
            </a:r>
            <a:r>
              <a:rPr lang="ru-RU" sz="2000" i="1" dirty="0" err="1">
                <a:solidFill>
                  <a:srgbClr val="66FFFF"/>
                </a:solidFill>
                <a:latin typeface="Verdana" panose="020B0604030504040204" pitchFamily="34" charset="0"/>
                <a:ea typeface="Verdana" panose="020B0604030504040204" pitchFamily="34" charset="0"/>
                <a:cs typeface="Verdana" panose="020B0604030504040204" pitchFamily="34" charset="0"/>
              </a:rPr>
              <a:t>Намывание</a:t>
            </a:r>
            <a:r>
              <a:rPr lang="ru-RU" sz="2000" i="1" dirty="0">
                <a:solidFill>
                  <a:srgbClr val="66FFFF"/>
                </a:solidFill>
                <a:latin typeface="Verdana" panose="020B0604030504040204" pitchFamily="34" charset="0"/>
                <a:ea typeface="Verdana" panose="020B0604030504040204" pitchFamily="34" charset="0"/>
                <a:cs typeface="Verdana" panose="020B0604030504040204" pitchFamily="34" charset="0"/>
              </a:rPr>
              <a:t> золота»</a:t>
            </a:r>
          </a:p>
        </p:txBody>
      </p:sp>
    </p:spTree>
    <p:extLst>
      <p:ext uri="{BB962C8B-B14F-4D97-AF65-F5344CB8AC3E}">
        <p14:creationId xmlns:p14="http://schemas.microsoft.com/office/powerpoint/2010/main" val="354799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55" name="Rectangle 15"/>
          <p:cNvSpPr>
            <a:spLocks noChangeArrowheads="1"/>
          </p:cNvSpPr>
          <p:nvPr/>
        </p:nvSpPr>
        <p:spPr bwMode="auto">
          <a:xfrm>
            <a:off x="0" y="990600"/>
            <a:ext cx="9144000" cy="685800"/>
          </a:xfrm>
          <a:prstGeom prst="rect">
            <a:avLst/>
          </a:prstGeom>
          <a:solidFill>
            <a:srgbClr val="336699"/>
          </a:solidFill>
          <a:ln>
            <a:noFill/>
          </a:ln>
          <a:effectLst/>
          <a:extLst/>
        </p:spPr>
        <p:txBody>
          <a:bodyPr lIns="91382" tIns="45696" rIns="91382" bIns="45696" anchor="ctr"/>
          <a:lstStyle/>
          <a:p>
            <a:pPr algn="ctr">
              <a:lnSpc>
                <a:spcPct val="90000"/>
              </a:lnSpc>
            </a:pPr>
            <a:r>
              <a:rPr lang="ru-RU" sz="2800" dirty="0">
                <a:solidFill>
                  <a:schemeClr val="bg1"/>
                </a:solidFill>
                <a:latin typeface="Verdana" panose="020B0604030504040204" pitchFamily="34" charset="0"/>
                <a:ea typeface="Verdana" panose="020B0604030504040204" pitchFamily="34" charset="0"/>
                <a:cs typeface="Verdana" panose="020B0604030504040204" pitchFamily="34" charset="0"/>
              </a:rPr>
              <a:t>Внутренние и внешние функции</a:t>
            </a:r>
          </a:p>
        </p:txBody>
      </p:sp>
      <p:sp>
        <p:nvSpPr>
          <p:cNvPr id="2" name="Заголовок 1"/>
          <p:cNvSpPr>
            <a:spLocks noGrp="1"/>
          </p:cNvSpPr>
          <p:nvPr>
            <p:ph type="title" idx="4294967295"/>
          </p:nvPr>
        </p:nvSpPr>
        <p:spPr>
          <a:xfrm>
            <a:off x="0" y="76201"/>
            <a:ext cx="9144000" cy="74123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Бизнес-дизайн</a:t>
            </a:r>
            <a:endPar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17"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Схема 3">
            <a:extLst>
              <a:ext uri="{FF2B5EF4-FFF2-40B4-BE49-F238E27FC236}">
                <a16:creationId xmlns:a16="http://schemas.microsoft.com/office/drawing/2014/main" id="{3520BD9B-0507-4011-9602-6F7FA78E3D7C}"/>
              </a:ext>
            </a:extLst>
          </p:cNvPr>
          <p:cNvGraphicFramePr/>
          <p:nvPr>
            <p:extLst/>
          </p:nvPr>
        </p:nvGraphicFramePr>
        <p:xfrm>
          <a:off x="152400" y="2057400"/>
          <a:ext cx="91440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D05DCBB2-7B82-47EB-B9BA-66045EFB4B06}"/>
              </a:ext>
            </a:extLst>
          </p:cNvPr>
          <p:cNvSpPr txBox="1"/>
          <p:nvPr/>
        </p:nvSpPr>
        <p:spPr>
          <a:xfrm>
            <a:off x="1219201" y="2209800"/>
            <a:ext cx="2311017" cy="584775"/>
          </a:xfrm>
          <a:prstGeom prst="rect">
            <a:avLst/>
          </a:prstGeom>
          <a:noFill/>
        </p:spPr>
        <p:txBody>
          <a:bodyPr wrap="none" rtlCol="0">
            <a:spAutoFit/>
          </a:bodyPr>
          <a:lstStyle/>
          <a:p>
            <a:r>
              <a:rPr lang="ru-RU" sz="3200" b="1" dirty="0">
                <a:solidFill>
                  <a:srgbClr val="336699"/>
                </a:solidFill>
              </a:rPr>
              <a:t>КОМПАНИЯ</a:t>
            </a:r>
          </a:p>
        </p:txBody>
      </p:sp>
      <p:sp>
        <p:nvSpPr>
          <p:cNvPr id="20" name="TextBox 19">
            <a:extLst>
              <a:ext uri="{FF2B5EF4-FFF2-40B4-BE49-F238E27FC236}">
                <a16:creationId xmlns:a16="http://schemas.microsoft.com/office/drawing/2014/main" id="{37F2DC2E-210E-405F-91CA-9546CC26D0A3}"/>
              </a:ext>
            </a:extLst>
          </p:cNvPr>
          <p:cNvSpPr txBox="1"/>
          <p:nvPr/>
        </p:nvSpPr>
        <p:spPr>
          <a:xfrm>
            <a:off x="5791201" y="2209800"/>
            <a:ext cx="2618794" cy="584775"/>
          </a:xfrm>
          <a:prstGeom prst="rect">
            <a:avLst/>
          </a:prstGeom>
          <a:noFill/>
        </p:spPr>
        <p:txBody>
          <a:bodyPr wrap="none" rtlCol="0">
            <a:spAutoFit/>
          </a:bodyPr>
          <a:lstStyle/>
          <a:p>
            <a:r>
              <a:rPr lang="ru-RU" sz="3200" b="1" dirty="0">
                <a:solidFill>
                  <a:srgbClr val="336699"/>
                </a:solidFill>
              </a:rPr>
              <a:t>ЭКОСИСТЕМА</a:t>
            </a:r>
          </a:p>
        </p:txBody>
      </p:sp>
      <p:sp>
        <p:nvSpPr>
          <p:cNvPr id="6" name="TextBox 5">
            <a:extLst>
              <a:ext uri="{FF2B5EF4-FFF2-40B4-BE49-F238E27FC236}">
                <a16:creationId xmlns:a16="http://schemas.microsoft.com/office/drawing/2014/main" id="{650130C1-4B08-4B9E-A7CA-296E1740A0AB}"/>
              </a:ext>
            </a:extLst>
          </p:cNvPr>
          <p:cNvSpPr txBox="1"/>
          <p:nvPr/>
        </p:nvSpPr>
        <p:spPr>
          <a:xfrm>
            <a:off x="8118925" y="6477000"/>
            <a:ext cx="691215" cy="400110"/>
          </a:xfrm>
          <a:prstGeom prst="rect">
            <a:avLst/>
          </a:prstGeom>
          <a:noFill/>
        </p:spPr>
        <p:txBody>
          <a:bodyPr wrap="none" rtlCol="0">
            <a:spAutoFit/>
          </a:bodyPr>
          <a:lstStyle/>
          <a:p>
            <a:r>
              <a:rPr lang="en-US" sz="2000" dirty="0" err="1">
                <a:solidFill>
                  <a:srgbClr val="336699"/>
                </a:solidFill>
              </a:rPr>
              <a:t>cecsi</a:t>
            </a:r>
            <a:endParaRPr lang="ru-RU" sz="2000" dirty="0">
              <a:solidFill>
                <a:srgbClr val="336699"/>
              </a:solidFill>
            </a:endParaRPr>
          </a:p>
        </p:txBody>
      </p:sp>
      <p:pic>
        <p:nvPicPr>
          <p:cNvPr id="11" name="Рисунок 10">
            <a:extLst>
              <a:ext uri="{FF2B5EF4-FFF2-40B4-BE49-F238E27FC236}">
                <a16:creationId xmlns:a16="http://schemas.microsoft.com/office/drawing/2014/main" id="{D68D3A31-2020-4FF3-A474-9484099DF4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57188" cy="214313"/>
          </a:xfrm>
          <a:prstGeom prst="rect">
            <a:avLst/>
          </a:prstGeom>
        </p:spPr>
      </p:pic>
    </p:spTree>
    <p:extLst>
      <p:ext uri="{BB962C8B-B14F-4D97-AF65-F5344CB8AC3E}">
        <p14:creationId xmlns:p14="http://schemas.microsoft.com/office/powerpoint/2010/main" val="5501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250"/>
                                  </p:stCondLst>
                                  <p:childTnLst>
                                    <p:set>
                                      <p:cBhvr>
                                        <p:cTn id="12" dur="1" fill="hold">
                                          <p:stCondLst>
                                            <p:cond delay="0"/>
                                          </p:stCondLst>
                                        </p:cTn>
                                        <p:tgtEl>
                                          <p:spTgt spid="1162255"/>
                                        </p:tgtEl>
                                        <p:attrNameLst>
                                          <p:attrName>style.visibility</p:attrName>
                                        </p:attrNameLst>
                                      </p:cBhvr>
                                      <p:to>
                                        <p:strVal val="visible"/>
                                      </p:to>
                                    </p:set>
                                    <p:animEffect transition="in" filter="barn(outVertical)">
                                      <p:cBhvr>
                                        <p:cTn id="13" dur="1000"/>
                                        <p:tgtEl>
                                          <p:spTgt spid="1162255"/>
                                        </p:tgtEl>
                                      </p:cBhvr>
                                    </p:animEffect>
                                  </p:childTnLst>
                                </p:cTn>
                              </p:par>
                            </p:childTnLst>
                          </p:cTn>
                        </p:par>
                        <p:par>
                          <p:cTn id="14" fill="hold">
                            <p:stCondLst>
                              <p:cond delay="2250"/>
                            </p:stCondLst>
                            <p:childTnLst>
                              <p:par>
                                <p:cTn id="15" presetID="53" presetClass="entr" presetSubtype="16"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par>
                          <p:cTn id="20" fill="hold">
                            <p:stCondLst>
                              <p:cond delay="4250"/>
                            </p:stCondLst>
                            <p:childTnLst>
                              <p:par>
                                <p:cTn id="21" presetID="53" presetClass="entr" presetSubtype="16"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Effect transition="in" filter="fade">
                                      <p:cBhvr>
                                        <p:cTn id="25" dur="1000"/>
                                        <p:tgtEl>
                                          <p:spTgt spid="20"/>
                                        </p:tgtEl>
                                      </p:cBhvr>
                                    </p:animEffect>
                                  </p:childTnLst>
                                </p:cTn>
                              </p:par>
                            </p:childTnLst>
                          </p:cTn>
                        </p:par>
                        <p:par>
                          <p:cTn id="26" fill="hold">
                            <p:stCondLst>
                              <p:cond delay="5250"/>
                            </p:stCondLst>
                            <p:childTnLst>
                              <p:par>
                                <p:cTn id="27" presetID="10" presetClass="entr" presetSubtype="0" fill="hold" grpId="0" nodeType="afterEffect">
                                  <p:stCondLst>
                                    <p:cond delay="250"/>
                                  </p:stCondLst>
                                  <p:childTnLst>
                                    <p:set>
                                      <p:cBhvr>
                                        <p:cTn id="28" dur="1" fill="hold">
                                          <p:stCondLst>
                                            <p:cond delay="0"/>
                                          </p:stCondLst>
                                        </p:cTn>
                                        <p:tgtEl>
                                          <p:spTgt spid="4">
                                            <p:graphicEl>
                                              <a:dgm id="{74965ACF-2FF1-48C9-97DC-E54F386D48A1}"/>
                                            </p:graphicEl>
                                          </p:spTgt>
                                        </p:tgtEl>
                                        <p:attrNameLst>
                                          <p:attrName>style.visibility</p:attrName>
                                        </p:attrNameLst>
                                      </p:cBhvr>
                                      <p:to>
                                        <p:strVal val="visible"/>
                                      </p:to>
                                    </p:set>
                                    <p:animEffect transition="in" filter="fade">
                                      <p:cBhvr>
                                        <p:cTn id="29" dur="500"/>
                                        <p:tgtEl>
                                          <p:spTgt spid="4">
                                            <p:graphicEl>
                                              <a:dgm id="{74965ACF-2FF1-48C9-97DC-E54F386D48A1}"/>
                                            </p:graphicEl>
                                          </p:spTgt>
                                        </p:tgtEl>
                                      </p:cBhvr>
                                    </p:animEffect>
                                  </p:childTnLst>
                                </p:cTn>
                              </p:par>
                            </p:childTnLst>
                          </p:cTn>
                        </p:par>
                        <p:par>
                          <p:cTn id="30" fill="hold">
                            <p:stCondLst>
                              <p:cond delay="6000"/>
                            </p:stCondLst>
                            <p:childTnLst>
                              <p:par>
                                <p:cTn id="31" presetID="10" presetClass="entr" presetSubtype="0" fill="hold" grpId="0" nodeType="afterEffect">
                                  <p:stCondLst>
                                    <p:cond delay="250"/>
                                  </p:stCondLst>
                                  <p:childTnLst>
                                    <p:set>
                                      <p:cBhvr>
                                        <p:cTn id="32" dur="1" fill="hold">
                                          <p:stCondLst>
                                            <p:cond delay="0"/>
                                          </p:stCondLst>
                                        </p:cTn>
                                        <p:tgtEl>
                                          <p:spTgt spid="4">
                                            <p:graphicEl>
                                              <a:dgm id="{B10D58DB-7EBA-4E03-80A4-EE824F6428EA}"/>
                                            </p:graphicEl>
                                          </p:spTgt>
                                        </p:tgtEl>
                                        <p:attrNameLst>
                                          <p:attrName>style.visibility</p:attrName>
                                        </p:attrNameLst>
                                      </p:cBhvr>
                                      <p:to>
                                        <p:strVal val="visible"/>
                                      </p:to>
                                    </p:set>
                                    <p:animEffect transition="in" filter="fade">
                                      <p:cBhvr>
                                        <p:cTn id="33" dur="500"/>
                                        <p:tgtEl>
                                          <p:spTgt spid="4">
                                            <p:graphicEl>
                                              <a:dgm id="{B10D58DB-7EBA-4E03-80A4-EE824F6428EA}"/>
                                            </p:graphicEl>
                                          </p:spTgt>
                                        </p:tgtEl>
                                      </p:cBhvr>
                                    </p:animEffect>
                                  </p:childTnLst>
                                </p:cTn>
                              </p:par>
                            </p:childTnLst>
                          </p:cTn>
                        </p:par>
                        <p:par>
                          <p:cTn id="34" fill="hold">
                            <p:stCondLst>
                              <p:cond delay="6750"/>
                            </p:stCondLst>
                            <p:childTnLst>
                              <p:par>
                                <p:cTn id="35" presetID="10" presetClass="entr" presetSubtype="0" fill="hold" grpId="0" nodeType="afterEffect">
                                  <p:stCondLst>
                                    <p:cond delay="250"/>
                                  </p:stCondLst>
                                  <p:childTnLst>
                                    <p:set>
                                      <p:cBhvr>
                                        <p:cTn id="36" dur="1" fill="hold">
                                          <p:stCondLst>
                                            <p:cond delay="0"/>
                                          </p:stCondLst>
                                        </p:cTn>
                                        <p:tgtEl>
                                          <p:spTgt spid="4">
                                            <p:graphicEl>
                                              <a:dgm id="{3A1B8D16-C609-42FD-89FF-5ABE28C0B7B4}"/>
                                            </p:graphicEl>
                                          </p:spTgt>
                                        </p:tgtEl>
                                        <p:attrNameLst>
                                          <p:attrName>style.visibility</p:attrName>
                                        </p:attrNameLst>
                                      </p:cBhvr>
                                      <p:to>
                                        <p:strVal val="visible"/>
                                      </p:to>
                                    </p:set>
                                    <p:animEffect transition="in" filter="fade">
                                      <p:cBhvr>
                                        <p:cTn id="37" dur="500"/>
                                        <p:tgtEl>
                                          <p:spTgt spid="4">
                                            <p:graphicEl>
                                              <a:dgm id="{3A1B8D16-C609-42FD-89FF-5ABE28C0B7B4}"/>
                                            </p:graphicEl>
                                          </p:spTgt>
                                        </p:tgtEl>
                                      </p:cBhvr>
                                    </p:animEffect>
                                  </p:childTnLst>
                                </p:cTn>
                              </p:par>
                            </p:childTnLst>
                          </p:cTn>
                        </p:par>
                        <p:par>
                          <p:cTn id="38" fill="hold">
                            <p:stCondLst>
                              <p:cond delay="7500"/>
                            </p:stCondLst>
                            <p:childTnLst>
                              <p:par>
                                <p:cTn id="39" presetID="10" presetClass="entr" presetSubtype="0" fill="hold" grpId="0" nodeType="afterEffect">
                                  <p:stCondLst>
                                    <p:cond delay="250"/>
                                  </p:stCondLst>
                                  <p:childTnLst>
                                    <p:set>
                                      <p:cBhvr>
                                        <p:cTn id="40" dur="1" fill="hold">
                                          <p:stCondLst>
                                            <p:cond delay="0"/>
                                          </p:stCondLst>
                                        </p:cTn>
                                        <p:tgtEl>
                                          <p:spTgt spid="4">
                                            <p:graphicEl>
                                              <a:dgm id="{701A0F8A-46F1-439F-9368-B9C892BAA24A}"/>
                                            </p:graphicEl>
                                          </p:spTgt>
                                        </p:tgtEl>
                                        <p:attrNameLst>
                                          <p:attrName>style.visibility</p:attrName>
                                        </p:attrNameLst>
                                      </p:cBhvr>
                                      <p:to>
                                        <p:strVal val="visible"/>
                                      </p:to>
                                    </p:set>
                                    <p:animEffect transition="in" filter="fade">
                                      <p:cBhvr>
                                        <p:cTn id="41" dur="500"/>
                                        <p:tgtEl>
                                          <p:spTgt spid="4">
                                            <p:graphicEl>
                                              <a:dgm id="{701A0F8A-46F1-439F-9368-B9C892BAA24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55" grpId="0" animBg="1"/>
      <p:bldP spid="2" grpId="0"/>
      <p:bldGraphic spid="4" grpId="0">
        <p:bldSub>
          <a:bldDgm bld="one"/>
        </p:bldSub>
      </p:bldGraphic>
      <p:bldP spid="5"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hlinkClick r:id="rId2" action="ppaction://hlinksldjump"/>
          </p:cNvPr>
          <p:cNvSpPr txBox="1"/>
          <p:nvPr/>
        </p:nvSpPr>
        <p:spPr>
          <a:xfrm>
            <a:off x="1524000" y="228600"/>
            <a:ext cx="7620000" cy="1077218"/>
          </a:xfrm>
          <a:prstGeom prst="rect">
            <a:avLst/>
          </a:prstGeom>
          <a:noFill/>
        </p:spPr>
        <p:txBody>
          <a:bodyPr wrap="square" rtlCol="0">
            <a:spAutoFit/>
          </a:bodyPr>
          <a:lstStyle/>
          <a:p>
            <a:r>
              <a:rPr lang="ru-RU" sz="3200" i="1" dirty="0">
                <a:latin typeface="+mn-lt"/>
              </a:rPr>
              <a:t>Огромный позитивный вклад в мировое развитие на столетия вперед</a:t>
            </a:r>
          </a:p>
        </p:txBody>
      </p:sp>
      <p:sp>
        <p:nvSpPr>
          <p:cNvPr id="9" name="Вертикальный свиток 3">
            <a:extLst>
              <a:ext uri="{FF2B5EF4-FFF2-40B4-BE49-F238E27FC236}">
                <a16:creationId xmlns:a16="http://schemas.microsoft.com/office/drawing/2014/main" id="{BEF6A016-0DE6-4572-892B-23CFCA02143E}"/>
              </a:ext>
            </a:extLst>
          </p:cNvPr>
          <p:cNvSpPr/>
          <p:nvPr/>
        </p:nvSpPr>
        <p:spPr>
          <a:xfrm>
            <a:off x="1066800" y="1786597"/>
            <a:ext cx="7086600" cy="24384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F2895630-B098-4440-AEE6-BEC672E0E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12000" cy="1512000"/>
          </a:xfrm>
          <a:prstGeom prst="rect">
            <a:avLst/>
          </a:prstGeom>
        </p:spPr>
      </p:pic>
      <p:sp>
        <p:nvSpPr>
          <p:cNvPr id="2" name="Заголовок 1"/>
          <p:cNvSpPr>
            <a:spLocks noGrp="1"/>
          </p:cNvSpPr>
          <p:nvPr>
            <p:ph type="title"/>
          </p:nvPr>
        </p:nvSpPr>
        <p:spPr>
          <a:xfrm>
            <a:off x="1676400" y="1981200"/>
            <a:ext cx="6019800" cy="2209800"/>
          </a:xfrm>
        </p:spPr>
        <p:txBody>
          <a:bodyPr/>
          <a:lstStyle/>
          <a:p>
            <a:r>
              <a:rPr lang="ru-RU"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Arial Black" panose="020B0A04020102020204" pitchFamily="34" charset="0"/>
              </a:rPr>
              <a:t>Фирменные</a:t>
            </a:r>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 инструменты мышления</a:t>
            </a:r>
            <a:endParaRPr lang="ru-RU" sz="4800" b="1" dirty="0">
              <a:ln w="10160">
                <a:solidFill>
                  <a:schemeClr val="accent5"/>
                </a:solidFill>
                <a:prstDash val="solid"/>
              </a:ln>
              <a:solidFill>
                <a:srgbClr val="66FFFF"/>
              </a:solidFill>
              <a:effectLst>
                <a:outerShdw blurRad="38100" dist="22860" dir="5400000" algn="tl" rotWithShape="0">
                  <a:srgbClr val="000000">
                    <a:alpha val="30000"/>
                  </a:srgbClr>
                </a:outerShdw>
              </a:effectLst>
              <a:latin typeface="Arial Black" panose="020B0A04020102020204" pitchFamily="34" charset="0"/>
            </a:endParaRPr>
          </a:p>
        </p:txBody>
      </p:sp>
      <p:pic>
        <p:nvPicPr>
          <p:cNvPr id="12" name="Рисунок 11">
            <a:extLst>
              <a:ext uri="{FF2B5EF4-FFF2-40B4-BE49-F238E27FC236}">
                <a16:creationId xmlns:a16="http://schemas.microsoft.com/office/drawing/2014/main" id="{8B5812B6-73B6-42A2-BCA7-37F383FF8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08400"/>
            <a:ext cx="1440000" cy="1440000"/>
          </a:xfrm>
          <a:prstGeom prst="rect">
            <a:avLst/>
          </a:prstGeom>
        </p:spPr>
      </p:pic>
      <p:pic>
        <p:nvPicPr>
          <p:cNvPr id="14" name="Рисунок 13">
            <a:extLst>
              <a:ext uri="{FF2B5EF4-FFF2-40B4-BE49-F238E27FC236}">
                <a16:creationId xmlns:a16="http://schemas.microsoft.com/office/drawing/2014/main" id="{6658F858-ACB6-4776-8A93-8B368D7E5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3200" y="4808400"/>
            <a:ext cx="1440000" cy="1440000"/>
          </a:xfrm>
          <a:prstGeom prst="rect">
            <a:avLst/>
          </a:prstGeom>
        </p:spPr>
      </p:pic>
      <p:grpSp>
        <p:nvGrpSpPr>
          <p:cNvPr id="27" name="Группа 26">
            <a:extLst>
              <a:ext uri="{FF2B5EF4-FFF2-40B4-BE49-F238E27FC236}">
                <a16:creationId xmlns:a16="http://schemas.microsoft.com/office/drawing/2014/main" id="{A7614B5B-AA2A-46A6-B410-4D19FEB6B577}"/>
              </a:ext>
            </a:extLst>
          </p:cNvPr>
          <p:cNvGrpSpPr/>
          <p:nvPr/>
        </p:nvGrpSpPr>
        <p:grpSpPr>
          <a:xfrm>
            <a:off x="5137800" y="4808400"/>
            <a:ext cx="3168000" cy="1440000"/>
            <a:chOff x="5486400" y="4595263"/>
            <a:chExt cx="3168000" cy="1440000"/>
          </a:xfrm>
        </p:grpSpPr>
        <p:sp>
          <p:nvSpPr>
            <p:cNvPr id="16" name="Прямоугольник 15">
              <a:extLst>
                <a:ext uri="{FF2B5EF4-FFF2-40B4-BE49-F238E27FC236}">
                  <a16:creationId xmlns:a16="http://schemas.microsoft.com/office/drawing/2014/main" id="{025B6C97-2E96-4BB5-A7B1-9FB63035AA69}"/>
                </a:ext>
              </a:extLst>
            </p:cNvPr>
            <p:cNvSpPr/>
            <p:nvPr/>
          </p:nvSpPr>
          <p:spPr>
            <a:xfrm>
              <a:off x="5486400" y="4595263"/>
              <a:ext cx="3168000" cy="1440000"/>
            </a:xfrm>
            <a:prstGeom prst="rect">
              <a:avLst/>
            </a:prstGeom>
            <a:solidFill>
              <a:schemeClr val="accent5">
                <a:lumMod val="20000"/>
                <a:lumOff val="80000"/>
              </a:schemeClr>
            </a:solidFill>
            <a:ln w="127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Picture 2" descr="http://icons.iconarchive.com/icons/dapino/beach/256/air-balloon-icon.png">
              <a:extLst>
                <a:ext uri="{FF2B5EF4-FFF2-40B4-BE49-F238E27FC236}">
                  <a16:creationId xmlns:a16="http://schemas.microsoft.com/office/drawing/2014/main" id="{CA4EFB5A-03AE-4556-9A84-1CAF5106CB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48006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cons.iconarchive.com/icons/iconleak/atrous/256/hammer-icon.png">
              <a:extLst>
                <a:ext uri="{FF2B5EF4-FFF2-40B4-BE49-F238E27FC236}">
                  <a16:creationId xmlns:a16="http://schemas.microsoft.com/office/drawing/2014/main" id="{0E4519E7-6928-469C-B3A5-6F25CA5C7C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8098" y="54141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icons.iconarchive.com/icons/simiographics/mixed/512/Flashlight-icon.png">
              <a:extLst>
                <a:ext uri="{FF2B5EF4-FFF2-40B4-BE49-F238E27FC236}">
                  <a16:creationId xmlns:a16="http://schemas.microsoft.com/office/drawing/2014/main" id="{1017F169-7BD9-4401-80A9-D4E0E28063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5663" y="48006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img3.wikia.nocookie.net/__cb20130108152751/clubpenguin/images/thumb/c/ce/Blue_Climbing_Rope_clothing_icon_ID_3052.png/500px-Blue_Climbing_Rope_clothing_icon_ID_3052.png">
              <a:extLst>
                <a:ext uri="{FF2B5EF4-FFF2-40B4-BE49-F238E27FC236}">
                  <a16:creationId xmlns:a16="http://schemas.microsoft.com/office/drawing/2014/main" id="{FE9F1982-EAE5-46D7-92E5-9B4B32CDDF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243287" y="54141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icons.iconarchive.com/icons/icons-land/sport/256/Trophy-Gold-icon.png">
              <a:extLst>
                <a:ext uri="{FF2B5EF4-FFF2-40B4-BE49-F238E27FC236}">
                  <a16:creationId xmlns:a16="http://schemas.microsoft.com/office/drawing/2014/main" id="{1F61DA93-0515-479D-8651-0B0AF75341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2909" y="54141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V:\Images\Icons\icon_money_coins_01.png">
              <a:extLst>
                <a:ext uri="{FF2B5EF4-FFF2-40B4-BE49-F238E27FC236}">
                  <a16:creationId xmlns:a16="http://schemas.microsoft.com/office/drawing/2014/main" id="{F8C59200-7A78-4CBA-AC6D-D36FC926AD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7721" y="5436016"/>
              <a:ext cx="394486" cy="3944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http://images.clipartpanda.com/rod-clipart-flyfishing.jpg">
              <a:extLst>
                <a:ext uri="{FF2B5EF4-FFF2-40B4-BE49-F238E27FC236}">
                  <a16:creationId xmlns:a16="http://schemas.microsoft.com/office/drawing/2014/main" id="{A7137401-D384-40CC-A1FA-E0227A859D4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3594" y="4800600"/>
              <a:ext cx="458549" cy="4383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http://icons.iconarchive.com/icons/sirea/sharp-kitchen/256/Knife-icon.png">
              <a:extLst>
                <a:ext uri="{FF2B5EF4-FFF2-40B4-BE49-F238E27FC236}">
                  <a16:creationId xmlns:a16="http://schemas.microsoft.com/office/drawing/2014/main" id="{44251404-59B0-4567-B58E-6F105172B5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080689" y="48006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http://icons.iconarchive.com/icons/zairaam/sweet-halloween/256/broom-icon.png">
              <a:extLst>
                <a:ext uri="{FF2B5EF4-FFF2-40B4-BE49-F238E27FC236}">
                  <a16:creationId xmlns:a16="http://schemas.microsoft.com/office/drawing/2014/main" id="{48064AB2-DE41-4D09-A32B-EF6D4B3AC52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58476" y="5414100"/>
              <a:ext cx="438318" cy="4383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V:\Images\Icons\headphone_mic_01.jpg">
              <a:extLst>
                <a:ext uri="{FF2B5EF4-FFF2-40B4-BE49-F238E27FC236}">
                  <a16:creationId xmlns:a16="http://schemas.microsoft.com/office/drawing/2014/main" id="{63839C22-30A0-461B-85BB-9B1BAD8BCB2C}"/>
                </a:ext>
              </a:extLst>
            </p:cNvPr>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92526" y="4800600"/>
              <a:ext cx="352523" cy="4383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0329945"/>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81DD105-701B-4A86-9B8D-2B27105BF3B4}"/>
              </a:ext>
            </a:extLst>
          </p:cNvPr>
          <p:cNvSpPr/>
          <p:nvPr/>
        </p:nvSpPr>
        <p:spPr>
          <a:xfrm>
            <a:off x="0" y="2209800"/>
            <a:ext cx="9144000" cy="4648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idx="4294967295"/>
          </p:nvPr>
        </p:nvSpPr>
        <p:spPr>
          <a:xfrm>
            <a:off x="0" y="0"/>
            <a:ext cx="9144000" cy="14478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kern="1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Традиционно слабые стороны российских </a:t>
            </a:r>
            <a:r>
              <a:rPr lang="ru-RU" sz="4400" kern="1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инноваторов</a:t>
            </a:r>
            <a:endPar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17"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a:extLst>
              <a:ext uri="{FF2B5EF4-FFF2-40B4-BE49-F238E27FC236}">
                <a16:creationId xmlns:a16="http://schemas.microsoft.com/office/drawing/2014/main" id="{E626FA7F-B2CE-4D46-979A-F077D0E5FDF5}"/>
              </a:ext>
            </a:extLst>
          </p:cNvPr>
          <p:cNvGraphicFramePr>
            <a:graphicFrameLocks noGrp="1"/>
          </p:cNvGraphicFramePr>
          <p:nvPr>
            <p:extLst/>
          </p:nvPr>
        </p:nvGraphicFramePr>
        <p:xfrm>
          <a:off x="304800" y="1752600"/>
          <a:ext cx="8564880" cy="4918975"/>
        </p:xfrm>
        <a:graphic>
          <a:graphicData uri="http://schemas.openxmlformats.org/drawingml/2006/table">
            <a:tbl>
              <a:tblPr firstCol="1" bandRow="1">
                <a:tableStyleId>{5C22544A-7EE6-4342-B048-85BDC9FD1C3A}</a:tableStyleId>
              </a:tblPr>
              <a:tblGrid>
                <a:gridCol w="2971800">
                  <a:extLst>
                    <a:ext uri="{9D8B030D-6E8A-4147-A177-3AD203B41FA5}">
                      <a16:colId xmlns:a16="http://schemas.microsoft.com/office/drawing/2014/main" val="2458014521"/>
                    </a:ext>
                  </a:extLst>
                </a:gridCol>
                <a:gridCol w="5593080">
                  <a:extLst>
                    <a:ext uri="{9D8B030D-6E8A-4147-A177-3AD203B41FA5}">
                      <a16:colId xmlns:a16="http://schemas.microsoft.com/office/drawing/2014/main" val="3126935710"/>
                    </a:ext>
                  </a:extLst>
                </a:gridCol>
              </a:tblGrid>
              <a:tr h="19447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3200" dirty="0"/>
                        <a:t>Недостаточная любовь к покупателю</a:t>
                      </a:r>
                    </a:p>
                  </a:txBody>
                  <a:tcPr anchor="ctr"/>
                </a:tc>
                <a:tc>
                  <a:txBody>
                    <a:bodyPr/>
                    <a:lstStyle/>
                    <a:p>
                      <a:r>
                        <a:rPr lang="ru-RU" sz="2400" dirty="0"/>
                        <a:t>Равнодушие к покупателю приводит к ответной реакции рынка – равнодушию к изобретенному товару</a:t>
                      </a:r>
                    </a:p>
                  </a:txBody>
                  <a:tcPr anchor="ctr"/>
                </a:tc>
                <a:extLst>
                  <a:ext uri="{0D108BD9-81ED-4DB2-BD59-A6C34878D82A}">
                    <a16:rowId xmlns:a16="http://schemas.microsoft.com/office/drawing/2014/main" val="1005741539"/>
                  </a:ext>
                </a:extLst>
              </a:tr>
              <a:tr h="1487132">
                <a:tc>
                  <a:txBody>
                    <a:bodyPr/>
                    <a:lstStyle/>
                    <a:p>
                      <a:r>
                        <a:rPr lang="ru-RU" sz="3200" dirty="0"/>
                        <a:t>Слабый бизнес-дизайн</a:t>
                      </a:r>
                    </a:p>
                  </a:txBody>
                  <a:tcPr anchor="ctr"/>
                </a:tc>
                <a:tc>
                  <a:txBody>
                    <a:bodyPr/>
                    <a:lstStyle/>
                    <a:p>
                      <a:r>
                        <a:rPr lang="ru-RU" sz="2400" dirty="0"/>
                        <a:t>Фокусировка на изобретение, а не на развитие бизнеса приводит к тому, что изобретение хорошее, а бизнес – плохой</a:t>
                      </a:r>
                    </a:p>
                  </a:txBody>
                  <a:tcPr anchor="ctr"/>
                </a:tc>
                <a:extLst>
                  <a:ext uri="{0D108BD9-81ED-4DB2-BD59-A6C34878D82A}">
                    <a16:rowId xmlns:a16="http://schemas.microsoft.com/office/drawing/2014/main" val="2063413784"/>
                  </a:ext>
                </a:extLst>
              </a:tr>
              <a:tr h="1487132">
                <a:tc>
                  <a:txBody>
                    <a:bodyPr/>
                    <a:lstStyle/>
                    <a:p>
                      <a:r>
                        <a:rPr lang="ru-RU" sz="3200" dirty="0"/>
                        <a:t>Слабый маркетинг</a:t>
                      </a:r>
                    </a:p>
                  </a:txBody>
                  <a:tcPr anchor="ctr"/>
                </a:tc>
                <a:tc>
                  <a:txBody>
                    <a:bodyPr/>
                    <a:lstStyle/>
                    <a:p>
                      <a:r>
                        <a:rPr lang="ru-RU" sz="2400" dirty="0" err="1"/>
                        <a:t>Незажигающие</a:t>
                      </a:r>
                      <a:r>
                        <a:rPr lang="ru-RU" sz="2400" dirty="0"/>
                        <a:t> презентации и  невпечатляющие коммуникации не способны растопить лед безразличия</a:t>
                      </a:r>
                    </a:p>
                  </a:txBody>
                  <a:tcPr anchor="ctr"/>
                </a:tc>
                <a:extLst>
                  <a:ext uri="{0D108BD9-81ED-4DB2-BD59-A6C34878D82A}">
                    <a16:rowId xmlns:a16="http://schemas.microsoft.com/office/drawing/2014/main" val="696385612"/>
                  </a:ext>
                </a:extLst>
              </a:tr>
            </a:tbl>
          </a:graphicData>
        </a:graphic>
      </p:graphicFrame>
    </p:spTree>
    <p:extLst>
      <p:ext uri="{BB962C8B-B14F-4D97-AF65-F5344CB8AC3E}">
        <p14:creationId xmlns:p14="http://schemas.microsoft.com/office/powerpoint/2010/main" val="55804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30" name="Rectangle 22"/>
          <p:cNvSpPr>
            <a:spLocks noGrp="1" noChangeArrowheads="1"/>
          </p:cNvSpPr>
          <p:nvPr>
            <p:ph type="title" idx="4294967295"/>
          </p:nvPr>
        </p:nvSpPr>
        <p:spPr>
          <a:xfrm>
            <a:off x="990600" y="0"/>
            <a:ext cx="8382000" cy="1441269"/>
          </a:xfrm>
          <a:noFill/>
        </p:spPr>
        <p:txBody>
          <a:bodyPr lIns="0" rIns="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Вдохновляющий е-</a:t>
            </a:r>
            <a:r>
              <a:rPr lang="ru-RU"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Коуч</a:t>
            </a:r>
            <a:b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br>
            <a:r>
              <a:rPr lang="ru-RU" sz="2800" spc="50" dirty="0">
                <a:ln w="11430"/>
                <a:solidFill>
                  <a:srgbClr val="00206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для</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t>
            </a:r>
            <a:r>
              <a:rPr lang="ru-RU" sz="3600"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прорывных </a:t>
            </a:r>
            <a:r>
              <a:rPr lang="ru-RU" sz="3600" spc="50" dirty="0" err="1">
                <a:ln w="11430"/>
                <a:solidFill>
                  <a:srgbClr val="336699"/>
                </a:solidFill>
                <a:effectLst>
                  <a:outerShdw blurRad="76200" dist="50800" dir="5400000" algn="tl" rotWithShape="0">
                    <a:srgbClr val="000000">
                      <a:alpha val="65000"/>
                    </a:srgbClr>
                  </a:outerShdw>
                </a:effectLst>
                <a:latin typeface="Impact" panose="020B0806030902050204" pitchFamily="34" charset="0"/>
              </a:rPr>
              <a:t>иннователей</a:t>
            </a:r>
            <a:endParaRPr lang="ru-RU" sz="3600"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10"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48" name="Picture 2" descr="V:\Images\Self-made\Logo\icon_bec-innovarsitet_200x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96000" cy="1296000"/>
          </a:xfrm>
          <a:prstGeom prst="rect">
            <a:avLst/>
          </a:prstGeom>
          <a:noFill/>
          <a:ln>
            <a:noFill/>
          </a:ln>
          <a:effectLst/>
          <a:extLst>
            <a:ext uri="{909E8E84-426E-40DD-AFC4-6F175D3DCCD1}">
              <a14:hiddenFill xmlns:a14="http://schemas.microsoft.com/office/drawing/2010/main">
                <a:solidFill>
                  <a:srgbClr val="FFFFFF"/>
                </a:solidFill>
              </a14:hiddenFill>
            </a:ext>
          </a:extLst>
        </p:spPr>
      </p:pic>
      <p:graphicFrame>
        <p:nvGraphicFramePr>
          <p:cNvPr id="15" name="Схема 14"/>
          <p:cNvGraphicFramePr/>
          <p:nvPr>
            <p:extLst>
              <p:ext uri="{D42A27DB-BD31-4B8C-83A1-F6EECF244321}">
                <p14:modId xmlns:p14="http://schemas.microsoft.com/office/powerpoint/2010/main" val="2696595916"/>
              </p:ext>
            </p:extLst>
          </p:nvPr>
        </p:nvGraphicFramePr>
        <p:xfrm>
          <a:off x="304800" y="1676400"/>
          <a:ext cx="8564880" cy="502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Рисунок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00" y="3687000"/>
            <a:ext cx="1008000" cy="1008000"/>
          </a:xfrm>
          <a:prstGeom prst="rect">
            <a:avLst/>
          </a:prstGeom>
        </p:spPr>
      </p:pic>
    </p:spTree>
    <p:extLst>
      <p:ext uri="{BB962C8B-B14F-4D97-AF65-F5344CB8AC3E}">
        <p14:creationId xmlns:p14="http://schemas.microsoft.com/office/powerpoint/2010/main" val="19028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836630" name="Rectangle 22"/>
          <p:cNvSpPr>
            <a:spLocks noGrp="1" noChangeArrowheads="1"/>
          </p:cNvSpPr>
          <p:nvPr>
            <p:ph type="title" idx="4294967295"/>
          </p:nvPr>
        </p:nvSpPr>
        <p:spPr>
          <a:xfrm>
            <a:off x="0" y="0"/>
            <a:ext cx="9144000" cy="1600200"/>
          </a:xfrm>
          <a:noFill/>
        </p:spPr>
        <p:txBody>
          <a:bodyPr lIns="0" rIns="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Бизнес</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модель</a:t>
            </a:r>
            <a:b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br>
            <a:r>
              <a:rPr lang="ru-RU" sz="3600" b="1" i="1" spc="50" dirty="0">
                <a:ln w="11430"/>
                <a:solidFill>
                  <a:srgbClr val="336699"/>
                </a:solidFill>
                <a:effectLst>
                  <a:outerShdw blurRad="76200" dist="50800" dir="5400000" algn="tl" rotWithShape="0">
                    <a:srgbClr val="000000">
                      <a:alpha val="65000"/>
                    </a:srgbClr>
                  </a:outerShdw>
                </a:effectLst>
                <a:latin typeface="Arial Black" panose="020B0A04020102020204" pitchFamily="34" charset="0"/>
              </a:rPr>
              <a:t>ПРОРЫВНОГО проекта</a:t>
            </a:r>
          </a:p>
        </p:txBody>
      </p:sp>
      <p:graphicFrame>
        <p:nvGraphicFramePr>
          <p:cNvPr id="2" name="Схема 1"/>
          <p:cNvGraphicFramePr/>
          <p:nvPr/>
        </p:nvGraphicFramePr>
        <p:xfrm>
          <a:off x="0" y="1752600"/>
          <a:ext cx="9144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Рисунок 6">
            <a:extLst>
              <a:ext uri="{FF2B5EF4-FFF2-40B4-BE49-F238E27FC236}">
                <a16:creationId xmlns:a16="http://schemas.microsoft.com/office/drawing/2014/main" id="{4917B620-1C0A-44AA-92B7-EA35B0F8D3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8000" y="4953000"/>
            <a:ext cx="1368000" cy="1368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a:extLst>
              <a:ext uri="{FF2B5EF4-FFF2-40B4-BE49-F238E27FC236}">
                <a16:creationId xmlns:a16="http://schemas.microsoft.com/office/drawing/2014/main" id="{02A792F6-0D7E-4D50-857F-3E0C94CEA804}"/>
              </a:ext>
            </a:extLst>
          </p:cNvPr>
          <p:cNvSpPr txBox="1"/>
          <p:nvPr/>
        </p:nvSpPr>
        <p:spPr>
          <a:xfrm rot="16200000">
            <a:off x="8244000" y="5602105"/>
            <a:ext cx="1532856" cy="369332"/>
          </a:xfrm>
          <a:prstGeom prst="rect">
            <a:avLst/>
          </a:prstGeom>
          <a:noFill/>
        </p:spPr>
        <p:txBody>
          <a:bodyPr wrap="none" rtlCol="0">
            <a:spAutoFit/>
          </a:bodyPr>
          <a:lstStyle/>
          <a:p>
            <a:r>
              <a:rPr lang="ru-RU" dirty="0">
                <a:solidFill>
                  <a:srgbClr val="336699"/>
                </a:solidFill>
              </a:rPr>
              <a:t>Котельников</a:t>
            </a:r>
          </a:p>
        </p:txBody>
      </p:sp>
    </p:spTree>
    <p:extLst>
      <p:ext uri="{BB962C8B-B14F-4D97-AF65-F5344CB8AC3E}">
        <p14:creationId xmlns:p14="http://schemas.microsoft.com/office/powerpoint/2010/main" val="67940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836630"/>
                                        </p:tgtEl>
                                        <p:attrNameLst>
                                          <p:attrName>style.visibility</p:attrName>
                                        </p:attrNameLst>
                                      </p:cBhvr>
                                      <p:to>
                                        <p:strVal val="visible"/>
                                      </p:to>
                                    </p:set>
                                    <p:animEffect transition="in" filter="fade">
                                      <p:cBhvr>
                                        <p:cTn id="13" dur="1000"/>
                                        <p:tgtEl>
                                          <p:spTgt spid="836630"/>
                                        </p:tgtEl>
                                      </p:cBhvr>
                                    </p:animEffect>
                                    <p:anim calcmode="lin" valueType="num">
                                      <p:cBhvr>
                                        <p:cTn id="14" dur="1000" fill="hold"/>
                                        <p:tgtEl>
                                          <p:spTgt spid="836630"/>
                                        </p:tgtEl>
                                        <p:attrNameLst>
                                          <p:attrName>ppt_x</p:attrName>
                                        </p:attrNameLst>
                                      </p:cBhvr>
                                      <p:tavLst>
                                        <p:tav tm="0">
                                          <p:val>
                                            <p:strVal val="#ppt_x"/>
                                          </p:val>
                                        </p:tav>
                                        <p:tav tm="100000">
                                          <p:val>
                                            <p:strVal val="#ppt_x"/>
                                          </p:val>
                                        </p:tav>
                                      </p:tavLst>
                                    </p:anim>
                                    <p:anim calcmode="lin" valueType="num">
                                      <p:cBhvr>
                                        <p:cTn id="15" dur="1000" fill="hold"/>
                                        <p:tgtEl>
                                          <p:spTgt spid="836630"/>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2">
                                            <p:graphicEl>
                                              <a:dgm id="{98B13E95-D4B0-41C3-9728-3DABE57FD712}"/>
                                            </p:graphicEl>
                                          </p:spTgt>
                                        </p:tgtEl>
                                        <p:attrNameLst>
                                          <p:attrName>style.visibility</p:attrName>
                                        </p:attrNameLst>
                                      </p:cBhvr>
                                      <p:to>
                                        <p:strVal val="visible"/>
                                      </p:to>
                                    </p:set>
                                    <p:animEffect transition="in" filter="wipe(left)">
                                      <p:cBhvr>
                                        <p:cTn id="19" dur="1000"/>
                                        <p:tgtEl>
                                          <p:spTgt spid="2">
                                            <p:graphicEl>
                                              <a:dgm id="{98B13E95-D4B0-41C3-9728-3DABE57FD712}"/>
                                            </p:graphicEl>
                                          </p:spTgt>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2">
                                            <p:graphicEl>
                                              <a:dgm id="{23BE08A9-F1A7-42ED-9468-9080CB210DEE}"/>
                                            </p:graphicEl>
                                          </p:spTgt>
                                        </p:tgtEl>
                                        <p:attrNameLst>
                                          <p:attrName>style.visibility</p:attrName>
                                        </p:attrNameLst>
                                      </p:cBhvr>
                                      <p:to>
                                        <p:strVal val="visible"/>
                                      </p:to>
                                    </p:set>
                                    <p:animEffect transition="in" filter="wipe(left)">
                                      <p:cBhvr>
                                        <p:cTn id="23" dur="1000"/>
                                        <p:tgtEl>
                                          <p:spTgt spid="2">
                                            <p:graphicEl>
                                              <a:dgm id="{23BE08A9-F1A7-42ED-9468-9080CB210DEE}"/>
                                            </p:graphicEl>
                                          </p:spTgt>
                                        </p:tgtEl>
                                      </p:cBhvr>
                                    </p:animEffect>
                                  </p:childTnLst>
                                </p:cTn>
                              </p:par>
                            </p:childTnLst>
                          </p:cTn>
                        </p:par>
                        <p:par>
                          <p:cTn id="24" fill="hold">
                            <p:stCondLst>
                              <p:cond delay="5500"/>
                            </p:stCondLst>
                            <p:childTnLst>
                              <p:par>
                                <p:cTn id="25" presetID="22" presetClass="entr" presetSubtype="8" fill="hold" grpId="0" nodeType="afterEffect">
                                  <p:stCondLst>
                                    <p:cond delay="500"/>
                                  </p:stCondLst>
                                  <p:childTnLst>
                                    <p:set>
                                      <p:cBhvr>
                                        <p:cTn id="26" dur="1" fill="hold">
                                          <p:stCondLst>
                                            <p:cond delay="0"/>
                                          </p:stCondLst>
                                        </p:cTn>
                                        <p:tgtEl>
                                          <p:spTgt spid="2">
                                            <p:graphicEl>
                                              <a:dgm id="{9EDF6D64-A900-4B00-A736-65476BC0E555}"/>
                                            </p:graphicEl>
                                          </p:spTgt>
                                        </p:tgtEl>
                                        <p:attrNameLst>
                                          <p:attrName>style.visibility</p:attrName>
                                        </p:attrNameLst>
                                      </p:cBhvr>
                                      <p:to>
                                        <p:strVal val="visible"/>
                                      </p:to>
                                    </p:set>
                                    <p:animEffect transition="in" filter="wipe(left)">
                                      <p:cBhvr>
                                        <p:cTn id="27" dur="1000"/>
                                        <p:tgtEl>
                                          <p:spTgt spid="2">
                                            <p:graphicEl>
                                              <a:dgm id="{9EDF6D64-A900-4B00-A736-65476BC0E555}"/>
                                            </p:graphicEl>
                                          </p:spTgt>
                                        </p:tgtEl>
                                      </p:cBhvr>
                                    </p:animEffect>
                                  </p:childTnLst>
                                </p:cTn>
                              </p:par>
                            </p:childTnLst>
                          </p:cTn>
                        </p:par>
                        <p:par>
                          <p:cTn id="28" fill="hold">
                            <p:stCondLst>
                              <p:cond delay="7000"/>
                            </p:stCondLst>
                            <p:childTnLst>
                              <p:par>
                                <p:cTn id="29" presetID="22" presetClass="entr" presetSubtype="8" fill="hold" grpId="0" nodeType="afterEffect">
                                  <p:stCondLst>
                                    <p:cond delay="500"/>
                                  </p:stCondLst>
                                  <p:childTnLst>
                                    <p:set>
                                      <p:cBhvr>
                                        <p:cTn id="30" dur="1" fill="hold">
                                          <p:stCondLst>
                                            <p:cond delay="0"/>
                                          </p:stCondLst>
                                        </p:cTn>
                                        <p:tgtEl>
                                          <p:spTgt spid="2">
                                            <p:graphicEl>
                                              <a:dgm id="{6DF57C81-420C-4515-B3EF-9107B7A50D27}"/>
                                            </p:graphicEl>
                                          </p:spTgt>
                                        </p:tgtEl>
                                        <p:attrNameLst>
                                          <p:attrName>style.visibility</p:attrName>
                                        </p:attrNameLst>
                                      </p:cBhvr>
                                      <p:to>
                                        <p:strVal val="visible"/>
                                      </p:to>
                                    </p:set>
                                    <p:animEffect transition="in" filter="wipe(left)">
                                      <p:cBhvr>
                                        <p:cTn id="31" dur="1000"/>
                                        <p:tgtEl>
                                          <p:spTgt spid="2">
                                            <p:graphicEl>
                                              <a:dgm id="{6DF57C81-420C-4515-B3EF-9107B7A50D27}"/>
                                            </p:graphicEl>
                                          </p:spTgt>
                                        </p:tgtEl>
                                      </p:cBhvr>
                                    </p:animEffect>
                                  </p:childTnLst>
                                </p:cTn>
                              </p:par>
                            </p:childTnLst>
                          </p:cTn>
                        </p:par>
                        <p:par>
                          <p:cTn id="32" fill="hold">
                            <p:stCondLst>
                              <p:cond delay="8500"/>
                            </p:stCondLst>
                            <p:childTnLst>
                              <p:par>
                                <p:cTn id="33" presetID="22" presetClass="entr" presetSubtype="8" fill="hold" grpId="0" nodeType="afterEffect">
                                  <p:stCondLst>
                                    <p:cond delay="500"/>
                                  </p:stCondLst>
                                  <p:childTnLst>
                                    <p:set>
                                      <p:cBhvr>
                                        <p:cTn id="34" dur="1" fill="hold">
                                          <p:stCondLst>
                                            <p:cond delay="0"/>
                                          </p:stCondLst>
                                        </p:cTn>
                                        <p:tgtEl>
                                          <p:spTgt spid="2">
                                            <p:graphicEl>
                                              <a:dgm id="{D4F9A296-E532-4DFC-B190-3F79D0F14F99}"/>
                                            </p:graphicEl>
                                          </p:spTgt>
                                        </p:tgtEl>
                                        <p:attrNameLst>
                                          <p:attrName>style.visibility</p:attrName>
                                        </p:attrNameLst>
                                      </p:cBhvr>
                                      <p:to>
                                        <p:strVal val="visible"/>
                                      </p:to>
                                    </p:set>
                                    <p:animEffect transition="in" filter="wipe(left)">
                                      <p:cBhvr>
                                        <p:cTn id="35" dur="1000"/>
                                        <p:tgtEl>
                                          <p:spTgt spid="2">
                                            <p:graphicEl>
                                              <a:dgm id="{D4F9A296-E532-4DFC-B190-3F79D0F14F9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30" grpId="0"/>
      <p:bldGraphic spid="2"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endParaRPr lang="ru-RU"/>
          </a:p>
        </p:txBody>
      </p:sp>
      <p:sp>
        <p:nvSpPr>
          <p:cNvPr id="2" name="Заголовок 1"/>
          <p:cNvSpPr>
            <a:spLocks noGrp="1"/>
          </p:cNvSpPr>
          <p:nvPr>
            <p:ph type="title" idx="4294967295"/>
          </p:nvPr>
        </p:nvSpPr>
        <p:spPr>
          <a:xfrm>
            <a:off x="1259715" y="533400"/>
            <a:ext cx="7784136" cy="69548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rtl="0" fontAlgn="base"/>
            <a:r>
              <a:rPr lang="ru-RU" kern="1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Достигни ГОРАЗДО </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БО</a:t>
            </a:r>
            <a:r>
              <a:rPr lang="ru-RU" kern="1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ЛЬШЕГО</a:t>
            </a:r>
            <a:endParaRPr lang="ru-RU"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451"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 y="71737"/>
            <a:ext cx="8991600" cy="461665"/>
          </a:xfrm>
          <a:prstGeom prst="rect">
            <a:avLst/>
          </a:prstGeom>
          <a:noFill/>
          <a:ln>
            <a:noFill/>
          </a:ln>
        </p:spPr>
        <p:txBody>
          <a:bodyPr wrap="square" lIns="91440" tIns="45720" rIns="91440" bIns="45720" rtlCol="0">
            <a:spAutoFit/>
          </a:bodyPr>
          <a:lstStyle/>
          <a:p>
            <a:pPr indent="966788"/>
            <a:r>
              <a:rPr lang="ru-RU" sz="2400" i="1" dirty="0">
                <a:ln w="1905"/>
                <a:solidFill>
                  <a:srgbClr val="002060"/>
                </a:solidFill>
                <a:effectLst>
                  <a:innerShdw blurRad="69850" dist="43180" dir="5400000">
                    <a:srgbClr val="000000">
                      <a:alpha val="65000"/>
                    </a:srgbClr>
                  </a:innerShdw>
                </a:effectLst>
                <a:latin typeface="Verdana" panose="020B0604030504040204" pitchFamily="34" charset="0"/>
                <a:ea typeface="Verdana" panose="020B0604030504040204" pitchFamily="34" charset="0"/>
                <a:cs typeface="Verdana" panose="020B0604030504040204" pitchFamily="34" charset="0"/>
              </a:rPr>
              <a:t>Предпринимательская моделирующая игра</a:t>
            </a:r>
            <a:endParaRPr lang="ru-RU" sz="2400" b="1" dirty="0">
              <a:ln w="1905"/>
              <a:solidFill>
                <a:srgbClr val="002060"/>
              </a:solidFill>
              <a:effectLst>
                <a:innerShdw blurRad="69850" dist="43180" dir="5400000">
                  <a:srgbClr val="000000">
                    <a:alpha val="65000"/>
                  </a:srgbClr>
                </a:innerShdw>
              </a:effectLst>
              <a:latin typeface="Verdana" panose="020B0604030504040204" pitchFamily="34" charset="0"/>
              <a:ea typeface="Verdana" panose="020B0604030504040204" pitchFamily="34" charset="0"/>
              <a:cs typeface="Verdana" panose="020B0604030504040204" pitchFamily="34" charset="0"/>
            </a:endParaRPr>
          </a:p>
        </p:txBody>
      </p:sp>
      <p:grpSp>
        <p:nvGrpSpPr>
          <p:cNvPr id="11" name="Группа 10"/>
          <p:cNvGrpSpPr/>
          <p:nvPr/>
        </p:nvGrpSpPr>
        <p:grpSpPr>
          <a:xfrm>
            <a:off x="96082" y="1295400"/>
            <a:ext cx="8795368" cy="5410200"/>
            <a:chOff x="96082" y="1295400"/>
            <a:chExt cx="8795368" cy="5410200"/>
          </a:xfrm>
        </p:grpSpPr>
        <p:graphicFrame>
          <p:nvGraphicFramePr>
            <p:cNvPr id="3" name="Схема 2"/>
            <p:cNvGraphicFramePr/>
            <p:nvPr/>
          </p:nvGraphicFramePr>
          <p:xfrm>
            <a:off x="304799" y="1295400"/>
            <a:ext cx="8586651"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rot="19920000">
              <a:off x="96082" y="2678310"/>
              <a:ext cx="5078634" cy="646331"/>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ru-RU" sz="3600" b="1" dirty="0">
                  <a:ln/>
                  <a:solidFill>
                    <a:schemeClr val="accent3"/>
                  </a:solidFill>
                  <a:latin typeface="Arial Black" panose="020B0A04020102020204" pitchFamily="34" charset="0"/>
                </a:rPr>
                <a:t>Футбол инноваций</a:t>
              </a:r>
            </a:p>
          </p:txBody>
        </p:sp>
        <p:grpSp>
          <p:nvGrpSpPr>
            <p:cNvPr id="7" name="Группа 6"/>
            <p:cNvGrpSpPr/>
            <p:nvPr/>
          </p:nvGrpSpPr>
          <p:grpSpPr>
            <a:xfrm>
              <a:off x="1066800" y="2519333"/>
              <a:ext cx="5309533" cy="2433667"/>
              <a:chOff x="1281350" y="2569386"/>
              <a:chExt cx="5309533" cy="2433667"/>
            </a:xfrm>
          </p:grpSpPr>
          <p:pic>
            <p:nvPicPr>
              <p:cNvPr id="19" name="Рисунок 18"/>
              <p:cNvPicPr>
                <a:picLocks noChangeAspect="1"/>
              </p:cNvPicPr>
              <p:nvPr/>
            </p:nvPicPr>
            <p:blipFill>
              <a:blip r:embed="rId9">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500000">
                <a:off x="2193420" y="4337130"/>
                <a:ext cx="2029073" cy="605863"/>
              </a:xfrm>
              <a:prstGeom prst="rect">
                <a:avLst/>
              </a:prstGeom>
            </p:spPr>
          </p:pic>
          <p:pic>
            <p:nvPicPr>
              <p:cNvPr id="20" name="Рисунок 19"/>
              <p:cNvPicPr>
                <a:picLocks noChangeAspect="1"/>
              </p:cNvPicPr>
              <p:nvPr/>
            </p:nvPicPr>
            <p:blipFill>
              <a:blip r:embed="rId10"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0280000" flipV="1">
                <a:off x="1281350" y="4308242"/>
                <a:ext cx="1088303" cy="694811"/>
              </a:xfrm>
              <a:prstGeom prst="rect">
                <a:avLst/>
              </a:prstGeom>
            </p:spPr>
          </p:pic>
          <p:pic>
            <p:nvPicPr>
              <p:cNvPr id="21" name="Рисунок 20"/>
              <p:cNvPicPr>
                <a:picLocks noChangeAspect="1"/>
              </p:cNvPicPr>
              <p:nvPr/>
            </p:nvPicPr>
            <p:blipFill>
              <a:blip r:embed="rId11"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3200000" flipV="1">
                <a:off x="2891969" y="3462106"/>
                <a:ext cx="866258" cy="890226"/>
              </a:xfrm>
              <a:prstGeom prst="rect">
                <a:avLst/>
              </a:prstGeom>
            </p:spPr>
          </p:pic>
          <p:pic>
            <p:nvPicPr>
              <p:cNvPr id="22" name="Рисунок 21"/>
              <p:cNvPicPr>
                <a:picLocks noChangeAspect="1"/>
              </p:cNvPicPr>
              <p:nvPr/>
            </p:nvPicPr>
            <p:blipFill>
              <a:blip r:embed="rId12"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7580000" flipH="1">
                <a:off x="2168626" y="4051464"/>
                <a:ext cx="830051" cy="870601"/>
              </a:xfrm>
              <a:prstGeom prst="rect">
                <a:avLst/>
              </a:prstGeom>
            </p:spPr>
          </p:pic>
          <p:pic>
            <p:nvPicPr>
              <p:cNvPr id="28" name="Рисунок 27"/>
              <p:cNvPicPr>
                <a:picLocks noChangeAspect="1"/>
              </p:cNvPicPr>
              <p:nvPr/>
            </p:nvPicPr>
            <p:blipFill>
              <a:blip r:embed="rId1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7280000">
                <a:off x="4433739" y="3693101"/>
                <a:ext cx="857791" cy="881525"/>
              </a:xfrm>
              <a:prstGeom prst="rect">
                <a:avLst/>
              </a:prstGeom>
            </p:spPr>
          </p:pic>
          <p:pic>
            <p:nvPicPr>
              <p:cNvPr id="29" name="Рисунок 28"/>
              <p:cNvPicPr>
                <a:picLocks noChangeAspect="1"/>
              </p:cNvPicPr>
              <p:nvPr/>
            </p:nvPicPr>
            <p:blipFill>
              <a:blip r:embed="rId9">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080000" flipH="1">
                <a:off x="3182054" y="3133253"/>
                <a:ext cx="1507165" cy="661810"/>
              </a:xfrm>
              <a:prstGeom prst="rect">
                <a:avLst/>
              </a:prstGeom>
            </p:spPr>
          </p:pic>
          <p:pic>
            <p:nvPicPr>
              <p:cNvPr id="30" name="Рисунок 29"/>
              <p:cNvPicPr>
                <a:picLocks noChangeAspect="1"/>
              </p:cNvPicPr>
              <p:nvPr/>
            </p:nvPicPr>
            <p:blipFill>
              <a:blip r:embed="rId14"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7580000" flipH="1">
                <a:off x="3801782" y="3747566"/>
                <a:ext cx="1015757" cy="725232"/>
              </a:xfrm>
              <a:prstGeom prst="rect">
                <a:avLst/>
              </a:prstGeom>
            </p:spPr>
          </p:pic>
          <p:pic>
            <p:nvPicPr>
              <p:cNvPr id="31" name="Рисунок 30"/>
              <p:cNvPicPr>
                <a:picLocks noChangeAspect="1"/>
              </p:cNvPicPr>
              <p:nvPr/>
            </p:nvPicPr>
            <p:blipFill>
              <a:blip r:embed="rId14"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400000" flipH="1" flipV="1">
                <a:off x="4682949" y="3147946"/>
                <a:ext cx="1015757" cy="725232"/>
              </a:xfrm>
              <a:prstGeom prst="rect">
                <a:avLst/>
              </a:prstGeom>
            </p:spPr>
          </p:pic>
          <p:pic>
            <p:nvPicPr>
              <p:cNvPr id="34" name="Рисунок 33"/>
              <p:cNvPicPr>
                <a:picLocks noChangeAspect="1"/>
              </p:cNvPicPr>
              <p:nvPr/>
            </p:nvPicPr>
            <p:blipFill>
              <a:blip r:embed="rId9">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20000" flipV="1">
                <a:off x="4561810" y="2569386"/>
                <a:ext cx="2029073" cy="605863"/>
              </a:xfrm>
              <a:prstGeom prst="rect">
                <a:avLst/>
              </a:prstGeom>
            </p:spPr>
          </p:pic>
        </p:grpSp>
      </p:grpSp>
      <p:sp>
        <p:nvSpPr>
          <p:cNvPr id="8" name="TextBox 7"/>
          <p:cNvSpPr txBox="1"/>
          <p:nvPr/>
        </p:nvSpPr>
        <p:spPr>
          <a:xfrm>
            <a:off x="685800" y="6253739"/>
            <a:ext cx="3461973" cy="523220"/>
          </a:xfrm>
          <a:prstGeom prst="rect">
            <a:avLst/>
          </a:prstGeom>
          <a:noFill/>
        </p:spPr>
        <p:txBody>
          <a:bodyPr wrap="none" rtlCol="0">
            <a:spAutoFit/>
          </a:bodyPr>
          <a:lstStyle/>
          <a:p>
            <a:r>
              <a:rPr lang="ru-RU" sz="2800" dirty="0"/>
              <a:t>Нынешнее состояние</a:t>
            </a:r>
          </a:p>
        </p:txBody>
      </p:sp>
      <p:sp>
        <p:nvSpPr>
          <p:cNvPr id="12" name="Овал 11"/>
          <p:cNvSpPr/>
          <p:nvPr/>
        </p:nvSpPr>
        <p:spPr>
          <a:xfrm>
            <a:off x="351599" y="6324600"/>
            <a:ext cx="288000" cy="28800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3276600" y="5181600"/>
            <a:ext cx="432000" cy="432000"/>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p:nvSpPr>
        <p:spPr>
          <a:xfrm>
            <a:off x="3773145" y="5029200"/>
            <a:ext cx="3835089" cy="584775"/>
          </a:xfrm>
          <a:prstGeom prst="rect">
            <a:avLst/>
          </a:prstGeom>
          <a:noFill/>
        </p:spPr>
        <p:txBody>
          <a:bodyPr wrap="none" rtlCol="0">
            <a:spAutoFit/>
          </a:bodyPr>
          <a:lstStyle/>
          <a:p>
            <a:r>
              <a:rPr lang="ru-RU" sz="3200" dirty="0"/>
              <a:t>Желанное состояние</a:t>
            </a:r>
          </a:p>
        </p:txBody>
      </p:sp>
      <p:sp>
        <p:nvSpPr>
          <p:cNvPr id="27" name="TextBox 26"/>
          <p:cNvSpPr txBox="1"/>
          <p:nvPr/>
        </p:nvSpPr>
        <p:spPr>
          <a:xfrm>
            <a:off x="4648200" y="5827693"/>
            <a:ext cx="4498604" cy="954107"/>
          </a:xfrm>
          <a:prstGeom prst="rect">
            <a:avLst/>
          </a:prstGeom>
          <a:noFill/>
        </p:spPr>
        <p:txBody>
          <a:bodyPr wrap="none" rtlCol="0">
            <a:spAutoFit/>
          </a:bodyPr>
          <a:lstStyle/>
          <a:p>
            <a:r>
              <a:rPr lang="ru-RU" sz="2800" dirty="0">
                <a:solidFill>
                  <a:schemeClr val="accent6">
                    <a:lumMod val="50000"/>
                  </a:schemeClr>
                </a:solidFill>
                <a:latin typeface="+mn-lt"/>
              </a:rPr>
              <a:t>Без </a:t>
            </a:r>
            <a:r>
              <a:rPr lang="ru-RU" sz="2800" dirty="0" err="1">
                <a:solidFill>
                  <a:schemeClr val="accent6">
                    <a:lumMod val="50000"/>
                  </a:schemeClr>
                </a:solidFill>
                <a:latin typeface="+mn-lt"/>
              </a:rPr>
              <a:t>Иннобола</a:t>
            </a:r>
            <a:r>
              <a:rPr lang="ru-RU" sz="2800" dirty="0">
                <a:solidFill>
                  <a:schemeClr val="accent6">
                    <a:lumMod val="50000"/>
                  </a:schemeClr>
                </a:solidFill>
                <a:latin typeface="+mn-lt"/>
              </a:rPr>
              <a:t> 70% перемен </a:t>
            </a:r>
          </a:p>
          <a:p>
            <a:r>
              <a:rPr lang="ru-RU" sz="2800" dirty="0">
                <a:solidFill>
                  <a:schemeClr val="accent6">
                    <a:lumMod val="50000"/>
                  </a:schemeClr>
                </a:solidFill>
                <a:latin typeface="+mn-lt"/>
              </a:rPr>
              <a:t>терпят неудачу</a:t>
            </a:r>
          </a:p>
        </p:txBody>
      </p:sp>
      <p:sp>
        <p:nvSpPr>
          <p:cNvPr id="32" name="Полилиния: фигура 31">
            <a:extLst>
              <a:ext uri="{FF2B5EF4-FFF2-40B4-BE49-F238E27FC236}">
                <a16:creationId xmlns:a16="http://schemas.microsoft.com/office/drawing/2014/main" id="{A48A7D0A-36DB-49A3-B23E-4EA34A4B1639}"/>
              </a:ext>
            </a:extLst>
          </p:cNvPr>
          <p:cNvSpPr/>
          <p:nvPr/>
        </p:nvSpPr>
        <p:spPr>
          <a:xfrm>
            <a:off x="651164" y="5637112"/>
            <a:ext cx="3976181" cy="902233"/>
          </a:xfrm>
          <a:custGeom>
            <a:avLst/>
            <a:gdLst>
              <a:gd name="connsiteX0" fmla="*/ 0 w 4045527"/>
              <a:gd name="connsiteY0" fmla="*/ 722124 h 902233"/>
              <a:gd name="connsiteX1" fmla="*/ 2438400 w 4045527"/>
              <a:gd name="connsiteY1" fmla="*/ 1688 h 902233"/>
              <a:gd name="connsiteX2" fmla="*/ 4045527 w 4045527"/>
              <a:gd name="connsiteY2" fmla="*/ 902233 h 902233"/>
            </a:gdLst>
            <a:ahLst/>
            <a:cxnLst>
              <a:cxn ang="0">
                <a:pos x="connsiteX0" y="connsiteY0"/>
              </a:cxn>
              <a:cxn ang="0">
                <a:pos x="connsiteX1" y="connsiteY1"/>
              </a:cxn>
              <a:cxn ang="0">
                <a:pos x="connsiteX2" y="connsiteY2"/>
              </a:cxn>
            </a:cxnLst>
            <a:rect l="l" t="t" r="r" b="b"/>
            <a:pathLst>
              <a:path w="4045527" h="902233">
                <a:moveTo>
                  <a:pt x="0" y="722124"/>
                </a:moveTo>
                <a:cubicBezTo>
                  <a:pt x="882073" y="346897"/>
                  <a:pt x="1764146" y="-28330"/>
                  <a:pt x="2438400" y="1688"/>
                </a:cubicBezTo>
                <a:cubicBezTo>
                  <a:pt x="3112654" y="31706"/>
                  <a:pt x="3579090" y="466969"/>
                  <a:pt x="4045527" y="902233"/>
                </a:cubicBezTo>
              </a:path>
            </a:pathLst>
          </a:cu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ru-RU" dirty="0">
              <a:solidFill>
                <a:schemeClr val="accent6">
                  <a:lumMod val="50000"/>
                </a:schemeClr>
              </a:solidFill>
            </a:endParaRPr>
          </a:p>
        </p:txBody>
      </p:sp>
      <p:pic>
        <p:nvPicPr>
          <p:cNvPr id="33" name="Рисунок 32">
            <a:extLst>
              <a:ext uri="{FF2B5EF4-FFF2-40B4-BE49-F238E27FC236}">
                <a16:creationId xmlns:a16="http://schemas.microsoft.com/office/drawing/2014/main" id="{8048408B-B626-489C-B927-2ECFBB7958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Tree>
    <p:extLst>
      <p:ext uri="{BB962C8B-B14F-4D97-AF65-F5344CB8AC3E}">
        <p14:creationId xmlns:p14="http://schemas.microsoft.com/office/powerpoint/2010/main" val="37082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500"/>
                            </p:stCondLst>
                            <p:childTnLst>
                              <p:par>
                                <p:cTn id="9" presetID="42"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6"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1000"/>
                                        <p:tgtEl>
                                          <p:spTgt spid="12"/>
                                        </p:tgtEl>
                                      </p:cBhvr>
                                    </p:animEffect>
                                  </p:childTnLst>
                                </p:cTn>
                              </p:par>
                            </p:childTnLst>
                          </p:cTn>
                        </p:par>
                        <p:par>
                          <p:cTn id="18" fill="hold">
                            <p:stCondLst>
                              <p:cond delay="5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7000"/>
                            </p:stCondLst>
                            <p:childTnLst>
                              <p:par>
                                <p:cTn id="31" presetID="31"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ppt_w</p:attrName>
                                        </p:attrNameLst>
                                      </p:cBhvr>
                                      <p:tavLst>
                                        <p:tav tm="0">
                                          <p:val>
                                            <p:fltVal val="0"/>
                                          </p:val>
                                        </p:tav>
                                        <p:tav tm="100000">
                                          <p:val>
                                            <p:strVal val="#ppt_w"/>
                                          </p:val>
                                        </p:tav>
                                      </p:tavLst>
                                    </p:anim>
                                    <p:anim calcmode="lin" valueType="num">
                                      <p:cBhvr>
                                        <p:cTn id="34" dur="1000" fill="hold"/>
                                        <p:tgtEl>
                                          <p:spTgt spid="26"/>
                                        </p:tgtEl>
                                        <p:attrNameLst>
                                          <p:attrName>ppt_h</p:attrName>
                                        </p:attrNameLst>
                                      </p:cBhvr>
                                      <p:tavLst>
                                        <p:tav tm="0">
                                          <p:val>
                                            <p:fltVal val="0"/>
                                          </p:val>
                                        </p:tav>
                                        <p:tav tm="100000">
                                          <p:val>
                                            <p:strVal val="#ppt_h"/>
                                          </p:val>
                                        </p:tav>
                                      </p:tavLst>
                                    </p:anim>
                                    <p:anim calcmode="lin" valueType="num">
                                      <p:cBhvr>
                                        <p:cTn id="35" dur="1000" fill="hold"/>
                                        <p:tgtEl>
                                          <p:spTgt spid="26"/>
                                        </p:tgtEl>
                                        <p:attrNameLst>
                                          <p:attrName>style.rotation</p:attrName>
                                        </p:attrNameLst>
                                      </p:cBhvr>
                                      <p:tavLst>
                                        <p:tav tm="0">
                                          <p:val>
                                            <p:fltVal val="90"/>
                                          </p:val>
                                        </p:tav>
                                        <p:tav tm="100000">
                                          <p:val>
                                            <p:fltVal val="0"/>
                                          </p:val>
                                        </p:tav>
                                      </p:tavLst>
                                    </p:anim>
                                    <p:animEffect transition="in" filter="fade">
                                      <p:cBhvr>
                                        <p:cTn id="36" dur="1000"/>
                                        <p:tgtEl>
                                          <p:spTgt spid="26"/>
                                        </p:tgtEl>
                                      </p:cBhvr>
                                    </p:animEffect>
                                  </p:childTnLst>
                                </p:cTn>
                              </p:par>
                            </p:childTnLst>
                          </p:cTn>
                        </p:par>
                        <p:par>
                          <p:cTn id="37" fill="hold">
                            <p:stCondLst>
                              <p:cond delay="8000"/>
                            </p:stCondLst>
                            <p:childTnLst>
                              <p:par>
                                <p:cTn id="38" presetID="22" presetClass="entr" presetSubtype="8"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1000"/>
                                        <p:tgtEl>
                                          <p:spTgt spid="32"/>
                                        </p:tgtEl>
                                      </p:cBhvr>
                                    </p:animEffect>
                                  </p:childTnLst>
                                </p:cTn>
                              </p:par>
                            </p:childTnLst>
                          </p:cTn>
                        </p:par>
                        <p:par>
                          <p:cTn id="41" fill="hold">
                            <p:stCondLst>
                              <p:cond delay="9000"/>
                            </p:stCondLst>
                            <p:childTnLst>
                              <p:par>
                                <p:cTn id="42" presetID="26"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80">
                                          <p:stCondLst>
                                            <p:cond delay="0"/>
                                          </p:stCondLst>
                                        </p:cTn>
                                        <p:tgtEl>
                                          <p:spTgt spid="27"/>
                                        </p:tgtEl>
                                      </p:cBhvr>
                                    </p:animEffect>
                                    <p:anim calcmode="lin" valueType="num">
                                      <p:cBhvr>
                                        <p:cTn id="4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0" dur="26">
                                          <p:stCondLst>
                                            <p:cond delay="650"/>
                                          </p:stCondLst>
                                        </p:cTn>
                                        <p:tgtEl>
                                          <p:spTgt spid="27"/>
                                        </p:tgtEl>
                                      </p:cBhvr>
                                      <p:to x="100000" y="60000"/>
                                    </p:animScale>
                                    <p:animScale>
                                      <p:cBhvr>
                                        <p:cTn id="51" dur="166" decel="50000">
                                          <p:stCondLst>
                                            <p:cond delay="676"/>
                                          </p:stCondLst>
                                        </p:cTn>
                                        <p:tgtEl>
                                          <p:spTgt spid="27"/>
                                        </p:tgtEl>
                                      </p:cBhvr>
                                      <p:to x="100000" y="100000"/>
                                    </p:animScale>
                                    <p:animScale>
                                      <p:cBhvr>
                                        <p:cTn id="52" dur="26">
                                          <p:stCondLst>
                                            <p:cond delay="1312"/>
                                          </p:stCondLst>
                                        </p:cTn>
                                        <p:tgtEl>
                                          <p:spTgt spid="27"/>
                                        </p:tgtEl>
                                      </p:cBhvr>
                                      <p:to x="100000" y="80000"/>
                                    </p:animScale>
                                    <p:animScale>
                                      <p:cBhvr>
                                        <p:cTn id="53" dur="166" decel="50000">
                                          <p:stCondLst>
                                            <p:cond delay="1338"/>
                                          </p:stCondLst>
                                        </p:cTn>
                                        <p:tgtEl>
                                          <p:spTgt spid="27"/>
                                        </p:tgtEl>
                                      </p:cBhvr>
                                      <p:to x="100000" y="100000"/>
                                    </p:animScale>
                                    <p:animScale>
                                      <p:cBhvr>
                                        <p:cTn id="54" dur="26">
                                          <p:stCondLst>
                                            <p:cond delay="1642"/>
                                          </p:stCondLst>
                                        </p:cTn>
                                        <p:tgtEl>
                                          <p:spTgt spid="27"/>
                                        </p:tgtEl>
                                      </p:cBhvr>
                                      <p:to x="100000" y="90000"/>
                                    </p:animScale>
                                    <p:animScale>
                                      <p:cBhvr>
                                        <p:cTn id="55" dur="166" decel="50000">
                                          <p:stCondLst>
                                            <p:cond delay="1668"/>
                                          </p:stCondLst>
                                        </p:cTn>
                                        <p:tgtEl>
                                          <p:spTgt spid="27"/>
                                        </p:tgtEl>
                                      </p:cBhvr>
                                      <p:to x="100000" y="100000"/>
                                    </p:animScale>
                                    <p:animScale>
                                      <p:cBhvr>
                                        <p:cTn id="56" dur="26">
                                          <p:stCondLst>
                                            <p:cond delay="1808"/>
                                          </p:stCondLst>
                                        </p:cTn>
                                        <p:tgtEl>
                                          <p:spTgt spid="27"/>
                                        </p:tgtEl>
                                      </p:cBhvr>
                                      <p:to x="100000" y="95000"/>
                                    </p:animScale>
                                    <p:animScale>
                                      <p:cBhvr>
                                        <p:cTn id="57" dur="166" decel="50000">
                                          <p:stCondLst>
                                            <p:cond delay="1834"/>
                                          </p:stCondLst>
                                        </p:cTn>
                                        <p:tgtEl>
                                          <p:spTgt spid="27"/>
                                        </p:tgtEl>
                                      </p:cBhvr>
                                      <p:to x="100000" y="100000"/>
                                    </p:animScale>
                                  </p:childTnLst>
                                </p:cTn>
                              </p:par>
                            </p:childTnLst>
                          </p:cTn>
                        </p:par>
                        <p:par>
                          <p:cTn id="58" fill="hold">
                            <p:stCondLst>
                              <p:cond delay="11000"/>
                            </p:stCondLst>
                            <p:childTnLst>
                              <p:par>
                                <p:cTn id="59" presetID="22" presetClass="entr" presetSubtype="4" fill="hold" nodeType="afterEffect">
                                  <p:stCondLst>
                                    <p:cond delay="150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p:bldP spid="12" grpId="0" animBg="1"/>
      <p:bldP spid="25" grpId="0" animBg="1"/>
      <p:bldP spid="26" grpId="0"/>
      <p:bldP spid="27" grpId="0"/>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71" y="838200"/>
            <a:ext cx="9167811" cy="60166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0"/>
            <a:ext cx="8305799"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idx="4294967295"/>
          </p:nvPr>
        </p:nvSpPr>
        <p:spPr>
          <a:xfrm>
            <a:off x="1524000" y="116820"/>
            <a:ext cx="7543798" cy="563562"/>
          </a:xfrm>
        </p:spPr>
        <p:txBody>
          <a:bodyPr/>
          <a:lstStyle/>
          <a:p>
            <a:pPr algn="l"/>
            <a:r>
              <a:rPr lang="ru-RU" b="1" dirty="0">
                <a:ln w="10160">
                  <a:solidFill>
                    <a:schemeClr val="accent1"/>
                  </a:solidFill>
                  <a:prstDash val="solid"/>
                </a:ln>
                <a:solidFill>
                  <a:srgbClr val="FFFFFF"/>
                </a:solidFill>
                <a:effectLst>
                  <a:innerShdw blurRad="63500" dist="50800" dir="18900000">
                    <a:prstClr val="black">
                      <a:alpha val="50000"/>
                    </a:prstClr>
                  </a:innerShdw>
                </a:effectLst>
                <a:latin typeface="Impact" panose="020B0806030902050204" pitchFamily="34" charset="0"/>
              </a:rPr>
              <a:t>Футбол инноваций</a:t>
            </a:r>
          </a:p>
        </p:txBody>
      </p:sp>
      <p:sp>
        <p:nvSpPr>
          <p:cNvPr id="30" name="Rectangle 2"/>
          <p:cNvSpPr>
            <a:spLocks noChangeArrowheads="1"/>
          </p:cNvSpPr>
          <p:nvPr/>
        </p:nvSpPr>
        <p:spPr bwMode="auto">
          <a:xfrm>
            <a:off x="4572000" y="838200"/>
            <a:ext cx="4574040" cy="6019800"/>
          </a:xfrm>
          <a:prstGeom prst="rect">
            <a:avLst/>
          </a:prstGeom>
          <a:solidFill>
            <a:srgbClr val="336699"/>
          </a:solidFill>
          <a:ln w="9525">
            <a:noFill/>
            <a:miter lim="800000"/>
            <a:headEnd/>
            <a:tailEnd/>
          </a:ln>
          <a:effectLst/>
          <a:extLst/>
        </p:spPr>
        <p:txBody>
          <a:bodyPr wrap="none" anchor="ctr"/>
          <a:lstStyle/>
          <a:p>
            <a:endParaRPr lang="ru-RU" sz="2000">
              <a:latin typeface="Calibri" panose="020F0502020204030204" pitchFamily="34" charset="0"/>
            </a:endParaRPr>
          </a:p>
        </p:txBody>
      </p:sp>
      <p:sp>
        <p:nvSpPr>
          <p:cNvPr id="33" name="Text Box 6"/>
          <p:cNvSpPr txBox="1">
            <a:spLocks noChangeArrowheads="1"/>
          </p:cNvSpPr>
          <p:nvPr/>
        </p:nvSpPr>
        <p:spPr bwMode="auto">
          <a:xfrm>
            <a:off x="272688" y="892525"/>
            <a:ext cx="178189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006600"/>
                </a:solidFill>
                <a:latin typeface="Calibri" panose="020F0502020204030204" pitchFamily="34" charset="0"/>
              </a:rPr>
              <a:t>Вратарь </a:t>
            </a:r>
          </a:p>
          <a:p>
            <a:pPr algn="ctr"/>
            <a:r>
              <a:rPr lang="ru-RU" sz="2000" dirty="0">
                <a:latin typeface="Calibri" panose="020F0502020204030204" pitchFamily="34" charset="0"/>
              </a:rPr>
              <a:t>Дерзкая мечта</a:t>
            </a:r>
          </a:p>
          <a:p>
            <a:pPr algn="ctr"/>
            <a:r>
              <a:rPr lang="ru-RU" sz="2000" dirty="0">
                <a:latin typeface="Calibri" panose="020F0502020204030204" pitchFamily="34" charset="0"/>
              </a:rPr>
              <a:t>+</a:t>
            </a:r>
          </a:p>
          <a:p>
            <a:pPr algn="ctr"/>
            <a:r>
              <a:rPr lang="ru-RU" sz="2000" dirty="0">
                <a:latin typeface="Calibri" panose="020F0502020204030204" pitchFamily="34" charset="0"/>
              </a:rPr>
              <a:t>инвестиции</a:t>
            </a:r>
          </a:p>
        </p:txBody>
      </p:sp>
      <p:sp>
        <p:nvSpPr>
          <p:cNvPr id="34" name="Text Box 7"/>
          <p:cNvSpPr txBox="1">
            <a:spLocks noChangeArrowheads="1"/>
          </p:cNvSpPr>
          <p:nvPr/>
        </p:nvSpPr>
        <p:spPr bwMode="auto">
          <a:xfrm>
            <a:off x="2240229" y="892525"/>
            <a:ext cx="219021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006600"/>
                </a:solidFill>
                <a:latin typeface="Calibri" panose="020F0502020204030204" pitchFamily="34" charset="0"/>
              </a:rPr>
              <a:t>Защитники</a:t>
            </a:r>
          </a:p>
          <a:p>
            <a:pPr algn="ctr"/>
            <a:r>
              <a:rPr lang="ru-RU" sz="2000" dirty="0">
                <a:latin typeface="Calibri" panose="020F0502020204030204" pitchFamily="34" charset="0"/>
              </a:rPr>
              <a:t>Изобретения,</a:t>
            </a:r>
          </a:p>
          <a:p>
            <a:pPr algn="ctr"/>
            <a:r>
              <a:rPr lang="ru-RU" sz="2000" dirty="0">
                <a:latin typeface="Calibri" panose="020F0502020204030204" pitchFamily="34" charset="0"/>
              </a:rPr>
              <a:t>творческое</a:t>
            </a:r>
          </a:p>
          <a:p>
            <a:pPr algn="ctr"/>
            <a:r>
              <a:rPr lang="ru-RU" sz="2000" dirty="0">
                <a:latin typeface="Calibri" panose="020F0502020204030204" pitchFamily="34" charset="0"/>
              </a:rPr>
              <a:t>решение проблем</a:t>
            </a:r>
          </a:p>
        </p:txBody>
      </p:sp>
      <p:sp>
        <p:nvSpPr>
          <p:cNvPr id="35" name="Text Box 8"/>
          <p:cNvSpPr txBox="1">
            <a:spLocks noChangeArrowheads="1"/>
          </p:cNvSpPr>
          <p:nvPr/>
        </p:nvSpPr>
        <p:spPr bwMode="auto">
          <a:xfrm>
            <a:off x="2576188" y="5408613"/>
            <a:ext cx="17611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006600"/>
                </a:solidFill>
                <a:latin typeface="Calibri" panose="020F0502020204030204" pitchFamily="34" charset="0"/>
              </a:rPr>
              <a:t>Нападающие</a:t>
            </a:r>
          </a:p>
          <a:p>
            <a:pPr algn="ctr"/>
            <a:r>
              <a:rPr lang="ru-RU" sz="2000" dirty="0">
                <a:latin typeface="Calibri" panose="020F0502020204030204" pitchFamily="34" charset="0"/>
              </a:rPr>
              <a:t>Продвижение</a:t>
            </a:r>
          </a:p>
          <a:p>
            <a:pPr algn="ctr"/>
            <a:r>
              <a:rPr lang="ru-RU" sz="2000" dirty="0">
                <a:latin typeface="Calibri" panose="020F0502020204030204" pitchFamily="34" charset="0"/>
              </a:rPr>
              <a:t>проекта и</a:t>
            </a:r>
          </a:p>
          <a:p>
            <a:pPr algn="ctr"/>
            <a:r>
              <a:rPr lang="ru-RU" sz="2000" dirty="0">
                <a:latin typeface="Calibri" panose="020F0502020204030204" pitchFamily="34" charset="0"/>
              </a:rPr>
              <a:t>продукта</a:t>
            </a:r>
          </a:p>
        </p:txBody>
      </p:sp>
      <p:sp>
        <p:nvSpPr>
          <p:cNvPr id="36" name="Text Box 9"/>
          <p:cNvSpPr txBox="1">
            <a:spLocks noChangeArrowheads="1"/>
          </p:cNvSpPr>
          <p:nvPr/>
        </p:nvSpPr>
        <p:spPr bwMode="auto">
          <a:xfrm>
            <a:off x="169421" y="5408613"/>
            <a:ext cx="21201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006600"/>
                </a:solidFill>
                <a:latin typeface="Calibri" panose="020F0502020204030204" pitchFamily="34" charset="0"/>
              </a:rPr>
              <a:t>Полузащитники</a:t>
            </a:r>
            <a:r>
              <a:rPr lang="ru-RU" sz="2000" dirty="0">
                <a:latin typeface="Calibri" panose="020F0502020204030204" pitchFamily="34" charset="0"/>
              </a:rPr>
              <a:t> </a:t>
            </a:r>
          </a:p>
          <a:p>
            <a:pPr algn="ctr"/>
            <a:r>
              <a:rPr lang="ru-RU" sz="2000" dirty="0">
                <a:latin typeface="Calibri" panose="020F0502020204030204" pitchFamily="34" charset="0"/>
              </a:rPr>
              <a:t>Эксперименты,</a:t>
            </a:r>
          </a:p>
          <a:p>
            <a:pPr algn="ctr"/>
            <a:r>
              <a:rPr lang="ru-RU" sz="2000" dirty="0">
                <a:latin typeface="Calibri" panose="020F0502020204030204" pitchFamily="34" charset="0"/>
              </a:rPr>
              <a:t>бета-</a:t>
            </a:r>
          </a:p>
          <a:p>
            <a:pPr algn="ctr"/>
            <a:r>
              <a:rPr lang="ru-RU" sz="2000" dirty="0">
                <a:latin typeface="Calibri" panose="020F0502020204030204" pitchFamily="34" charset="0"/>
              </a:rPr>
              <a:t>тестирование</a:t>
            </a:r>
          </a:p>
        </p:txBody>
      </p:sp>
      <p:sp>
        <p:nvSpPr>
          <p:cNvPr id="37" name="Text Box 10"/>
          <p:cNvSpPr txBox="1">
            <a:spLocks noChangeArrowheads="1"/>
          </p:cNvSpPr>
          <p:nvPr/>
        </p:nvSpPr>
        <p:spPr bwMode="auto">
          <a:xfrm>
            <a:off x="6856307" y="5410200"/>
            <a:ext cx="191315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66FFFF"/>
                </a:solidFill>
                <a:latin typeface="Calibri" panose="020F0502020204030204" pitchFamily="34" charset="0"/>
              </a:rPr>
              <a:t>Вратарь</a:t>
            </a:r>
            <a:r>
              <a:rPr lang="ru-RU" sz="2000" dirty="0">
                <a:solidFill>
                  <a:schemeClr val="bg1"/>
                </a:solidFill>
                <a:latin typeface="Calibri" panose="020F0502020204030204" pitchFamily="34" charset="0"/>
              </a:rPr>
              <a:t> </a:t>
            </a:r>
          </a:p>
          <a:p>
            <a:pPr algn="ctr"/>
            <a:r>
              <a:rPr lang="ru-RU" sz="2000" dirty="0">
                <a:solidFill>
                  <a:schemeClr val="bg1"/>
                </a:solidFill>
                <a:latin typeface="Calibri" panose="020F0502020204030204" pitchFamily="34" charset="0"/>
              </a:rPr>
              <a:t>Сопротивление</a:t>
            </a:r>
          </a:p>
          <a:p>
            <a:pPr algn="ctr"/>
            <a:r>
              <a:rPr lang="ru-RU" sz="2000" dirty="0">
                <a:solidFill>
                  <a:schemeClr val="bg1"/>
                </a:solidFill>
                <a:latin typeface="Calibri" panose="020F0502020204030204" pitchFamily="34" charset="0"/>
              </a:rPr>
              <a:t>массового</a:t>
            </a:r>
          </a:p>
          <a:p>
            <a:pPr algn="ctr"/>
            <a:r>
              <a:rPr lang="ru-RU" sz="2000" dirty="0">
                <a:solidFill>
                  <a:schemeClr val="bg1"/>
                </a:solidFill>
                <a:latin typeface="Calibri" panose="020F0502020204030204" pitchFamily="34" charset="0"/>
              </a:rPr>
              <a:t>рынка</a:t>
            </a:r>
          </a:p>
        </p:txBody>
      </p:sp>
      <p:sp>
        <p:nvSpPr>
          <p:cNvPr id="38" name="Text Box 11"/>
          <p:cNvSpPr txBox="1">
            <a:spLocks noChangeArrowheads="1"/>
          </p:cNvSpPr>
          <p:nvPr/>
        </p:nvSpPr>
        <p:spPr bwMode="auto">
          <a:xfrm>
            <a:off x="6959159" y="914400"/>
            <a:ext cx="21201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66FFFF"/>
                </a:solidFill>
                <a:latin typeface="Calibri" panose="020F0502020204030204" pitchFamily="34" charset="0"/>
              </a:rPr>
              <a:t>Полузащитники</a:t>
            </a:r>
            <a:r>
              <a:rPr lang="ru-RU" sz="2000" dirty="0">
                <a:solidFill>
                  <a:schemeClr val="bg1"/>
                </a:solidFill>
                <a:latin typeface="Calibri" panose="020F0502020204030204" pitchFamily="34" charset="0"/>
              </a:rPr>
              <a:t> </a:t>
            </a:r>
          </a:p>
          <a:p>
            <a:pPr algn="ctr"/>
            <a:r>
              <a:rPr lang="ru-RU" sz="2000" dirty="0">
                <a:solidFill>
                  <a:schemeClr val="bg1"/>
                </a:solidFill>
                <a:latin typeface="Calibri" panose="020F0502020204030204" pitchFamily="34" charset="0"/>
              </a:rPr>
              <a:t>Проблемы с</a:t>
            </a:r>
          </a:p>
          <a:p>
            <a:pPr algn="ctr"/>
            <a:r>
              <a:rPr lang="ru-RU" sz="2000" dirty="0">
                <a:solidFill>
                  <a:schemeClr val="bg1"/>
                </a:solidFill>
                <a:latin typeface="Calibri" panose="020F0502020204030204" pitchFamily="34" charset="0"/>
              </a:rPr>
              <a:t>финансами и</a:t>
            </a:r>
          </a:p>
          <a:p>
            <a:pPr algn="ctr"/>
            <a:r>
              <a:rPr lang="ru-RU" sz="2000" dirty="0">
                <a:solidFill>
                  <a:schemeClr val="bg1"/>
                </a:solidFill>
                <a:latin typeface="Calibri" panose="020F0502020204030204" pitchFamily="34" charset="0"/>
              </a:rPr>
              <a:t>командой</a:t>
            </a:r>
          </a:p>
        </p:txBody>
      </p:sp>
      <p:sp>
        <p:nvSpPr>
          <p:cNvPr id="39" name="Text Box 12"/>
          <p:cNvSpPr txBox="1">
            <a:spLocks noChangeArrowheads="1"/>
          </p:cNvSpPr>
          <p:nvPr/>
        </p:nvSpPr>
        <p:spPr bwMode="auto">
          <a:xfrm>
            <a:off x="4532422" y="914400"/>
            <a:ext cx="253819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66FFFF"/>
                </a:solidFill>
                <a:latin typeface="Calibri" panose="020F0502020204030204" pitchFamily="34" charset="0"/>
              </a:rPr>
              <a:t>Нападающие</a:t>
            </a:r>
            <a:r>
              <a:rPr lang="ru-RU" sz="2000" dirty="0">
                <a:solidFill>
                  <a:schemeClr val="bg1"/>
                </a:solidFill>
                <a:latin typeface="Calibri" panose="020F0502020204030204" pitchFamily="34" charset="0"/>
              </a:rPr>
              <a:t> </a:t>
            </a:r>
          </a:p>
          <a:p>
            <a:pPr algn="ctr"/>
            <a:r>
              <a:rPr lang="ru-RU" sz="2000" dirty="0">
                <a:solidFill>
                  <a:schemeClr val="bg1"/>
                </a:solidFill>
                <a:latin typeface="Calibri" panose="020F0502020204030204" pitchFamily="34" charset="0"/>
              </a:rPr>
              <a:t>Неудачи,</a:t>
            </a:r>
          </a:p>
          <a:p>
            <a:pPr algn="ctr"/>
            <a:r>
              <a:rPr lang="ru-RU" sz="2000" dirty="0">
                <a:solidFill>
                  <a:schemeClr val="bg1"/>
                </a:solidFill>
                <a:latin typeface="Calibri" panose="020F0502020204030204" pitchFamily="34" charset="0"/>
              </a:rPr>
              <a:t>неизбежные при </a:t>
            </a:r>
          </a:p>
          <a:p>
            <a:pPr algn="ctr"/>
            <a:r>
              <a:rPr lang="ru-RU" sz="2000" dirty="0">
                <a:solidFill>
                  <a:schemeClr val="bg1"/>
                </a:solidFill>
                <a:latin typeface="Calibri" panose="020F0502020204030204" pitchFamily="34" charset="0"/>
              </a:rPr>
              <a:t>создании инноваций</a:t>
            </a:r>
          </a:p>
        </p:txBody>
      </p:sp>
      <p:sp>
        <p:nvSpPr>
          <p:cNvPr id="40" name="Text Box 13"/>
          <p:cNvSpPr txBox="1">
            <a:spLocks noChangeArrowheads="1"/>
          </p:cNvSpPr>
          <p:nvPr/>
        </p:nvSpPr>
        <p:spPr bwMode="auto">
          <a:xfrm>
            <a:off x="4868758" y="5410200"/>
            <a:ext cx="191315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2000" b="1" i="1" dirty="0">
                <a:solidFill>
                  <a:srgbClr val="66FFFF"/>
                </a:solidFill>
                <a:latin typeface="Calibri" panose="020F0502020204030204" pitchFamily="34" charset="0"/>
              </a:rPr>
              <a:t>Защитники</a:t>
            </a:r>
            <a:r>
              <a:rPr lang="ru-RU" sz="2000" dirty="0">
                <a:solidFill>
                  <a:schemeClr val="bg1"/>
                </a:solidFill>
                <a:latin typeface="Calibri" panose="020F0502020204030204" pitchFamily="34" charset="0"/>
              </a:rPr>
              <a:t> </a:t>
            </a:r>
          </a:p>
          <a:p>
            <a:pPr algn="ctr"/>
            <a:r>
              <a:rPr lang="ru-RU" sz="2000" dirty="0">
                <a:solidFill>
                  <a:schemeClr val="bg1"/>
                </a:solidFill>
                <a:latin typeface="Calibri" panose="020F0502020204030204" pitchFamily="34" charset="0"/>
              </a:rPr>
              <a:t>Сопротивление</a:t>
            </a:r>
          </a:p>
          <a:p>
            <a:pPr algn="ctr"/>
            <a:r>
              <a:rPr lang="ru-RU" sz="2000" dirty="0">
                <a:solidFill>
                  <a:schemeClr val="bg1"/>
                </a:solidFill>
                <a:latin typeface="Calibri" panose="020F0502020204030204" pitchFamily="34" charset="0"/>
              </a:rPr>
              <a:t>первых</a:t>
            </a:r>
          </a:p>
          <a:p>
            <a:pPr algn="ctr"/>
            <a:r>
              <a:rPr lang="ru-RU" sz="2000" dirty="0">
                <a:solidFill>
                  <a:schemeClr val="bg1"/>
                </a:solidFill>
                <a:latin typeface="Calibri" panose="020F0502020204030204" pitchFamily="34" charset="0"/>
              </a:rPr>
              <a:t>покупателей</a:t>
            </a:r>
          </a:p>
        </p:txBody>
      </p:sp>
      <p:grpSp>
        <p:nvGrpSpPr>
          <p:cNvPr id="41" name="Group 14"/>
          <p:cNvGrpSpPr>
            <a:grpSpLocks/>
          </p:cNvGrpSpPr>
          <p:nvPr/>
        </p:nvGrpSpPr>
        <p:grpSpPr bwMode="auto">
          <a:xfrm>
            <a:off x="914400" y="2286000"/>
            <a:ext cx="7391400" cy="3079750"/>
            <a:chOff x="576" y="1440"/>
            <a:chExt cx="4656" cy="1940"/>
          </a:xfrm>
        </p:grpSpPr>
        <p:pic>
          <p:nvPicPr>
            <p:cNvPr id="42" name="Picture 15" descr="innovation_football_game_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440"/>
              <a:ext cx="4656" cy="19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ballonS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3" y="2112"/>
              <a:ext cx="432" cy="4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4" name="Picture 17" descr="idea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395663"/>
            <a:ext cx="666750" cy="8604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5" name="Text Box 18"/>
          <p:cNvSpPr txBox="1">
            <a:spLocks noChangeArrowheads="1"/>
          </p:cNvSpPr>
          <p:nvPr/>
        </p:nvSpPr>
        <p:spPr bwMode="auto">
          <a:xfrm>
            <a:off x="1559896" y="2332511"/>
            <a:ext cx="2393605" cy="424732"/>
          </a:xfrm>
          <a:prstGeom prst="rect">
            <a:avLst/>
          </a:prstGeom>
          <a:solidFill>
            <a:srgbClr val="00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tIns="27432" bIns="27432">
            <a:spAutoFit/>
          </a:bodyPr>
          <a:lstStyle/>
          <a:p>
            <a:pPr algn="ctr"/>
            <a:r>
              <a:rPr lang="ru-RU" sz="2400" b="1" i="1" dirty="0" err="1">
                <a:solidFill>
                  <a:srgbClr val="FFFF00"/>
                </a:solidFill>
                <a:latin typeface="Verdana" panose="020B0604030504040204" pitchFamily="34" charset="0"/>
                <a:ea typeface="Verdana" panose="020B0604030504040204" pitchFamily="34" charset="0"/>
                <a:cs typeface="Verdana" panose="020B0604030504040204" pitchFamily="34" charset="0"/>
              </a:rPr>
              <a:t>Инноваторы</a:t>
            </a:r>
            <a:endParaRPr lang="ru-RU" sz="2400" b="1" i="1"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 Box 19"/>
          <p:cNvSpPr txBox="1">
            <a:spLocks noChangeArrowheads="1"/>
          </p:cNvSpPr>
          <p:nvPr/>
        </p:nvSpPr>
        <p:spPr bwMode="auto">
          <a:xfrm>
            <a:off x="5211637" y="2381250"/>
            <a:ext cx="2339103" cy="424732"/>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tIns="27432" bIns="27432">
            <a:spAutoFit/>
          </a:bodyPr>
          <a:lstStyle/>
          <a:p>
            <a:pPr algn="ctr"/>
            <a:r>
              <a:rPr lang="ru-RU" sz="2400" b="1" i="1" dirty="0">
                <a:solidFill>
                  <a:srgbClr val="002060"/>
                </a:solidFill>
                <a:latin typeface="Verdana" panose="020B0604030504040204" pitchFamily="34" charset="0"/>
                <a:ea typeface="Verdana" panose="020B0604030504040204" pitchFamily="34" charset="0"/>
                <a:cs typeface="Verdana" panose="020B0604030504040204" pitchFamily="34" charset="0"/>
              </a:rPr>
              <a:t>Противники</a:t>
            </a:r>
          </a:p>
        </p:txBody>
      </p:sp>
      <p:pic>
        <p:nvPicPr>
          <p:cNvPr id="25" name="Picture 2" descr="V:\Inhale_Love\images\icon_vk_32x3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909746" y="4800600"/>
            <a:ext cx="5405454" cy="461665"/>
          </a:xfrm>
          <a:prstGeom prst="rect">
            <a:avLst/>
          </a:prstGeom>
          <a:solidFill>
            <a:schemeClr val="bg1"/>
          </a:solidFill>
        </p:spPr>
        <p:txBody>
          <a:bodyPr wrap="none" rtlCol="0">
            <a:spAutoFit/>
          </a:bodyPr>
          <a:lstStyle/>
          <a:p>
            <a:r>
              <a:rPr lang="ru-RU" sz="2400" i="1" dirty="0">
                <a:latin typeface="+mn-lt"/>
              </a:rPr>
              <a:t>Превращение идеи в успешный проект</a:t>
            </a:r>
          </a:p>
        </p:txBody>
      </p:sp>
      <p:sp>
        <p:nvSpPr>
          <p:cNvPr id="27" name="TextBox 26"/>
          <p:cNvSpPr txBox="1"/>
          <p:nvPr/>
        </p:nvSpPr>
        <p:spPr>
          <a:xfrm>
            <a:off x="6748843" y="76200"/>
            <a:ext cx="2318957" cy="646331"/>
          </a:xfrm>
          <a:prstGeom prst="rect">
            <a:avLst/>
          </a:prstGeom>
          <a:solidFill>
            <a:schemeClr val="bg1"/>
          </a:solidFill>
        </p:spPr>
        <p:txBody>
          <a:bodyPr wrap="square" rtlCol="0">
            <a:spAutoFit/>
          </a:bodyPr>
          <a:lstStyle/>
          <a:p>
            <a:pPr algn="ctr"/>
            <a:r>
              <a:rPr lang="ru-RU" dirty="0">
                <a:ln w="1905"/>
                <a:solidFill>
                  <a:sysClr val="windowText" lastClr="000000"/>
                </a:solidFill>
                <a:effectLst>
                  <a:innerShdw blurRad="69850" dist="43180" dir="5400000">
                    <a:srgbClr val="000000">
                      <a:alpha val="65000"/>
                    </a:srgbClr>
                  </a:innerShdw>
                </a:effectLst>
                <a:latin typeface="Arial Narrow" panose="020B0606020202030204" pitchFamily="34" charset="0"/>
                <a:ea typeface="Verdana" pitchFamily="34" charset="0"/>
                <a:cs typeface="Verdana" pitchFamily="34" charset="0"/>
              </a:rPr>
              <a:t>Моделирующая игра для стартапов</a:t>
            </a:r>
          </a:p>
        </p:txBody>
      </p:sp>
      <p:pic>
        <p:nvPicPr>
          <p:cNvPr id="5" name="Рисунок 4">
            <a:extLst>
              <a:ext uri="{FF2B5EF4-FFF2-40B4-BE49-F238E27FC236}">
                <a16:creationId xmlns:a16="http://schemas.microsoft.com/office/drawing/2014/main" id="{62A5DB7F-EF6C-4DC4-AF5C-E95046D047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1" y="0"/>
            <a:ext cx="1324801" cy="828000"/>
          </a:xfrm>
          <a:prstGeom prst="rect">
            <a:avLst/>
          </a:prstGeom>
        </p:spPr>
      </p:pic>
    </p:spTree>
    <p:custDataLst>
      <p:tags r:id="rId1"/>
    </p:custDataLst>
    <p:extLst>
      <p:ext uri="{BB962C8B-B14F-4D97-AF65-F5344CB8AC3E}">
        <p14:creationId xmlns:p14="http://schemas.microsoft.com/office/powerpoint/2010/main" val="25683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250"/>
                            </p:stCondLst>
                            <p:childTnLst>
                              <p:par>
                                <p:cTn id="12" presetID="55"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strVal val="#ppt_w*0.70"/>
                                          </p:val>
                                        </p:tav>
                                        <p:tav tm="100000">
                                          <p:val>
                                            <p:strVal val="#ppt_w"/>
                                          </p:val>
                                        </p:tav>
                                      </p:tavLst>
                                    </p:anim>
                                    <p:anim calcmode="lin" valueType="num">
                                      <p:cBhvr>
                                        <p:cTn id="15" dur="1000" fill="hold"/>
                                        <p:tgtEl>
                                          <p:spTgt spid="27"/>
                                        </p:tgtEl>
                                        <p:attrNameLst>
                                          <p:attrName>ppt_h</p:attrName>
                                        </p:attrNameLst>
                                      </p:cBhvr>
                                      <p:tavLst>
                                        <p:tav tm="0">
                                          <p:val>
                                            <p:strVal val="#ppt_h"/>
                                          </p:val>
                                        </p:tav>
                                        <p:tav tm="100000">
                                          <p:val>
                                            <p:strVal val="#ppt_h"/>
                                          </p:val>
                                        </p:tav>
                                      </p:tavLst>
                                    </p:anim>
                                    <p:animEffect transition="in" filter="fade">
                                      <p:cBhvr>
                                        <p:cTn id="16" dur="1000"/>
                                        <p:tgtEl>
                                          <p:spTgt spid="27"/>
                                        </p:tgtEl>
                                      </p:cBhvr>
                                    </p:animEffect>
                                  </p:childTnLst>
                                </p:cTn>
                              </p:par>
                            </p:childTnLst>
                          </p:cTn>
                        </p:par>
                        <p:par>
                          <p:cTn id="17" fill="hold">
                            <p:stCondLst>
                              <p:cond delay="2250"/>
                            </p:stCondLst>
                            <p:childTnLst>
                              <p:par>
                                <p:cTn id="18" presetID="34" presetClass="entr" presetSubtype="0" fill="hold" nodeType="afterEffect">
                                  <p:stCondLst>
                                    <p:cond delay="1000"/>
                                  </p:stCondLst>
                                  <p:childTnLst>
                                    <p:set>
                                      <p:cBhvr>
                                        <p:cTn id="19" dur="1" fill="hold">
                                          <p:stCondLst>
                                            <p:cond delay="0"/>
                                          </p:stCondLst>
                                        </p:cTn>
                                        <p:tgtEl>
                                          <p:spTgt spid="44"/>
                                        </p:tgtEl>
                                        <p:attrNameLst>
                                          <p:attrName>style.visibility</p:attrName>
                                        </p:attrNameLst>
                                      </p:cBhvr>
                                      <p:to>
                                        <p:strVal val="visible"/>
                                      </p:to>
                                    </p:set>
                                    <p:anim from="(-#ppt_w/2)" to="(#ppt_x)" calcmode="lin" valueType="num">
                                      <p:cBhvr>
                                        <p:cTn id="20" dur="300" fill="hold">
                                          <p:stCondLst>
                                            <p:cond delay="0"/>
                                          </p:stCondLst>
                                        </p:cTn>
                                        <p:tgtEl>
                                          <p:spTgt spid="44"/>
                                        </p:tgtEl>
                                        <p:attrNameLst>
                                          <p:attrName>ppt_x</p:attrName>
                                        </p:attrNameLst>
                                      </p:cBhvr>
                                    </p:anim>
                                    <p:anim from="0" to="-1.0" calcmode="lin" valueType="num">
                                      <p:cBhvr>
                                        <p:cTn id="21" dur="100" decel="50000" autoRev="1" fill="hold">
                                          <p:stCondLst>
                                            <p:cond delay="300"/>
                                          </p:stCondLst>
                                        </p:cTn>
                                        <p:tgtEl>
                                          <p:spTgt spid="44"/>
                                        </p:tgtEl>
                                        <p:attrNameLst>
                                          <p:attrName>xshear</p:attrName>
                                        </p:attrNameLst>
                                      </p:cBhvr>
                                    </p:anim>
                                    <p:animScale>
                                      <p:cBhvr>
                                        <p:cTn id="22" dur="100" decel="100000" autoRev="1" fill="hold">
                                          <p:stCondLst>
                                            <p:cond delay="300"/>
                                          </p:stCondLst>
                                        </p:cTn>
                                        <p:tgtEl>
                                          <p:spTgt spid="44"/>
                                        </p:tgtEl>
                                      </p:cBhvr>
                                      <p:from x="100000" y="100000"/>
                                      <p:to x="80000" y="100000"/>
                                    </p:animScale>
                                    <p:anim by="(#ppt_h/3+#ppt_w*0.1)" calcmode="lin" valueType="num">
                                      <p:cBhvr additive="sum">
                                        <p:cTn id="23" dur="100" decel="100000" autoRev="1" fill="hold">
                                          <p:stCondLst>
                                            <p:cond delay="300"/>
                                          </p:stCondLst>
                                        </p:cTn>
                                        <p:tgtEl>
                                          <p:spTgt spid="44"/>
                                        </p:tgtEl>
                                        <p:attrNameLst>
                                          <p:attrName>ppt_x</p:attrName>
                                        </p:attrNameLst>
                                      </p:cBhvr>
                                    </p:anim>
                                  </p:childTnLst>
                                </p:cTn>
                              </p:par>
                            </p:childTnLst>
                          </p:cTn>
                        </p:par>
                        <p:par>
                          <p:cTn id="24" fill="hold">
                            <p:stCondLst>
                              <p:cond delay="3750"/>
                            </p:stCondLst>
                            <p:childTnLst>
                              <p:par>
                                <p:cTn id="25" presetID="17" presetClass="entr" presetSubtype="1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1000" fill="hold"/>
                                        <p:tgtEl>
                                          <p:spTgt spid="41"/>
                                        </p:tgtEl>
                                        <p:attrNameLst>
                                          <p:attrName>ppt_w</p:attrName>
                                        </p:attrNameLst>
                                      </p:cBhvr>
                                      <p:tavLst>
                                        <p:tav tm="0">
                                          <p:val>
                                            <p:fltVal val="0"/>
                                          </p:val>
                                        </p:tav>
                                        <p:tav tm="100000">
                                          <p:val>
                                            <p:strVal val="#ppt_w"/>
                                          </p:val>
                                        </p:tav>
                                      </p:tavLst>
                                    </p:anim>
                                    <p:anim calcmode="lin" valueType="num">
                                      <p:cBhvr>
                                        <p:cTn id="28" dur="1000" fill="hold"/>
                                        <p:tgtEl>
                                          <p:spTgt spid="41"/>
                                        </p:tgtEl>
                                        <p:attrNameLst>
                                          <p:attrName>ppt_h</p:attrName>
                                        </p:attrNameLst>
                                      </p:cBhvr>
                                      <p:tavLst>
                                        <p:tav tm="0">
                                          <p:val>
                                            <p:strVal val="#ppt_h"/>
                                          </p:val>
                                        </p:tav>
                                        <p:tav tm="100000">
                                          <p:val>
                                            <p:strVal val="#ppt_h"/>
                                          </p:val>
                                        </p:tav>
                                      </p:tavLst>
                                    </p:anim>
                                  </p:childTnLst>
                                </p:cTn>
                              </p:par>
                            </p:childTnLst>
                          </p:cTn>
                        </p:par>
                        <p:par>
                          <p:cTn id="29" fill="hold">
                            <p:stCondLst>
                              <p:cond delay="4750"/>
                            </p:stCondLst>
                            <p:childTnLst>
                              <p:par>
                                <p:cTn id="30" presetID="29"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ppt_x</p:attrName>
                                        </p:attrNameLst>
                                      </p:cBhvr>
                                      <p:tavLst>
                                        <p:tav tm="0">
                                          <p:val>
                                            <p:strVal val="#ppt_x-.2"/>
                                          </p:val>
                                        </p:tav>
                                        <p:tav tm="100000">
                                          <p:val>
                                            <p:strVal val="#ppt_x"/>
                                          </p:val>
                                        </p:tav>
                                      </p:tavLst>
                                    </p:anim>
                                    <p:anim calcmode="lin" valueType="num">
                                      <p:cBhvr>
                                        <p:cTn id="33"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5"/>
                                        </p:tgtEl>
                                      </p:cBhvr>
                                    </p:animEffect>
                                  </p:childTnLst>
                                </p:cTn>
                              </p:par>
                            </p:childTnLst>
                          </p:cTn>
                        </p:par>
                        <p:par>
                          <p:cTn id="35" fill="hold">
                            <p:stCondLst>
                              <p:cond delay="5750"/>
                            </p:stCondLst>
                            <p:childTnLst>
                              <p:par>
                                <p:cTn id="36" presetID="17" presetClass="entr" presetSubtype="1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strVal val="#ppt_h"/>
                                          </p:val>
                                        </p:tav>
                                        <p:tav tm="100000">
                                          <p:val>
                                            <p:strVal val="#ppt_h"/>
                                          </p:val>
                                        </p:tav>
                                      </p:tavLst>
                                    </p:anim>
                                  </p:childTnLst>
                                </p:cTn>
                              </p:par>
                            </p:childTnLst>
                          </p:cTn>
                        </p:par>
                        <p:par>
                          <p:cTn id="40" fill="hold">
                            <p:stCondLst>
                              <p:cond delay="6750"/>
                            </p:stCondLst>
                            <p:childTnLst>
                              <p:par>
                                <p:cTn id="41" presetID="17" presetClass="entr" presetSubtype="1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strVal val="#ppt_h"/>
                                          </p:val>
                                        </p:tav>
                                        <p:tav tm="100000">
                                          <p:val>
                                            <p:strVal val="#ppt_h"/>
                                          </p:val>
                                        </p:tav>
                                      </p:tavLst>
                                    </p:anim>
                                  </p:childTnLst>
                                </p:cTn>
                              </p:par>
                            </p:childTnLst>
                          </p:cTn>
                        </p:par>
                        <p:par>
                          <p:cTn id="45" fill="hold">
                            <p:stCondLst>
                              <p:cond delay="7750"/>
                            </p:stCondLst>
                            <p:childTnLst>
                              <p:par>
                                <p:cTn id="46" presetID="17" presetClass="entr" presetSubtype="1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strVal val="#ppt_h"/>
                                          </p:val>
                                        </p:tav>
                                        <p:tav tm="100000">
                                          <p:val>
                                            <p:strVal val="#ppt_h"/>
                                          </p:val>
                                        </p:tav>
                                      </p:tavLst>
                                    </p:anim>
                                  </p:childTnLst>
                                </p:cTn>
                              </p:par>
                            </p:childTnLst>
                          </p:cTn>
                        </p:par>
                        <p:par>
                          <p:cTn id="50" fill="hold">
                            <p:stCondLst>
                              <p:cond delay="8750"/>
                            </p:stCondLst>
                            <p:childTnLst>
                              <p:par>
                                <p:cTn id="51" presetID="17" presetClass="entr" presetSubtype="1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1000" fill="hold"/>
                                        <p:tgtEl>
                                          <p:spTgt spid="35"/>
                                        </p:tgtEl>
                                        <p:attrNameLst>
                                          <p:attrName>ppt_w</p:attrName>
                                        </p:attrNameLst>
                                      </p:cBhvr>
                                      <p:tavLst>
                                        <p:tav tm="0">
                                          <p:val>
                                            <p:fltVal val="0"/>
                                          </p:val>
                                        </p:tav>
                                        <p:tav tm="100000">
                                          <p:val>
                                            <p:strVal val="#ppt_w"/>
                                          </p:val>
                                        </p:tav>
                                      </p:tavLst>
                                    </p:anim>
                                    <p:anim calcmode="lin" valueType="num">
                                      <p:cBhvr>
                                        <p:cTn id="54" dur="1000" fill="hold"/>
                                        <p:tgtEl>
                                          <p:spTgt spid="35"/>
                                        </p:tgtEl>
                                        <p:attrNameLst>
                                          <p:attrName>ppt_h</p:attrName>
                                        </p:attrNameLst>
                                      </p:cBhvr>
                                      <p:tavLst>
                                        <p:tav tm="0">
                                          <p:val>
                                            <p:strVal val="#ppt_h"/>
                                          </p:val>
                                        </p:tav>
                                        <p:tav tm="100000">
                                          <p:val>
                                            <p:strVal val="#ppt_h"/>
                                          </p:val>
                                        </p:tav>
                                      </p:tavLst>
                                    </p:anim>
                                  </p:childTnLst>
                                </p:cTn>
                              </p:par>
                            </p:childTnLst>
                          </p:cTn>
                        </p:par>
                        <p:par>
                          <p:cTn id="55" fill="hold">
                            <p:stCondLst>
                              <p:cond delay="9750"/>
                            </p:stCondLst>
                            <p:childTnLst>
                              <p:par>
                                <p:cTn id="56" presetID="29" presetClass="entr" presetSubtype="0" fill="hold" grpId="0" nodeType="afterEffect">
                                  <p:stCondLst>
                                    <p:cond delay="2000"/>
                                  </p:stCondLst>
                                  <p:childTnLst>
                                    <p:set>
                                      <p:cBhvr>
                                        <p:cTn id="57" dur="1" fill="hold">
                                          <p:stCondLst>
                                            <p:cond delay="0"/>
                                          </p:stCondLst>
                                        </p:cTn>
                                        <p:tgtEl>
                                          <p:spTgt spid="46"/>
                                        </p:tgtEl>
                                        <p:attrNameLst>
                                          <p:attrName>style.visibility</p:attrName>
                                        </p:attrNameLst>
                                      </p:cBhvr>
                                      <p:to>
                                        <p:strVal val="visible"/>
                                      </p:to>
                                    </p:set>
                                    <p:anim calcmode="lin" valueType="num">
                                      <p:cBhvr>
                                        <p:cTn id="58" dur="1000" fill="hold"/>
                                        <p:tgtEl>
                                          <p:spTgt spid="46"/>
                                        </p:tgtEl>
                                        <p:attrNameLst>
                                          <p:attrName>ppt_x</p:attrName>
                                        </p:attrNameLst>
                                      </p:cBhvr>
                                      <p:tavLst>
                                        <p:tav tm="0">
                                          <p:val>
                                            <p:strVal val="#ppt_x-.2"/>
                                          </p:val>
                                        </p:tav>
                                        <p:tav tm="100000">
                                          <p:val>
                                            <p:strVal val="#ppt_x"/>
                                          </p:val>
                                        </p:tav>
                                      </p:tavLst>
                                    </p:anim>
                                    <p:anim calcmode="lin" valueType="num">
                                      <p:cBhvr>
                                        <p:cTn id="59"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60" dur="1000"/>
                                        <p:tgtEl>
                                          <p:spTgt spid="46"/>
                                        </p:tgtEl>
                                      </p:cBhvr>
                                    </p:animEffect>
                                  </p:childTnLst>
                                </p:cTn>
                              </p:par>
                            </p:childTnLst>
                          </p:cTn>
                        </p:par>
                        <p:par>
                          <p:cTn id="61" fill="hold">
                            <p:stCondLst>
                              <p:cond delay="12750"/>
                            </p:stCondLst>
                            <p:childTnLst>
                              <p:par>
                                <p:cTn id="62" presetID="9"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dissolve">
                                      <p:cBhvr>
                                        <p:cTn id="64" dur="500"/>
                                        <p:tgtEl>
                                          <p:spTgt spid="30"/>
                                        </p:tgtEl>
                                      </p:cBhvr>
                                    </p:animEffect>
                                  </p:childTnLst>
                                </p:cTn>
                              </p:par>
                            </p:childTnLst>
                          </p:cTn>
                        </p:par>
                        <p:par>
                          <p:cTn id="65" fill="hold">
                            <p:stCondLst>
                              <p:cond delay="13250"/>
                            </p:stCondLst>
                            <p:childTnLst>
                              <p:par>
                                <p:cTn id="66" presetID="47"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14250"/>
                            </p:stCondLst>
                            <p:childTnLst>
                              <p:par>
                                <p:cTn id="72" presetID="49" presetClass="entr" presetSubtype="0" decel="100000"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1000" fill="hold"/>
                                        <p:tgtEl>
                                          <p:spTgt spid="38"/>
                                        </p:tgtEl>
                                        <p:attrNameLst>
                                          <p:attrName>ppt_w</p:attrName>
                                        </p:attrNameLst>
                                      </p:cBhvr>
                                      <p:tavLst>
                                        <p:tav tm="0">
                                          <p:val>
                                            <p:fltVal val="0"/>
                                          </p:val>
                                        </p:tav>
                                        <p:tav tm="100000">
                                          <p:val>
                                            <p:strVal val="#ppt_w"/>
                                          </p:val>
                                        </p:tav>
                                      </p:tavLst>
                                    </p:anim>
                                    <p:anim calcmode="lin" valueType="num">
                                      <p:cBhvr>
                                        <p:cTn id="75" dur="1000" fill="hold"/>
                                        <p:tgtEl>
                                          <p:spTgt spid="38"/>
                                        </p:tgtEl>
                                        <p:attrNameLst>
                                          <p:attrName>ppt_h</p:attrName>
                                        </p:attrNameLst>
                                      </p:cBhvr>
                                      <p:tavLst>
                                        <p:tav tm="0">
                                          <p:val>
                                            <p:fltVal val="0"/>
                                          </p:val>
                                        </p:tav>
                                        <p:tav tm="100000">
                                          <p:val>
                                            <p:strVal val="#ppt_h"/>
                                          </p:val>
                                        </p:tav>
                                      </p:tavLst>
                                    </p:anim>
                                    <p:anim calcmode="lin" valueType="num">
                                      <p:cBhvr>
                                        <p:cTn id="76" dur="1000" fill="hold"/>
                                        <p:tgtEl>
                                          <p:spTgt spid="38"/>
                                        </p:tgtEl>
                                        <p:attrNameLst>
                                          <p:attrName>style.rotation</p:attrName>
                                        </p:attrNameLst>
                                      </p:cBhvr>
                                      <p:tavLst>
                                        <p:tav tm="0">
                                          <p:val>
                                            <p:fltVal val="360"/>
                                          </p:val>
                                        </p:tav>
                                        <p:tav tm="100000">
                                          <p:val>
                                            <p:fltVal val="0"/>
                                          </p:val>
                                        </p:tav>
                                      </p:tavLst>
                                    </p:anim>
                                    <p:animEffect transition="in" filter="fade">
                                      <p:cBhvr>
                                        <p:cTn id="77" dur="1000"/>
                                        <p:tgtEl>
                                          <p:spTgt spid="38"/>
                                        </p:tgtEl>
                                      </p:cBhvr>
                                    </p:animEffect>
                                  </p:childTnLst>
                                </p:cTn>
                              </p:par>
                            </p:childTnLst>
                          </p:cTn>
                        </p:par>
                        <p:par>
                          <p:cTn id="78" fill="hold">
                            <p:stCondLst>
                              <p:cond delay="15250"/>
                            </p:stCondLst>
                            <p:childTnLst>
                              <p:par>
                                <p:cTn id="79" presetID="42"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anim calcmode="lin" valueType="num">
                                      <p:cBhvr>
                                        <p:cTn id="82" dur="1000" fill="hold"/>
                                        <p:tgtEl>
                                          <p:spTgt spid="40"/>
                                        </p:tgtEl>
                                        <p:attrNameLst>
                                          <p:attrName>ppt_x</p:attrName>
                                        </p:attrNameLst>
                                      </p:cBhvr>
                                      <p:tavLst>
                                        <p:tav tm="0">
                                          <p:val>
                                            <p:strVal val="#ppt_x"/>
                                          </p:val>
                                        </p:tav>
                                        <p:tav tm="100000">
                                          <p:val>
                                            <p:strVal val="#ppt_x"/>
                                          </p:val>
                                        </p:tav>
                                      </p:tavLst>
                                    </p:anim>
                                    <p:anim calcmode="lin" valueType="num">
                                      <p:cBhvr>
                                        <p:cTn id="83" dur="1000" fill="hold"/>
                                        <p:tgtEl>
                                          <p:spTgt spid="40"/>
                                        </p:tgtEl>
                                        <p:attrNameLst>
                                          <p:attrName>ppt_y</p:attrName>
                                        </p:attrNameLst>
                                      </p:cBhvr>
                                      <p:tavLst>
                                        <p:tav tm="0">
                                          <p:val>
                                            <p:strVal val="#ppt_y+.1"/>
                                          </p:val>
                                        </p:tav>
                                        <p:tav tm="100000">
                                          <p:val>
                                            <p:strVal val="#ppt_y"/>
                                          </p:val>
                                        </p:tav>
                                      </p:tavLst>
                                    </p:anim>
                                  </p:childTnLst>
                                </p:cTn>
                              </p:par>
                            </p:childTnLst>
                          </p:cTn>
                        </p:par>
                        <p:par>
                          <p:cTn id="84" fill="hold">
                            <p:stCondLst>
                              <p:cond delay="16250"/>
                            </p:stCondLst>
                            <p:childTnLst>
                              <p:par>
                                <p:cTn id="85" presetID="16" presetClass="entr" presetSubtype="37"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outVertical)">
                                      <p:cBhvr>
                                        <p:cTn id="8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animBg="1"/>
      <p:bldP spid="33" grpId="0"/>
      <p:bldP spid="34" grpId="0"/>
      <p:bldP spid="35" grpId="0"/>
      <p:bldP spid="36" grpId="0"/>
      <p:bldP spid="37" grpId="0"/>
      <p:bldP spid="38" grpId="0"/>
      <p:bldP spid="39" grpId="0"/>
      <p:bldP spid="40" grpId="0"/>
      <p:bldP spid="45" grpId="0" animBg="1"/>
      <p:bldP spid="4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0"/>
            <a:ext cx="8991600" cy="461666"/>
          </a:xfrm>
          <a:prstGeom prst="rect">
            <a:avLst/>
          </a:prstGeom>
          <a:solidFill>
            <a:schemeClr val="bg1"/>
          </a:solidFill>
          <a:ln>
            <a:noFill/>
          </a:ln>
        </p:spPr>
        <p:txBody>
          <a:bodyPr wrap="square" lIns="91440" tIns="45720" rIns="91440" bIns="45720" rtlCol="0">
            <a:spAutoFit/>
          </a:bodyPr>
          <a:lstStyle/>
          <a:p>
            <a:pPr indent="966788"/>
            <a:r>
              <a:rPr lang="ru-RU" sz="2400" dirty="0">
                <a:ln w="1905"/>
                <a:effectLst>
                  <a:innerShdw blurRad="69850" dist="43180" dir="5400000">
                    <a:srgbClr val="000000">
                      <a:alpha val="65000"/>
                    </a:srgbClr>
                  </a:innerShdw>
                </a:effectLst>
                <a:latin typeface="Calibri" panose="020F0502020204030204" pitchFamily="34" charset="0"/>
              </a:rPr>
              <a:t>Стратегическая моделирующая игра</a:t>
            </a:r>
          </a:p>
        </p:txBody>
      </p:sp>
      <p:sp>
        <p:nvSpPr>
          <p:cNvPr id="9" name="Прямоугольник 8"/>
          <p:cNvSpPr/>
          <p:nvPr/>
        </p:nvSpPr>
        <p:spPr>
          <a:xfrm>
            <a:off x="914400" y="457200"/>
            <a:ext cx="8229600" cy="533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a:p>
        </p:txBody>
      </p:sp>
      <p:sp>
        <p:nvSpPr>
          <p:cNvPr id="3" name="Заголовок 2"/>
          <p:cNvSpPr>
            <a:spLocks noGrp="1"/>
          </p:cNvSpPr>
          <p:nvPr>
            <p:ph type="title" idx="4294967295"/>
          </p:nvPr>
        </p:nvSpPr>
        <p:spPr>
          <a:xfrm>
            <a:off x="1143000" y="427038"/>
            <a:ext cx="8153400" cy="563562"/>
          </a:xfrm>
        </p:spPr>
        <p:txBody>
          <a:bodyPr>
            <a:noAutofit/>
          </a:bodyPr>
          <a:lstStyle/>
          <a:p>
            <a:pPr algn="l"/>
            <a:r>
              <a:rPr lang="ru-RU" sz="3200" b="1" i="1" dirty="0">
                <a:ln w="10160">
                  <a:solidFill>
                    <a:schemeClr val="accent1"/>
                  </a:solidFill>
                  <a:prstDash val="solid"/>
                </a:ln>
                <a:solidFill>
                  <a:srgbClr val="FFFF00"/>
                </a:solidFill>
                <a:effectLst>
                  <a:innerShdw blurRad="63500" dist="50800" dir="189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Самый быстрый </a:t>
            </a:r>
            <a:r>
              <a:rPr lang="ru-RU" sz="3600" b="1" dirty="0">
                <a:ln w="10160">
                  <a:solidFill>
                    <a:schemeClr val="accent1"/>
                  </a:solidFill>
                  <a:prstDash val="solid"/>
                </a:ln>
                <a:solidFill>
                  <a:srgbClr val="FFFFFF"/>
                </a:solidFill>
                <a:effectLst>
                  <a:innerShdw blurRad="63500" dist="50800" dir="18900000">
                    <a:prstClr val="black">
                      <a:alpha val="50000"/>
                    </a:prstClr>
                  </a:innerShdw>
                </a:effectLst>
                <a:latin typeface="Arial Black" panose="020B0A04020102020204" pitchFamily="34" charset="0"/>
                <a:ea typeface="Verdana" panose="020B0604030504040204" pitchFamily="34" charset="0"/>
                <a:cs typeface="Verdana" panose="020B0604030504040204" pitchFamily="34" charset="0"/>
              </a:rPr>
              <a:t>способ</a:t>
            </a:r>
          </a:p>
        </p:txBody>
      </p:sp>
      <p:graphicFrame>
        <p:nvGraphicFramePr>
          <p:cNvPr id="6" name="Схема 5"/>
          <p:cNvGraphicFramePr/>
          <p:nvPr>
            <p:extLst/>
          </p:nvPr>
        </p:nvGraphicFramePr>
        <p:xfrm>
          <a:off x="1310640" y="1447800"/>
          <a:ext cx="6461760" cy="426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76200" y="1560493"/>
            <a:ext cx="3594254" cy="954107"/>
          </a:xfrm>
          <a:prstGeom prst="rect">
            <a:avLst/>
          </a:prstGeom>
          <a:noFill/>
        </p:spPr>
        <p:txBody>
          <a:bodyPr wrap="none" rtlCol="0">
            <a:spAutoFit/>
            <a:scene3d>
              <a:camera prst="isometricOffAxis1Right"/>
              <a:lightRig rig="threePt" dir="t"/>
            </a:scene3d>
          </a:bodyPr>
          <a:lstStyle/>
          <a:p>
            <a:r>
              <a:rPr lang="ru-RU" sz="2800" i="1" dirty="0">
                <a:solidFill>
                  <a:srgbClr val="006600"/>
                </a:solidFill>
                <a:latin typeface="Verdana" panose="020B0604030504040204" pitchFamily="34" charset="0"/>
                <a:ea typeface="Verdana" panose="020B0604030504040204" pitchFamily="34" charset="0"/>
                <a:cs typeface="Verdana" panose="020B0604030504040204" pitchFamily="34" charset="0"/>
              </a:rPr>
              <a:t>Всего за 3-4 часа </a:t>
            </a:r>
          </a:p>
          <a:p>
            <a:r>
              <a:rPr lang="ru-RU" sz="2800" i="1" dirty="0">
                <a:solidFill>
                  <a:srgbClr val="006600"/>
                </a:solidFill>
                <a:latin typeface="Verdana" panose="020B0604030504040204" pitchFamily="34" charset="0"/>
                <a:ea typeface="Verdana" panose="020B0604030504040204" pitchFamily="34" charset="0"/>
                <a:cs typeface="Verdana" panose="020B0604030504040204" pitchFamily="34" charset="0"/>
              </a:rPr>
              <a:t>позволяет</a:t>
            </a:r>
          </a:p>
        </p:txBody>
      </p:sp>
      <p:pic>
        <p:nvPicPr>
          <p:cNvPr id="65" name="Picture 6" descr="innovation_football_game_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1906" y="0"/>
            <a:ext cx="1452094" cy="100584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38800" y="4983540"/>
            <a:ext cx="3048000" cy="1569660"/>
          </a:xfrm>
          <a:prstGeom prst="rect">
            <a:avLst/>
          </a:prstGeom>
          <a:noFill/>
        </p:spPr>
        <p:txBody>
          <a:bodyPr wrap="square" rtlCol="0">
            <a:spAutoFit/>
          </a:bodyPr>
          <a:lstStyle/>
          <a:p>
            <a:pPr algn="r"/>
            <a:r>
              <a:rPr lang="ru-RU" sz="2400" b="1" i="1" dirty="0">
                <a:latin typeface="+mn-lt"/>
              </a:rPr>
              <a:t>Значительно</a:t>
            </a:r>
            <a:r>
              <a:rPr lang="ru-RU" sz="2400" dirty="0">
                <a:latin typeface="+mn-lt"/>
              </a:rPr>
              <a:t> улучшить </a:t>
            </a:r>
            <a:br>
              <a:rPr lang="ru-RU" sz="2400" dirty="0">
                <a:latin typeface="+mn-lt"/>
              </a:rPr>
            </a:br>
            <a:r>
              <a:rPr lang="ru-RU" sz="2400" dirty="0">
                <a:latin typeface="+mn-lt"/>
              </a:rPr>
              <a:t>бизнес-модель и </a:t>
            </a:r>
            <a:br>
              <a:rPr lang="ru-RU" sz="2400" dirty="0">
                <a:latin typeface="+mn-lt"/>
              </a:rPr>
            </a:br>
            <a:r>
              <a:rPr lang="ru-RU" sz="2400" dirty="0">
                <a:latin typeface="+mn-lt"/>
              </a:rPr>
              <a:t>бизнес-стратегию</a:t>
            </a:r>
          </a:p>
        </p:txBody>
      </p:sp>
      <p:sp>
        <p:nvSpPr>
          <p:cNvPr id="67" name="TextBox 66"/>
          <p:cNvSpPr txBox="1"/>
          <p:nvPr/>
        </p:nvSpPr>
        <p:spPr>
          <a:xfrm>
            <a:off x="5867400" y="1325940"/>
            <a:ext cx="3657600" cy="1569660"/>
          </a:xfrm>
          <a:prstGeom prst="rect">
            <a:avLst/>
          </a:prstGeom>
          <a:noFill/>
        </p:spPr>
        <p:txBody>
          <a:bodyPr wrap="square" rtlCol="0">
            <a:spAutoFit/>
          </a:bodyPr>
          <a:lstStyle/>
          <a:p>
            <a:r>
              <a:rPr lang="ru-RU" sz="2400" b="1" i="1" dirty="0">
                <a:latin typeface="+mn-lt"/>
              </a:rPr>
              <a:t>Значительно</a:t>
            </a:r>
            <a:r>
              <a:rPr lang="ru-RU" sz="2400" dirty="0">
                <a:latin typeface="+mn-lt"/>
              </a:rPr>
              <a:t> </a:t>
            </a:r>
            <a:br>
              <a:rPr lang="ru-RU" sz="2400" dirty="0">
                <a:latin typeface="+mn-lt"/>
              </a:rPr>
            </a:br>
            <a:r>
              <a:rPr lang="ru-RU" sz="2400" dirty="0">
                <a:latin typeface="+mn-lt"/>
              </a:rPr>
              <a:t>повысить предпринимательское мастерство команды</a:t>
            </a:r>
          </a:p>
        </p:txBody>
      </p:sp>
      <p:sp>
        <p:nvSpPr>
          <p:cNvPr id="68" name="TextBox 67"/>
          <p:cNvSpPr txBox="1"/>
          <p:nvPr/>
        </p:nvSpPr>
        <p:spPr>
          <a:xfrm>
            <a:off x="152400" y="3962400"/>
            <a:ext cx="5334000" cy="2677656"/>
          </a:xfrm>
          <a:prstGeom prst="rect">
            <a:avLst/>
          </a:prstGeom>
          <a:noFill/>
        </p:spPr>
        <p:txBody>
          <a:bodyPr wrap="square" rtlCol="0">
            <a:spAutoFit/>
          </a:bodyPr>
          <a:lstStyle/>
          <a:p>
            <a:r>
              <a:rPr lang="ru-RU" sz="2400" b="1" i="1" dirty="0">
                <a:latin typeface="+mn-lt"/>
              </a:rPr>
              <a:t>Качественно</a:t>
            </a:r>
            <a:r>
              <a:rPr lang="ru-RU" sz="2400" dirty="0">
                <a:latin typeface="+mn-lt"/>
              </a:rPr>
              <a:t> </a:t>
            </a:r>
          </a:p>
          <a:p>
            <a:r>
              <a:rPr lang="ru-RU" sz="2400" dirty="0">
                <a:latin typeface="+mn-lt"/>
              </a:rPr>
              <a:t>оценить силу </a:t>
            </a:r>
            <a:br>
              <a:rPr lang="ru-RU" sz="2400" dirty="0">
                <a:latin typeface="+mn-lt"/>
              </a:rPr>
            </a:br>
            <a:r>
              <a:rPr lang="ru-RU" sz="2400" dirty="0">
                <a:latin typeface="+mn-lt"/>
              </a:rPr>
              <a:t>бизнес-модели, </a:t>
            </a:r>
            <a:br>
              <a:rPr lang="ru-RU" sz="2400" dirty="0">
                <a:latin typeface="+mn-lt"/>
              </a:rPr>
            </a:br>
            <a:r>
              <a:rPr lang="ru-RU" sz="2400" dirty="0">
                <a:latin typeface="+mn-lt"/>
              </a:rPr>
              <a:t>команды и </a:t>
            </a:r>
            <a:br>
              <a:rPr lang="ru-RU" sz="2400" dirty="0">
                <a:latin typeface="+mn-lt"/>
              </a:rPr>
            </a:br>
            <a:r>
              <a:rPr lang="ru-RU" sz="2400" dirty="0">
                <a:latin typeface="+mn-lt"/>
              </a:rPr>
              <a:t>каждого ее члена, </a:t>
            </a:r>
            <a:br>
              <a:rPr lang="ru-RU" sz="2400" dirty="0">
                <a:latin typeface="+mn-lt"/>
              </a:rPr>
            </a:br>
            <a:r>
              <a:rPr lang="ru-RU" sz="2400" dirty="0">
                <a:latin typeface="+mn-lt"/>
              </a:rPr>
              <a:t>и, в итоге, инвестиционную привлекательность проекта</a:t>
            </a:r>
          </a:p>
        </p:txBody>
      </p:sp>
      <p:pic>
        <p:nvPicPr>
          <p:cNvPr id="81" name="Picture 2" descr="V:\Inhale_Love\images\icon_vk_32x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Tree>
    <p:custDataLst>
      <p:tags r:id="rId1"/>
    </p:custDataLst>
    <p:extLst>
      <p:ext uri="{BB962C8B-B14F-4D97-AF65-F5344CB8AC3E}">
        <p14:creationId xmlns:p14="http://schemas.microsoft.com/office/powerpoint/2010/main" val="569987647"/>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9314" y="0"/>
            <a:ext cx="9014686" cy="400110"/>
          </a:xfrm>
          <a:prstGeom prst="rect">
            <a:avLst/>
          </a:prstGeom>
          <a:solidFill>
            <a:schemeClr val="bg1"/>
          </a:solidFill>
          <a:ln>
            <a:noFill/>
          </a:ln>
        </p:spPr>
        <p:txBody>
          <a:bodyPr wrap="square" lIns="91440" tIns="45720" rIns="91440" bIns="45720" rtlCol="0">
            <a:spAutoFit/>
          </a:bodyPr>
          <a:lstStyle/>
          <a:p>
            <a:pPr indent="966788"/>
            <a:r>
              <a:rPr lang="ru-RU" sz="2000" i="1" dirty="0">
                <a:ln w="1905"/>
                <a:solidFill>
                  <a:srgbClr val="006600"/>
                </a:solidFill>
                <a:effectLst>
                  <a:innerShdw blurRad="69850" dist="43180" dir="5400000">
                    <a:srgbClr val="000000">
                      <a:alpha val="65000"/>
                    </a:srgbClr>
                  </a:innerShdw>
                </a:effectLst>
                <a:latin typeface="Verdana" panose="020B0604030504040204" pitchFamily="34" charset="0"/>
                <a:ea typeface="Verdana" panose="020B0604030504040204" pitchFamily="34" charset="0"/>
                <a:cs typeface="Verdana" panose="020B0604030504040204" pitchFamily="34" charset="0"/>
              </a:rPr>
              <a:t>Создание прорывных инноваций и перемен</a:t>
            </a:r>
          </a:p>
        </p:txBody>
      </p:sp>
      <p:sp>
        <p:nvSpPr>
          <p:cNvPr id="9" name="Прямоугольник 8"/>
          <p:cNvSpPr/>
          <p:nvPr/>
        </p:nvSpPr>
        <p:spPr>
          <a:xfrm>
            <a:off x="914400" y="474600"/>
            <a:ext cx="8229600" cy="533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ru-RU" dirty="0"/>
          </a:p>
        </p:txBody>
      </p:sp>
      <p:sp>
        <p:nvSpPr>
          <p:cNvPr id="3" name="Заголовок 2"/>
          <p:cNvSpPr>
            <a:spLocks noGrp="1"/>
          </p:cNvSpPr>
          <p:nvPr>
            <p:ph type="title" idx="4294967295"/>
          </p:nvPr>
        </p:nvSpPr>
        <p:spPr>
          <a:xfrm>
            <a:off x="1447800" y="457200"/>
            <a:ext cx="7467600" cy="563563"/>
          </a:xfrm>
        </p:spPr>
        <p:txBody>
          <a:bodyPr>
            <a:noAutofit/>
          </a:bodyPr>
          <a:lstStyle/>
          <a:p>
            <a:r>
              <a:rPr lang="ru-RU" sz="3600" b="1" dirty="0">
                <a:ln w="10160">
                  <a:solidFill>
                    <a:schemeClr val="accent1"/>
                  </a:solidFill>
                  <a:prstDash val="solid"/>
                </a:ln>
                <a:solidFill>
                  <a:schemeClr val="bg1"/>
                </a:solidFill>
                <a:effectLst>
                  <a:innerShdw blurRad="63500" dist="50800" dir="189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От идей к прибылям</a:t>
            </a:r>
            <a:endParaRPr lang="ru-RU" sz="3600" b="1" dirty="0">
              <a:ln w="10160">
                <a:solidFill>
                  <a:schemeClr val="accent1"/>
                </a:solidFill>
                <a:prstDash val="solid"/>
              </a:ln>
              <a:solidFill>
                <a:schemeClr val="bg1"/>
              </a:solidFill>
              <a:effectLst>
                <a:innerShdw blurRad="63500" dist="50800" dir="18900000">
                  <a:prstClr val="black">
                    <a:alpha val="50000"/>
                  </a:prstClr>
                </a:innerShdw>
              </a:effectLst>
              <a:latin typeface="Arial Black" panose="020B0A0402010202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14" y="2301240"/>
            <a:ext cx="2926079" cy="2194560"/>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descr="V:\Innovarsitet-RU\images\vk_training_innovation_singapore_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450" y="2301240"/>
            <a:ext cx="2926080" cy="2194560"/>
          </a:xfrm>
          <a:prstGeom prst="roundRect">
            <a:avLst>
              <a:gd name="adj" fmla="val 8594"/>
            </a:avLst>
          </a:prstGeom>
          <a:solidFill>
            <a:srgbClr val="FFFFFF">
              <a:shade val="85000"/>
            </a:srgbClr>
          </a:solidFill>
          <a:ln>
            <a:noFill/>
          </a:ln>
          <a:effectLst/>
          <a:extLst/>
        </p:spPr>
      </p:pic>
      <p:sp>
        <p:nvSpPr>
          <p:cNvPr id="2" name="TextBox 1"/>
          <p:cNvSpPr txBox="1"/>
          <p:nvPr/>
        </p:nvSpPr>
        <p:spPr>
          <a:xfrm>
            <a:off x="2971800" y="1132582"/>
            <a:ext cx="5029200" cy="1077218"/>
          </a:xfrm>
          <a:prstGeom prst="rect">
            <a:avLst/>
          </a:prstGeom>
          <a:noFill/>
        </p:spPr>
        <p:txBody>
          <a:bodyPr wrap="square" rtlCol="0">
            <a:spAutoFit/>
          </a:bodyPr>
          <a:lstStyle/>
          <a:p>
            <a:pPr algn="ctr"/>
            <a:r>
              <a:rPr lang="ru-RU" sz="3200" dirty="0" err="1">
                <a:latin typeface="+mn-lt"/>
              </a:rPr>
              <a:t>Иннобол</a:t>
            </a:r>
            <a:r>
              <a:rPr lang="ru-RU" sz="3200" dirty="0">
                <a:latin typeface="+mn-lt"/>
              </a:rPr>
              <a:t> пользуется спросом во всем мире</a:t>
            </a:r>
          </a:p>
        </p:txBody>
      </p:sp>
      <p:pic>
        <p:nvPicPr>
          <p:cNvPr id="1027" name="Picture 3" descr="V:\Innovarsitet-RU\images\vk_training_strategy_malays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4587240"/>
            <a:ext cx="2926080" cy="2194560"/>
          </a:xfrm>
          <a:prstGeom prst="roundRect">
            <a:avLst>
              <a:gd name="adj" fmla="val 8594"/>
            </a:avLst>
          </a:prstGeom>
          <a:solidFill>
            <a:srgbClr val="FFFFFF">
              <a:shade val="85000"/>
            </a:srgbClr>
          </a:solidFill>
          <a:ln>
            <a:noFill/>
          </a:ln>
          <a:effectLst/>
          <a:extLst/>
        </p:spPr>
      </p:pic>
      <p:pic>
        <p:nvPicPr>
          <p:cNvPr id="1028" name="Picture 4" descr="V:\Innovarsitet-RU\images\vk_trainer_innoball_izh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3281" y="4587240"/>
            <a:ext cx="2904830" cy="2194560"/>
          </a:xfrm>
          <a:prstGeom prst="roundRect">
            <a:avLst>
              <a:gd name="adj" fmla="val 8594"/>
            </a:avLst>
          </a:prstGeom>
          <a:solidFill>
            <a:srgbClr val="FFFFFF">
              <a:shade val="85000"/>
            </a:srgbClr>
          </a:solidFill>
          <a:ln>
            <a:noFill/>
          </a:ln>
          <a:effectLst/>
          <a:extLst/>
        </p:spPr>
      </p:pic>
      <p:pic>
        <p:nvPicPr>
          <p:cNvPr id="1031" name="Picture 7" descr="V:\Innovarsitet-RU\images\vk_trainer_innoball_teams_izh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313" y="4587240"/>
            <a:ext cx="2926080" cy="2194560"/>
          </a:xfrm>
          <a:prstGeom prst="roundRect">
            <a:avLst>
              <a:gd name="adj" fmla="val 8594"/>
            </a:avLst>
          </a:prstGeom>
          <a:solidFill>
            <a:srgbClr val="FFFFFF">
              <a:shade val="85000"/>
            </a:srgbClr>
          </a:solidFill>
          <a:ln>
            <a:noFill/>
          </a:ln>
          <a:effectLst/>
          <a:extLst/>
        </p:spPr>
      </p:pic>
      <p:pic>
        <p:nvPicPr>
          <p:cNvPr id="81" name="Picture 2" descr="V:\Inhale_Love\images\icon_vk_32x3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 y="1166921"/>
            <a:ext cx="2895600" cy="965200"/>
          </a:xfrm>
          <a:prstGeom prst="rect">
            <a:avLst/>
          </a:prstGeom>
        </p:spPr>
      </p:pic>
      <p:pic>
        <p:nvPicPr>
          <p:cNvPr id="15" name="Рисунок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pic>
        <p:nvPicPr>
          <p:cNvPr id="6" name="Рисунок 5">
            <a:extLst>
              <a:ext uri="{FF2B5EF4-FFF2-40B4-BE49-F238E27FC236}">
                <a16:creationId xmlns:a16="http://schemas.microsoft.com/office/drawing/2014/main" id="{F6882B43-707E-4866-9042-7C74803AE1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2301239"/>
            <a:ext cx="2926081" cy="2194561"/>
          </a:xfrm>
          <a:prstGeom prst="roundRect">
            <a:avLst>
              <a:gd name="adj" fmla="val 8594"/>
            </a:avLst>
          </a:prstGeom>
          <a:solidFill>
            <a:srgbClr val="FFFFFF">
              <a:shade val="85000"/>
            </a:srgbClr>
          </a:solidFill>
          <a:ln>
            <a:noFill/>
          </a:ln>
          <a:effectLst/>
        </p:spPr>
      </p:pic>
      <p:pic>
        <p:nvPicPr>
          <p:cNvPr id="8" name="Рисунок 7">
            <a:extLst>
              <a:ext uri="{FF2B5EF4-FFF2-40B4-BE49-F238E27FC236}">
                <a16:creationId xmlns:a16="http://schemas.microsoft.com/office/drawing/2014/main" id="{2FED7000-7045-4184-899D-D3B2C082FA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4800" y="1204336"/>
            <a:ext cx="952500" cy="952500"/>
          </a:xfrm>
          <a:prstGeom prst="rect">
            <a:avLst/>
          </a:prstGeom>
        </p:spPr>
      </p:pic>
    </p:spTree>
    <p:custDataLst>
      <p:tags r:id="rId1"/>
    </p:custDataLst>
    <p:extLst>
      <p:ext uri="{BB962C8B-B14F-4D97-AF65-F5344CB8AC3E}">
        <p14:creationId xmlns:p14="http://schemas.microsoft.com/office/powerpoint/2010/main" val="710679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20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6" presetClass="entr" presetSubtype="32" fill="hold" nodeType="after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500"/>
                                        <p:tgtEl>
                                          <p:spTgt spid="8"/>
                                        </p:tgtEl>
                                      </p:cBhvr>
                                    </p:animEffect>
                                  </p:childTnLst>
                                </p:cTn>
                              </p:par>
                            </p:childTnLst>
                          </p:cTn>
                        </p:par>
                        <p:par>
                          <p:cTn id="18" fill="hold">
                            <p:stCondLst>
                              <p:cond delay="4750"/>
                            </p:stCondLst>
                            <p:childTnLst>
                              <p:par>
                                <p:cTn id="19" presetID="10" presetClass="entr" presetSubtype="0" fill="hold" nodeType="afterEffect">
                                  <p:stCondLst>
                                    <p:cond delay="25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5500"/>
                            </p:stCondLst>
                            <p:childTnLst>
                              <p:par>
                                <p:cTn id="23" presetID="10" presetClass="entr" presetSubtype="0" fill="hold" nodeType="afterEffect">
                                  <p:stCondLst>
                                    <p:cond delay="250"/>
                                  </p:stCondLst>
                                  <p:childTnLst>
                                    <p:set>
                                      <p:cBhvr>
                                        <p:cTn id="24" dur="1" fill="hold">
                                          <p:stCondLst>
                                            <p:cond delay="0"/>
                                          </p:stCondLst>
                                        </p:cTn>
                                        <p:tgtEl>
                                          <p:spTgt spid="1031"/>
                                        </p:tgtEl>
                                        <p:attrNameLst>
                                          <p:attrName>style.visibility</p:attrName>
                                        </p:attrNameLst>
                                      </p:cBhvr>
                                      <p:to>
                                        <p:strVal val="visible"/>
                                      </p:to>
                                    </p:set>
                                    <p:animEffect transition="in" filter="fade">
                                      <p:cBhvr>
                                        <p:cTn id="25" dur="500"/>
                                        <p:tgtEl>
                                          <p:spTgt spid="1031"/>
                                        </p:tgtEl>
                                      </p:cBhvr>
                                    </p:animEffect>
                                  </p:childTnLst>
                                </p:cTn>
                              </p:par>
                            </p:childTnLst>
                          </p:cTn>
                        </p:par>
                        <p:par>
                          <p:cTn id="26" fill="hold">
                            <p:stCondLst>
                              <p:cond delay="6250"/>
                            </p:stCondLst>
                            <p:childTnLst>
                              <p:par>
                                <p:cTn id="27" presetID="10" presetClass="entr" presetSubtype="0" fill="hold" nodeType="afterEffect">
                                  <p:stCondLst>
                                    <p:cond delay="25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500"/>
                                        <p:tgtEl>
                                          <p:spTgt spid="1029"/>
                                        </p:tgtEl>
                                      </p:cBhvr>
                                    </p:animEffect>
                                  </p:childTnLst>
                                </p:cTn>
                              </p:par>
                            </p:childTnLst>
                          </p:cTn>
                        </p:par>
                        <p:par>
                          <p:cTn id="30" fill="hold">
                            <p:stCondLst>
                              <p:cond delay="7000"/>
                            </p:stCondLst>
                            <p:childTnLst>
                              <p:par>
                                <p:cTn id="31" presetID="10" presetClass="entr" presetSubtype="0" fill="hold" nodeType="afterEffect">
                                  <p:stCondLst>
                                    <p:cond delay="25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par>
                          <p:cTn id="34" fill="hold">
                            <p:stCondLst>
                              <p:cond delay="7750"/>
                            </p:stCondLst>
                            <p:childTnLst>
                              <p:par>
                                <p:cTn id="35" presetID="10" presetClass="entr" presetSubtype="0" fill="hold" nodeType="afterEffect">
                                  <p:stCondLst>
                                    <p:cond delay="25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8500"/>
                            </p:stCondLst>
                            <p:childTnLst>
                              <p:par>
                                <p:cTn id="39" presetID="10" presetClass="entr" presetSubtype="0" fill="hold" nodeType="afterEffect">
                                  <p:stCondLst>
                                    <p:cond delay="250"/>
                                  </p:stCondLst>
                                  <p:childTnLst>
                                    <p:set>
                                      <p:cBhvr>
                                        <p:cTn id="40" dur="1" fill="hold">
                                          <p:stCondLst>
                                            <p:cond delay="0"/>
                                          </p:stCondLst>
                                        </p:cTn>
                                        <p:tgtEl>
                                          <p:spTgt spid="1027"/>
                                        </p:tgtEl>
                                        <p:attrNameLst>
                                          <p:attrName>style.visibility</p:attrName>
                                        </p:attrNameLst>
                                      </p:cBhvr>
                                      <p:to>
                                        <p:strVal val="visible"/>
                                      </p:to>
                                    </p:set>
                                    <p:animEffect transition="in" filter="fade">
                                      <p:cBhvr>
                                        <p:cTn id="4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29F76F6F-1470-4470-B884-D98963F47761}"/>
              </a:ext>
            </a:extLst>
          </p:cNvPr>
          <p:cNvSpPr/>
          <p:nvPr/>
        </p:nvSpPr>
        <p:spPr>
          <a:xfrm>
            <a:off x="0" y="2667001"/>
            <a:ext cx="9144000" cy="4191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6630" name="Rectangle 22"/>
          <p:cNvSpPr>
            <a:spLocks noGrp="1" noChangeArrowheads="1"/>
          </p:cNvSpPr>
          <p:nvPr>
            <p:ph type="title" idx="4294967295"/>
          </p:nvPr>
        </p:nvSpPr>
        <p:spPr>
          <a:xfrm>
            <a:off x="939032" y="76200"/>
            <a:ext cx="8204967" cy="1377859"/>
          </a:xfrm>
          <a:noFill/>
        </p:spPr>
        <p:txBody>
          <a:bodyPr lIns="0" rIns="0">
            <a:noAutofit/>
          </a:bodyPr>
          <a:lstStyle/>
          <a:p>
            <a:pPr algn="ctr"/>
            <a:r>
              <a:rPr lang="ru-RU" sz="4400"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Impact" panose="020B0806030902050204" pitchFamily="34" charset="0"/>
              </a:rPr>
              <a:t>КоР</a:t>
            </a:r>
            <a:r>
              <a:rPr lang="ru-RU" sz="440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Impact" panose="020B0806030902050204" pitchFamily="34" charset="0"/>
              </a:rPr>
              <a:t> 10 </a:t>
            </a:r>
            <a:r>
              <a:rPr lang="ru-RU" sz="4400"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rPr>
              <a:t>мета-инструментов инновационного мышления</a:t>
            </a:r>
            <a:endParaRPr lang="ru-RU" sz="4400" i="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endParaRPr>
          </a:p>
        </p:txBody>
      </p:sp>
      <p:grpSp>
        <p:nvGrpSpPr>
          <p:cNvPr id="7" name="Группа 6"/>
          <p:cNvGrpSpPr/>
          <p:nvPr/>
        </p:nvGrpSpPr>
        <p:grpSpPr>
          <a:xfrm>
            <a:off x="0" y="1600200"/>
            <a:ext cx="9144000" cy="1066800"/>
            <a:chOff x="0" y="1524000"/>
            <a:chExt cx="9144000" cy="1066800"/>
          </a:xfrm>
        </p:grpSpPr>
        <p:sp>
          <p:nvSpPr>
            <p:cNvPr id="2" name="Прямоугольник 1"/>
            <p:cNvSpPr/>
            <p:nvPr/>
          </p:nvSpPr>
          <p:spPr>
            <a:xfrm>
              <a:off x="0" y="1524000"/>
              <a:ext cx="9144000" cy="1066800"/>
            </a:xfrm>
            <a:prstGeom prst="rect">
              <a:avLst/>
            </a:prstGeom>
            <a:solidFill>
              <a:schemeClr val="accent5">
                <a:lumMod val="20000"/>
                <a:lumOff val="80000"/>
              </a:schemeClr>
            </a:solidFill>
            <a:ln w="127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http://icons.iconarchive.com/icons/dapino/beach/256/air-balloon-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00"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cons.iconarchive.com/icons/iconleak/atrous/256/hamme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5532"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icons.iconarchive.com/icons/simiographics/mixed/512/Flashlight-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033" y="1718400"/>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mg3.wikia.nocookie.net/__cb20130108152751/clubpenguin/images/thumb/c/ce/Blue_Climbing_Rope_clothing_icon_ID_3052.png/500px-Blue_Climbing_Rope_clothing_icon_ID_305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26499"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icons.iconarchive.com/icons/icons-land/sport/256/Trophy-Gol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565"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V:\Images\Icons\icon_money_coins_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1754400"/>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images.clipartpanda.com/rod-clipart-flyfishing.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6168" y="1718400"/>
              <a:ext cx="753232"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icons.iconarchive.com/icons/sirea/sharp-kitchen/256/Knife-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648433"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icons.iconarchive.com/icons/zairaam/sweet-halloween/256/broom-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7466"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Images\Icons\headphone_mic_01.jpg"/>
            <p:cNvPicPr>
              <a:picLocks noChangeAspect="1" noChangeArrowheads="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78065" y="1718400"/>
              <a:ext cx="57907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Рисунок 1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3F683D37-05F0-4B8B-8D4E-CD8773548D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1"/>
            <a:ext cx="1188000" cy="1188000"/>
          </a:xfrm>
          <a:prstGeom prst="rect">
            <a:avLst/>
          </a:prstGeom>
        </p:spPr>
      </p:pic>
      <p:pic>
        <p:nvPicPr>
          <p:cNvPr id="18" name="Рисунок 17">
            <a:extLst>
              <a:ext uri="{FF2B5EF4-FFF2-40B4-BE49-F238E27FC236}">
                <a16:creationId xmlns:a16="http://schemas.microsoft.com/office/drawing/2014/main" id="{744A3725-2A10-43BA-B423-9138A9DCD4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47800" y="4586830"/>
            <a:ext cx="2880000" cy="2160000"/>
          </a:xfrm>
          <a:prstGeom prst="rect">
            <a:avLst/>
          </a:prstGeom>
          <a:ln>
            <a:noFill/>
          </a:ln>
          <a:effectLst>
            <a:outerShdw blurRad="190500" algn="tl" rotWithShape="0">
              <a:srgbClr val="000000">
                <a:alpha val="70000"/>
              </a:srgbClr>
            </a:outerShdw>
          </a:effectLst>
        </p:spPr>
      </p:pic>
      <p:pic>
        <p:nvPicPr>
          <p:cNvPr id="21" name="Рисунок 20">
            <a:extLst>
              <a:ext uri="{FF2B5EF4-FFF2-40B4-BE49-F238E27FC236}">
                <a16:creationId xmlns:a16="http://schemas.microsoft.com/office/drawing/2014/main" id="{C7CC68FE-BEB3-48BF-9CA5-770518F0D9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92400" y="4586830"/>
            <a:ext cx="2880000" cy="2160000"/>
          </a:xfrm>
          <a:prstGeom prst="rect">
            <a:avLst/>
          </a:prstGeom>
          <a:ln>
            <a:noFill/>
          </a:ln>
          <a:effectLst>
            <a:outerShdw blurRad="190500" algn="tl" rotWithShape="0">
              <a:srgbClr val="000000">
                <a:alpha val="70000"/>
              </a:srgbClr>
            </a:outerShdw>
          </a:effectLst>
        </p:spPr>
      </p:pic>
      <p:pic>
        <p:nvPicPr>
          <p:cNvPr id="5" name="Рисунок 4">
            <a:extLst>
              <a:ext uri="{FF2B5EF4-FFF2-40B4-BE49-F238E27FC236}">
                <a16:creationId xmlns:a16="http://schemas.microsoft.com/office/drawing/2014/main" id="{AA73BC74-35C4-4C20-9A95-CAAC569DA9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406" y="2789235"/>
            <a:ext cx="2928000" cy="2196000"/>
          </a:xfrm>
          <a:prstGeom prst="rect">
            <a:avLst/>
          </a:prstGeom>
          <a:ln>
            <a:noFill/>
          </a:ln>
          <a:effectLst>
            <a:outerShdw blurRad="190500" algn="tl" rotWithShape="0">
              <a:srgbClr val="000000">
                <a:alpha val="70000"/>
              </a:srgbClr>
            </a:outerShdw>
          </a:effectLst>
        </p:spPr>
      </p:pic>
      <p:pic>
        <p:nvPicPr>
          <p:cNvPr id="11" name="Рисунок 10">
            <a:extLst>
              <a:ext uri="{FF2B5EF4-FFF2-40B4-BE49-F238E27FC236}">
                <a16:creationId xmlns:a16="http://schemas.microsoft.com/office/drawing/2014/main" id="{518FC9F9-1875-4201-B6E5-D1C4C0C7EA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63384" y="2807235"/>
            <a:ext cx="2880000" cy="2160000"/>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F0B02EAF-0E2D-4D4C-8286-7FF1FED94361}"/>
              </a:ext>
            </a:extLst>
          </p:cNvPr>
          <p:cNvPicPr>
            <a:picLocks noChangeAspect="1"/>
          </p:cNvPicPr>
          <p:nvPr/>
        </p:nvPicPr>
        <p:blipFill>
          <a:blip r:embed="rId18" cstate="print">
            <a:extLst>
              <a:ext uri="{BEBA8EAE-BF5A-486C-A8C5-ECC9F3942E4B}">
                <a14:imgProps xmlns:a14="http://schemas.microsoft.com/office/drawing/2010/main">
                  <a14:imgLayer r:embed="rId19">
                    <a14:imgEffect>
                      <a14:sharpenSoften amount="36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163362" y="2807235"/>
            <a:ext cx="2880000" cy="21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4486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36630"/>
                                        </p:tgtEl>
                                        <p:attrNameLst>
                                          <p:attrName>style.visibility</p:attrName>
                                        </p:attrNameLst>
                                      </p:cBhvr>
                                      <p:to>
                                        <p:strVal val="visible"/>
                                      </p:to>
                                    </p:set>
                                    <p:animEffect transition="in" filter="fade">
                                      <p:cBhvr>
                                        <p:cTn id="7" dur="1000"/>
                                        <p:tgtEl>
                                          <p:spTgt spid="836630"/>
                                        </p:tgtEl>
                                      </p:cBhvr>
                                    </p:animEffect>
                                    <p:anim calcmode="lin" valueType="num">
                                      <p:cBhvr>
                                        <p:cTn id="8" dur="1000" fill="hold"/>
                                        <p:tgtEl>
                                          <p:spTgt spid="836630"/>
                                        </p:tgtEl>
                                        <p:attrNameLst>
                                          <p:attrName>ppt_x</p:attrName>
                                        </p:attrNameLst>
                                      </p:cBhvr>
                                      <p:tavLst>
                                        <p:tav tm="0">
                                          <p:val>
                                            <p:strVal val="#ppt_x"/>
                                          </p:val>
                                        </p:tav>
                                        <p:tav tm="100000">
                                          <p:val>
                                            <p:strVal val="#ppt_x"/>
                                          </p:val>
                                        </p:tav>
                                      </p:tavLst>
                                    </p:anim>
                                    <p:anim calcmode="lin" valueType="num">
                                      <p:cBhvr>
                                        <p:cTn id="9" dur="1000" fill="hold"/>
                                        <p:tgtEl>
                                          <p:spTgt spid="8366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500"/>
                                        <p:tgtEl>
                                          <p:spTgt spid="7"/>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4000"/>
                            </p:stCondLst>
                            <p:childTnLst>
                              <p:par>
                                <p:cTn id="19" presetID="53" presetClass="entr" presetSubtype="16"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5000"/>
                            </p:stCondLst>
                            <p:childTnLst>
                              <p:par>
                                <p:cTn id="25" presetID="2" presetClass="entr" presetSubtype="4" fill="hold" nodeType="after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6" fill="hold" nodeType="after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7000"/>
                            </p:stCondLst>
                            <p:childTnLst>
                              <p:par>
                                <p:cTn id="35" presetID="2" presetClass="entr" presetSubtype="8" fill="hold" nodeType="after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8000"/>
                            </p:stCondLst>
                            <p:childTnLst>
                              <p:par>
                                <p:cTn id="40" presetID="2" presetClass="entr" presetSubtype="2" fill="hold" nodeType="afterEffect">
                                  <p:stCondLst>
                                    <p:cond delay="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366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30" name="Rectangle 22"/>
          <p:cNvSpPr>
            <a:spLocks noGrp="1" noChangeArrowheads="1"/>
          </p:cNvSpPr>
          <p:nvPr>
            <p:ph type="title" idx="4294967295"/>
          </p:nvPr>
        </p:nvSpPr>
        <p:spPr>
          <a:xfrm>
            <a:off x="2133600" y="0"/>
            <a:ext cx="6999893" cy="990600"/>
          </a:xfrm>
          <a:noFill/>
        </p:spPr>
        <p:txBody>
          <a:bodyPr lIns="0" rIns="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КоР</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10 мета-инструментов</a:t>
            </a:r>
            <a:endParaRPr lang="ru-RU" i="1"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10"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icons.iconarchive.com/icons/dapino/beach/256/air-balloon-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1620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cons.iconarchive.com/icons/iconleak/atrous/256/hammer-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896" y="47053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icons.iconarchive.com/icons/simiographics/mixed/512/Flashlight-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2897" y="1162050"/>
            <a:ext cx="9143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mg3.wikia.nocookie.net/__cb20130108152751/clubpenguin/images/thumb/c/ce/Blue_Climbing_Rope_clothing_icon_ID_3052.png/500px-Blue_Climbing_Rope_clothing_icon_ID_305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81000" y="463391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icons.iconarchive.com/icons/icons-land/sport/256/Trophy-Gol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5791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V:\Images\Icons\icon_money_coins_0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4336" y="588645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images.clipartpanda.com/rod-clipart-flyfishi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1793" y="2343150"/>
            <a:ext cx="9566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icons.iconarchive.com/icons/sirea/sharp-kitchen/256/Knife-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81000" y="347662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icons.iconarchive.com/icons/zairaam/sweet-halloween/256/broom-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02896" y="35242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Images\Icons\headphone_mic_0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0492" y="2319337"/>
            <a:ext cx="735417"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0" y="1712655"/>
            <a:ext cx="6019799" cy="2554545"/>
          </a:xfrm>
          <a:prstGeom prst="rect">
            <a:avLst/>
          </a:prstGeom>
          <a:noFill/>
        </p:spPr>
        <p:txBody>
          <a:bodyPr wrap="square" rtlCol="0">
            <a:spAutoFit/>
          </a:bodyPr>
          <a:lstStyle/>
          <a:p>
            <a:pPr marL="457200" indent="-457200">
              <a:spcAft>
                <a:spcPts val="600"/>
              </a:spcAft>
              <a:buClr>
                <a:srgbClr val="C00000"/>
              </a:buClr>
              <a:buFont typeface="Wingdings" panose="05000000000000000000" pitchFamily="2" charset="2"/>
              <a:buChar char="Ø"/>
            </a:pPr>
            <a:r>
              <a:rPr lang="ru-RU" sz="2800" b="1" dirty="0">
                <a:latin typeface="+mn-lt"/>
              </a:rPr>
              <a:t>Изобретение новых подходов</a:t>
            </a:r>
            <a:endParaRPr lang="en-US" sz="2800" b="1" dirty="0">
              <a:latin typeface="+mn-lt"/>
            </a:endParaRPr>
          </a:p>
          <a:p>
            <a:pPr marL="457200" indent="-457200">
              <a:spcAft>
                <a:spcPts val="600"/>
              </a:spcAft>
              <a:buClr>
                <a:srgbClr val="C00000"/>
              </a:buClr>
              <a:buFont typeface="Wingdings" panose="05000000000000000000" pitchFamily="2" charset="2"/>
              <a:buChar char="Ø"/>
            </a:pPr>
            <a:r>
              <a:rPr lang="ru-RU" sz="2800" b="1" dirty="0">
                <a:latin typeface="+mn-lt"/>
              </a:rPr>
              <a:t>Творческое решение проблем</a:t>
            </a:r>
            <a:endParaRPr lang="en-US" sz="2800" b="1" dirty="0">
              <a:latin typeface="+mn-lt"/>
            </a:endParaRPr>
          </a:p>
          <a:p>
            <a:pPr marL="457200" indent="-457200">
              <a:spcAft>
                <a:spcPts val="600"/>
              </a:spcAft>
              <a:buClr>
                <a:srgbClr val="C00000"/>
              </a:buClr>
              <a:buFont typeface="Wingdings" panose="05000000000000000000" pitchFamily="2" charset="2"/>
              <a:buChar char="Ø"/>
            </a:pPr>
            <a:r>
              <a:rPr lang="ru-RU" sz="2800" b="1" dirty="0">
                <a:latin typeface="+mn-lt"/>
              </a:rPr>
              <a:t>Разработка стратегий</a:t>
            </a:r>
            <a:endParaRPr lang="en-US" sz="2800" b="1" dirty="0">
              <a:latin typeface="+mn-lt"/>
            </a:endParaRPr>
          </a:p>
          <a:p>
            <a:pPr marL="457200" indent="-457200">
              <a:spcAft>
                <a:spcPts val="600"/>
              </a:spcAft>
              <a:buClr>
                <a:srgbClr val="C00000"/>
              </a:buClr>
              <a:buFont typeface="Wingdings" panose="05000000000000000000" pitchFamily="2" charset="2"/>
              <a:buChar char="Ø"/>
            </a:pPr>
            <a:r>
              <a:rPr lang="ru-RU" sz="2800" b="1" dirty="0">
                <a:latin typeface="+mn-lt"/>
              </a:rPr>
              <a:t>Угадывание ходов противников</a:t>
            </a:r>
            <a:endParaRPr lang="en-US" sz="2800" b="1" dirty="0">
              <a:latin typeface="+mn-lt"/>
            </a:endParaRPr>
          </a:p>
          <a:p>
            <a:pPr marL="457200" indent="-457200">
              <a:spcAft>
                <a:spcPts val="600"/>
              </a:spcAft>
              <a:buClr>
                <a:srgbClr val="C00000"/>
              </a:buClr>
              <a:buFont typeface="Wingdings" panose="05000000000000000000" pitchFamily="2" charset="2"/>
              <a:buChar char="Ø"/>
            </a:pPr>
            <a:r>
              <a:rPr lang="ru-RU" sz="2800" b="1" dirty="0">
                <a:latin typeface="+mn-lt"/>
              </a:rPr>
              <a:t>Создание синергии</a:t>
            </a:r>
            <a:endParaRPr lang="en-US" sz="2800" b="1" dirty="0">
              <a:latin typeface="+mn-lt"/>
            </a:endParaRPr>
          </a:p>
        </p:txBody>
      </p:sp>
      <p:sp>
        <p:nvSpPr>
          <p:cNvPr id="22" name="TextBox 21"/>
          <p:cNvSpPr txBox="1"/>
          <p:nvPr/>
        </p:nvSpPr>
        <p:spPr>
          <a:xfrm>
            <a:off x="3075594" y="5105400"/>
            <a:ext cx="6019799" cy="1538883"/>
          </a:xfrm>
          <a:prstGeom prst="rect">
            <a:avLst/>
          </a:prstGeom>
          <a:noFill/>
        </p:spPr>
        <p:txBody>
          <a:bodyPr wrap="square" rtlCol="0">
            <a:spAutoFit/>
          </a:bodyPr>
          <a:lstStyle/>
          <a:p>
            <a:pPr marL="457200" indent="-457200">
              <a:spcAft>
                <a:spcPts val="600"/>
              </a:spcAft>
              <a:buClr>
                <a:srgbClr val="C00000"/>
              </a:buClr>
              <a:buFont typeface="Wingdings" panose="05000000000000000000" pitchFamily="2" charset="2"/>
              <a:buChar char="Ø"/>
            </a:pPr>
            <a:r>
              <a:rPr lang="ru-RU" sz="2800" b="1" dirty="0">
                <a:latin typeface="+mn-lt"/>
              </a:rPr>
              <a:t>Предпринимательское творчество</a:t>
            </a:r>
            <a:endParaRPr lang="en-US" sz="2800" b="1" dirty="0">
              <a:latin typeface="+mn-lt"/>
            </a:endParaRPr>
          </a:p>
          <a:p>
            <a:pPr marL="457200" indent="-457200">
              <a:spcAft>
                <a:spcPts val="600"/>
              </a:spcAft>
              <a:buClr>
                <a:srgbClr val="C00000"/>
              </a:buClr>
              <a:buFont typeface="Wingdings" panose="05000000000000000000" pitchFamily="2" charset="2"/>
              <a:buChar char="Ø"/>
            </a:pPr>
            <a:r>
              <a:rPr lang="ru-RU" sz="2800" b="1" dirty="0">
                <a:latin typeface="+mn-lt"/>
              </a:rPr>
              <a:t>Систематичное мышление</a:t>
            </a:r>
            <a:endParaRPr lang="en-US" sz="2800" b="1" dirty="0">
              <a:latin typeface="+mn-lt"/>
            </a:endParaRPr>
          </a:p>
          <a:p>
            <a:pPr marL="457200" indent="-457200">
              <a:spcAft>
                <a:spcPts val="600"/>
              </a:spcAft>
              <a:buClr>
                <a:srgbClr val="C00000"/>
              </a:buClr>
              <a:buFont typeface="Wingdings" panose="05000000000000000000" pitchFamily="2" charset="2"/>
              <a:buChar char="Ø"/>
            </a:pPr>
            <a:r>
              <a:rPr lang="ru-RU" sz="2800" b="1" dirty="0">
                <a:latin typeface="+mn-lt"/>
              </a:rPr>
              <a:t>Процесс создания инноваций</a:t>
            </a:r>
          </a:p>
        </p:txBody>
      </p:sp>
      <p:sp>
        <p:nvSpPr>
          <p:cNvPr id="25" name="Прямоугольник 24"/>
          <p:cNvSpPr/>
          <p:nvPr/>
        </p:nvSpPr>
        <p:spPr>
          <a:xfrm>
            <a:off x="2438400" y="1066800"/>
            <a:ext cx="6705599" cy="548640"/>
          </a:xfrm>
          <a:prstGeom prst="rect">
            <a:avLst/>
          </a:prstGeom>
          <a:gradFill flip="none" rotWithShape="1">
            <a:gsLst>
              <a:gs pos="0">
                <a:schemeClr val="accent1">
                  <a:shade val="30000"/>
                  <a:satMod val="115000"/>
                </a:schemeClr>
              </a:gs>
              <a:gs pos="84000">
                <a:schemeClr val="accent1">
                  <a:shade val="67500"/>
                  <a:satMod val="115000"/>
                </a:schemeClr>
              </a:gs>
              <a:gs pos="96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274320" rtlCol="0" anchor="ctr"/>
          <a:lstStyle/>
          <a:p>
            <a:pPr algn="r"/>
            <a:r>
              <a:rPr lang="ru-RU" sz="2800" b="1" i="1" dirty="0">
                <a:solidFill>
                  <a:schemeClr val="bg1"/>
                </a:solidFill>
              </a:rPr>
              <a:t>Управление прорывным проектом</a:t>
            </a:r>
          </a:p>
        </p:txBody>
      </p:sp>
      <p:sp>
        <p:nvSpPr>
          <p:cNvPr id="28" name="Прямоугольник 27"/>
          <p:cNvSpPr/>
          <p:nvPr/>
        </p:nvSpPr>
        <p:spPr>
          <a:xfrm>
            <a:off x="2438400" y="4419600"/>
            <a:ext cx="6705599" cy="548640"/>
          </a:xfrm>
          <a:prstGeom prst="rect">
            <a:avLst/>
          </a:prstGeom>
          <a:gradFill flip="none" rotWithShape="1">
            <a:gsLst>
              <a:gs pos="0">
                <a:schemeClr val="accent1">
                  <a:shade val="30000"/>
                  <a:satMod val="115000"/>
                </a:schemeClr>
              </a:gs>
              <a:gs pos="84000">
                <a:schemeClr val="accent1">
                  <a:shade val="67500"/>
                  <a:satMod val="115000"/>
                </a:schemeClr>
              </a:gs>
              <a:gs pos="96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274320" rtlCol="0" anchor="ctr"/>
          <a:lstStyle/>
          <a:p>
            <a:pPr algn="r"/>
            <a:r>
              <a:rPr lang="ru-RU" sz="2800" b="1" i="1" dirty="0">
                <a:solidFill>
                  <a:schemeClr val="bg1"/>
                </a:solidFill>
              </a:rPr>
              <a:t>Развитие умений и навыков</a:t>
            </a:r>
          </a:p>
        </p:txBody>
      </p:sp>
      <p:sp>
        <p:nvSpPr>
          <p:cNvPr id="2" name="TextBox 1"/>
          <p:cNvSpPr txBox="1"/>
          <p:nvPr/>
        </p:nvSpPr>
        <p:spPr>
          <a:xfrm>
            <a:off x="0" y="0"/>
            <a:ext cx="2168768" cy="954107"/>
          </a:xfrm>
          <a:prstGeom prst="rect">
            <a:avLst/>
          </a:prstGeom>
          <a:noFill/>
        </p:spPr>
        <p:txBody>
          <a:bodyPr wrap="square" rtlCol="0">
            <a:spAutoFit/>
          </a:bodyPr>
          <a:lstStyle/>
          <a:p>
            <a:pPr algn="ctr"/>
            <a:r>
              <a:rPr lang="ru-RU" sz="2800" b="1" dirty="0">
                <a:solidFill>
                  <a:srgbClr val="336699"/>
                </a:solidFill>
                <a:latin typeface="Arial Narrow" panose="020B0606020202030204" pitchFamily="34" charset="0"/>
                <a:ea typeface="Verdana" panose="020B0604030504040204" pitchFamily="34" charset="0"/>
                <a:cs typeface="Verdana" panose="020B0604030504040204" pitchFamily="34" charset="0"/>
              </a:rPr>
              <a:t>Бизнес-мышление</a:t>
            </a:r>
          </a:p>
        </p:txBody>
      </p:sp>
      <p:pic>
        <p:nvPicPr>
          <p:cNvPr id="19" name="Picture 2" descr="C:\Websites\cecsi.ru\images\bec_geo_globe-blue-only_30x18.PNG">
            <a:extLst>
              <a:ext uri="{FF2B5EF4-FFF2-40B4-BE49-F238E27FC236}">
                <a16:creationId xmlns:a16="http://schemas.microsoft.com/office/drawing/2014/main" id="{09931ACF-9AD6-4070-A66C-65094F60CE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360000" cy="2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8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30" name="Rectangle 22"/>
          <p:cNvSpPr>
            <a:spLocks noGrp="1" noChangeArrowheads="1"/>
          </p:cNvSpPr>
          <p:nvPr>
            <p:ph type="title" idx="4294967295"/>
          </p:nvPr>
        </p:nvSpPr>
        <p:spPr>
          <a:xfrm>
            <a:off x="512400" y="152400"/>
            <a:ext cx="8784000" cy="1219200"/>
          </a:xfrm>
          <a:noFill/>
        </p:spPr>
        <p:txBody>
          <a:bodyPr lIns="0" rIns="0">
            <a:noAutofit/>
          </a:bodyPr>
          <a:lstStyle/>
          <a:p>
            <a:pPr algn="ctr"/>
            <a:r>
              <a:rPr lang="ru-RU" sz="4400"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Impact" panose="020B0806030902050204" pitchFamily="34" charset="0"/>
              </a:rPr>
              <a:t>КоР</a:t>
            </a:r>
            <a:r>
              <a:rPr lang="ru-RU" sz="440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Impact" panose="020B0806030902050204" pitchFamily="34" charset="0"/>
              </a:rPr>
              <a:t> 10 </a:t>
            </a:r>
            <a:r>
              <a:rPr lang="ru-RU" sz="4400"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rPr>
              <a:t>мета-инструментов инновационного мышления</a:t>
            </a:r>
            <a:endParaRPr lang="ru-RU" sz="4400" i="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a typeface="Verdana" panose="020B0604030504040204" pitchFamily="34" charset="0"/>
              <a:cs typeface="Verdana" panose="020B0604030504040204" pitchFamily="34" charset="0"/>
            </a:endParaRPr>
          </a:p>
        </p:txBody>
      </p:sp>
      <p:grpSp>
        <p:nvGrpSpPr>
          <p:cNvPr id="7" name="Группа 6"/>
          <p:cNvGrpSpPr/>
          <p:nvPr/>
        </p:nvGrpSpPr>
        <p:grpSpPr>
          <a:xfrm>
            <a:off x="0" y="1600200"/>
            <a:ext cx="9144000" cy="1066800"/>
            <a:chOff x="0" y="1524000"/>
            <a:chExt cx="9144000" cy="1066800"/>
          </a:xfrm>
        </p:grpSpPr>
        <p:sp>
          <p:nvSpPr>
            <p:cNvPr id="2" name="Прямоугольник 1"/>
            <p:cNvSpPr/>
            <p:nvPr/>
          </p:nvSpPr>
          <p:spPr>
            <a:xfrm>
              <a:off x="0" y="1524000"/>
              <a:ext cx="9144000" cy="1066800"/>
            </a:xfrm>
            <a:prstGeom prst="rect">
              <a:avLst/>
            </a:prstGeom>
            <a:solidFill>
              <a:schemeClr val="accent5">
                <a:lumMod val="20000"/>
                <a:lumOff val="80000"/>
              </a:schemeClr>
            </a:solidFill>
            <a:ln w="127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http://icons.iconarchive.com/icons/dapino/beach/256/air-balloon-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00"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cons.iconarchive.com/icons/iconleak/atrous/256/hamme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5532"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icons.iconarchive.com/icons/simiographics/mixed/512/Flashlight-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033" y="1718400"/>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mg3.wikia.nocookie.net/__cb20130108152751/clubpenguin/images/thumb/c/ce/Blue_Climbing_Rope_clothing_icon_ID_3052.png/500px-Blue_Climbing_Rope_clothing_icon_ID_305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26499"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icons.iconarchive.com/icons/icons-land/sport/256/Trophy-Gol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4565"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V:\Images\Icons\icon_money_coins_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1754400"/>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images.clipartpanda.com/rod-clipart-flyfishing.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6168" y="1718400"/>
              <a:ext cx="753232"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icons.iconarchive.com/icons/sirea/sharp-kitchen/256/Knife-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648433"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icons.iconarchive.com/icons/zairaam/sweet-halloween/256/broom-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7466" y="17184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Images\Icons\headphone_mic_01.jpg"/>
            <p:cNvPicPr>
              <a:picLocks noChangeAspect="1" noChangeArrowheads="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78065" y="1718400"/>
              <a:ext cx="579070" cy="720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483655" y="3124200"/>
            <a:ext cx="6176691" cy="461665"/>
          </a:xfrm>
          <a:prstGeom prst="rect">
            <a:avLst/>
          </a:prstGeom>
          <a:noFill/>
        </p:spPr>
        <p:txBody>
          <a:bodyPr wrap="none" rtlCol="0">
            <a:spAutoFit/>
          </a:bodyPr>
          <a:lstStyle/>
          <a:p>
            <a:r>
              <a:rPr lang="ru-RU" sz="2400" b="1" dirty="0">
                <a:solidFill>
                  <a:srgbClr val="336699"/>
                </a:solidFill>
                <a:latin typeface="Verdana" panose="020B0604030504040204" pitchFamily="34" charset="0"/>
                <a:ea typeface="Verdana" panose="020B0604030504040204" pitchFamily="34" charset="0"/>
                <a:cs typeface="Verdana" panose="020B0604030504040204" pitchFamily="34" charset="0"/>
              </a:rPr>
              <a:t>Функции на </a:t>
            </a:r>
            <a:r>
              <a:rPr lang="ru-RU" sz="2400" b="1" dirty="0" err="1">
                <a:solidFill>
                  <a:srgbClr val="336699"/>
                </a:solidFill>
                <a:latin typeface="Verdana" panose="020B0604030504040204" pitchFamily="34" charset="0"/>
                <a:ea typeface="Verdana" panose="020B0604030504040204" pitchFamily="34" charset="0"/>
                <a:cs typeface="Verdana" panose="020B0604030504040204" pitchFamily="34" charset="0"/>
              </a:rPr>
              <a:t>Инномпийских</a:t>
            </a:r>
            <a:r>
              <a:rPr lang="ru-RU" sz="2400" b="1" dirty="0">
                <a:solidFill>
                  <a:srgbClr val="336699"/>
                </a:solidFill>
                <a:latin typeface="Verdana" panose="020B0604030504040204" pitchFamily="34" charset="0"/>
                <a:ea typeface="Verdana" panose="020B0604030504040204" pitchFamily="34" charset="0"/>
                <a:cs typeface="Verdana" panose="020B0604030504040204" pitchFamily="34" charset="0"/>
              </a:rPr>
              <a:t> играх</a:t>
            </a:r>
          </a:p>
        </p:txBody>
      </p:sp>
      <p:graphicFrame>
        <p:nvGraphicFramePr>
          <p:cNvPr id="6" name="Таблица 5"/>
          <p:cNvGraphicFramePr>
            <a:graphicFrameLocks noGrp="1"/>
          </p:cNvGraphicFramePr>
          <p:nvPr>
            <p:extLst/>
          </p:nvPr>
        </p:nvGraphicFramePr>
        <p:xfrm>
          <a:off x="0" y="3733800"/>
          <a:ext cx="9144004" cy="3124200"/>
        </p:xfrm>
        <a:graphic>
          <a:graphicData uri="http://schemas.openxmlformats.org/drawingml/2006/table">
            <a:tbl>
              <a:tblPr firstRow="1" bandRow="1">
                <a:tableStyleId>{5C22544A-7EE6-4342-B048-85BDC9FD1C3A}</a:tableStyleId>
              </a:tblPr>
              <a:tblGrid>
                <a:gridCol w="2286001">
                  <a:extLst>
                    <a:ext uri="{9D8B030D-6E8A-4147-A177-3AD203B41FA5}">
                      <a16:colId xmlns:a16="http://schemas.microsoft.com/office/drawing/2014/main" val="3800601504"/>
                    </a:ext>
                  </a:extLst>
                </a:gridCol>
                <a:gridCol w="2286001">
                  <a:extLst>
                    <a:ext uri="{9D8B030D-6E8A-4147-A177-3AD203B41FA5}">
                      <a16:colId xmlns:a16="http://schemas.microsoft.com/office/drawing/2014/main" val="30431123"/>
                    </a:ext>
                  </a:extLst>
                </a:gridCol>
                <a:gridCol w="2286001">
                  <a:extLst>
                    <a:ext uri="{9D8B030D-6E8A-4147-A177-3AD203B41FA5}">
                      <a16:colId xmlns:a16="http://schemas.microsoft.com/office/drawing/2014/main" val="1232073912"/>
                    </a:ext>
                  </a:extLst>
                </a:gridCol>
                <a:gridCol w="2286001">
                  <a:extLst>
                    <a:ext uri="{9D8B030D-6E8A-4147-A177-3AD203B41FA5}">
                      <a16:colId xmlns:a16="http://schemas.microsoft.com/office/drawing/2014/main" val="3574593338"/>
                    </a:ext>
                  </a:extLst>
                </a:gridCol>
              </a:tblGrid>
              <a:tr h="731221">
                <a:tc>
                  <a:txBody>
                    <a:bodyPr/>
                    <a:lstStyle/>
                    <a:p>
                      <a:pPr algn="ctr"/>
                      <a:r>
                        <a:rPr lang="ru-RU" sz="2800" dirty="0"/>
                        <a:t>Команды</a:t>
                      </a:r>
                    </a:p>
                  </a:txBody>
                  <a:tcPr anchor="ctr">
                    <a:solidFill>
                      <a:srgbClr val="336699"/>
                    </a:solidFill>
                  </a:tcPr>
                </a:tc>
                <a:tc>
                  <a:txBody>
                    <a:bodyPr/>
                    <a:lstStyle/>
                    <a:p>
                      <a:pPr algn="ctr"/>
                      <a:r>
                        <a:rPr lang="ru-RU" sz="2800" dirty="0"/>
                        <a:t>Судьи</a:t>
                      </a:r>
                    </a:p>
                  </a:txBody>
                  <a:tcPr anchor="ctr">
                    <a:solidFill>
                      <a:srgbClr val="336699"/>
                    </a:solidFill>
                  </a:tcPr>
                </a:tc>
                <a:tc>
                  <a:txBody>
                    <a:bodyPr/>
                    <a:lstStyle/>
                    <a:p>
                      <a:pPr algn="ctr"/>
                      <a:r>
                        <a:rPr lang="ru-RU" sz="2800" dirty="0"/>
                        <a:t>Зрители</a:t>
                      </a:r>
                    </a:p>
                  </a:txBody>
                  <a:tcPr anchor="ctr">
                    <a:solidFill>
                      <a:srgbClr val="336699"/>
                    </a:solidFill>
                  </a:tcPr>
                </a:tc>
                <a:tc>
                  <a:txBody>
                    <a:bodyPr/>
                    <a:lstStyle/>
                    <a:p>
                      <a:pPr algn="ctr"/>
                      <a:r>
                        <a:rPr lang="ru-RU" sz="2800" dirty="0"/>
                        <a:t>Шоу</a:t>
                      </a:r>
                    </a:p>
                  </a:txBody>
                  <a:tcPr anchor="ctr">
                    <a:solidFill>
                      <a:srgbClr val="336699"/>
                    </a:solidFill>
                  </a:tcPr>
                </a:tc>
                <a:extLst>
                  <a:ext uri="{0D108BD9-81ED-4DB2-BD59-A6C34878D82A}">
                    <a16:rowId xmlns:a16="http://schemas.microsoft.com/office/drawing/2014/main" val="4064904365"/>
                  </a:ext>
                </a:extLst>
              </a:tr>
              <a:tr h="2392979">
                <a:tc>
                  <a:txBody>
                    <a:bodyPr/>
                    <a:lstStyle/>
                    <a:p>
                      <a:pPr algn="ctr"/>
                      <a:r>
                        <a:rPr lang="ru-RU" sz="2800" b="1" i="1" dirty="0">
                          <a:solidFill>
                            <a:srgbClr val="002060"/>
                          </a:solidFill>
                        </a:rPr>
                        <a:t>направляют</a:t>
                      </a:r>
                      <a:r>
                        <a:rPr lang="en-US" sz="2800" dirty="0"/>
                        <a:t> </a:t>
                      </a:r>
                      <a:r>
                        <a:rPr lang="ru-RU" sz="2800" dirty="0"/>
                        <a:t>процессы генерации идей и предвидения</a:t>
                      </a:r>
                    </a:p>
                  </a:txBody>
                  <a:tcPr/>
                </a:tc>
                <a:tc>
                  <a:txBody>
                    <a:bodyPr/>
                    <a:lstStyle/>
                    <a:p>
                      <a:pPr algn="ctr"/>
                      <a:r>
                        <a:rPr lang="ru-RU" sz="2800" b="1" i="1" dirty="0">
                          <a:solidFill>
                            <a:srgbClr val="002060"/>
                          </a:solidFill>
                        </a:rPr>
                        <a:t>улучшают</a:t>
                      </a:r>
                      <a:endParaRPr lang="en-US" sz="2800" dirty="0"/>
                    </a:p>
                    <a:p>
                      <a:pPr algn="ctr"/>
                      <a:r>
                        <a:rPr lang="ru-RU" sz="2800" dirty="0"/>
                        <a:t>понимание сути и оценку идей</a:t>
                      </a:r>
                    </a:p>
                  </a:txBody>
                  <a:tcPr/>
                </a:tc>
                <a:tc>
                  <a:txBody>
                    <a:bodyPr/>
                    <a:lstStyle/>
                    <a:p>
                      <a:pPr algn="ctr"/>
                      <a:r>
                        <a:rPr lang="ru-RU" sz="2800" b="1" i="1" dirty="0">
                          <a:solidFill>
                            <a:srgbClr val="002060"/>
                          </a:solidFill>
                        </a:rPr>
                        <a:t>упрощают</a:t>
                      </a:r>
                      <a:r>
                        <a:rPr lang="en-US" sz="2800" dirty="0"/>
                        <a:t> </a:t>
                      </a:r>
                      <a:r>
                        <a:rPr lang="ru-RU" sz="2800" dirty="0"/>
                        <a:t>ускорение обучение с помощью метафор</a:t>
                      </a:r>
                    </a:p>
                  </a:txBody>
                  <a:tcPr/>
                </a:tc>
                <a:tc>
                  <a:txBody>
                    <a:bodyPr/>
                    <a:lstStyle/>
                    <a:p>
                      <a:pPr algn="ctr"/>
                      <a:r>
                        <a:rPr lang="ru-RU" sz="2800" b="1" i="1" dirty="0">
                          <a:solidFill>
                            <a:srgbClr val="002060"/>
                          </a:solidFill>
                        </a:rPr>
                        <a:t>ускоряют</a:t>
                      </a:r>
                      <a:r>
                        <a:rPr lang="en-US" sz="2800" dirty="0"/>
                        <a:t> </a:t>
                      </a:r>
                    </a:p>
                    <a:p>
                      <a:pPr algn="ctr"/>
                      <a:r>
                        <a:rPr lang="ru-RU" sz="2800" dirty="0"/>
                        <a:t>озарения и добавляют веселья</a:t>
                      </a:r>
                    </a:p>
                    <a:p>
                      <a:pPr algn="ctr"/>
                      <a:endParaRPr lang="ru-RU" sz="2800" dirty="0"/>
                    </a:p>
                  </a:txBody>
                  <a:tcPr/>
                </a:tc>
                <a:extLst>
                  <a:ext uri="{0D108BD9-81ED-4DB2-BD59-A6C34878D82A}">
                    <a16:rowId xmlns:a16="http://schemas.microsoft.com/office/drawing/2014/main" val="632994879"/>
                  </a:ext>
                </a:extLst>
              </a:tr>
            </a:tbl>
          </a:graphicData>
        </a:graphic>
      </p:graphicFrame>
      <p:pic>
        <p:nvPicPr>
          <p:cNvPr id="20" name="Рисунок 19"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3F683D37-05F0-4B8B-8D4E-CD8773548D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1"/>
            <a:ext cx="1188000" cy="1188000"/>
          </a:xfrm>
          <a:prstGeom prst="rect">
            <a:avLst/>
          </a:prstGeom>
        </p:spPr>
      </p:pic>
    </p:spTree>
    <p:extLst>
      <p:ext uri="{BB962C8B-B14F-4D97-AF65-F5344CB8AC3E}">
        <p14:creationId xmlns:p14="http://schemas.microsoft.com/office/powerpoint/2010/main" val="179056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36630"/>
                                        </p:tgtEl>
                                        <p:attrNameLst>
                                          <p:attrName>style.visibility</p:attrName>
                                        </p:attrNameLst>
                                      </p:cBhvr>
                                      <p:to>
                                        <p:strVal val="visible"/>
                                      </p:to>
                                    </p:set>
                                    <p:animEffect transition="in" filter="fade">
                                      <p:cBhvr>
                                        <p:cTn id="7" dur="1000"/>
                                        <p:tgtEl>
                                          <p:spTgt spid="836630"/>
                                        </p:tgtEl>
                                      </p:cBhvr>
                                    </p:animEffect>
                                    <p:anim calcmode="lin" valueType="num">
                                      <p:cBhvr>
                                        <p:cTn id="8" dur="1000" fill="hold"/>
                                        <p:tgtEl>
                                          <p:spTgt spid="836630"/>
                                        </p:tgtEl>
                                        <p:attrNameLst>
                                          <p:attrName>ppt_x</p:attrName>
                                        </p:attrNameLst>
                                      </p:cBhvr>
                                      <p:tavLst>
                                        <p:tav tm="0">
                                          <p:val>
                                            <p:strVal val="#ppt_x"/>
                                          </p:val>
                                        </p:tav>
                                        <p:tav tm="100000">
                                          <p:val>
                                            <p:strVal val="#ppt_x"/>
                                          </p:val>
                                        </p:tav>
                                      </p:tavLst>
                                    </p:anim>
                                    <p:anim calcmode="lin" valueType="num">
                                      <p:cBhvr>
                                        <p:cTn id="9" dur="1000" fill="hold"/>
                                        <p:tgtEl>
                                          <p:spTgt spid="8366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500"/>
                                        <p:tgtEl>
                                          <p:spTgt spid="7"/>
                                        </p:tgtEl>
                                      </p:cBhvr>
                                    </p:animEffect>
                                  </p:childTnLst>
                                </p:cTn>
                              </p:par>
                            </p:childTnLst>
                          </p:cTn>
                        </p:par>
                        <p:par>
                          <p:cTn id="14" fill="hold">
                            <p:stCondLst>
                              <p:cond delay="3000"/>
                            </p:stCondLst>
                            <p:childTnLst>
                              <p:par>
                                <p:cTn id="15" presetID="42" presetClass="entr" presetSubtype="0" fill="hold" grpId="0" nodeType="after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22" presetClass="entr" presetSubtype="8"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30"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30" name="Rectangle 22"/>
          <p:cNvSpPr>
            <a:spLocks noGrp="1" noChangeArrowheads="1"/>
          </p:cNvSpPr>
          <p:nvPr>
            <p:ph type="title" idx="4294967295"/>
          </p:nvPr>
        </p:nvSpPr>
        <p:spPr>
          <a:xfrm>
            <a:off x="0" y="520700"/>
            <a:ext cx="9144000" cy="698500"/>
          </a:xfrm>
          <a:noFill/>
        </p:spPr>
        <p:txBody>
          <a:bodyPr lIns="0" rIns="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err="1">
                <a:ln w="11430"/>
                <a:solidFill>
                  <a:srgbClr val="336699"/>
                </a:solidFill>
                <a:effectLst>
                  <a:outerShdw blurRad="76200" dist="50800" dir="5400000" algn="tl" rotWithShape="0">
                    <a:srgbClr val="000000">
                      <a:alpha val="65000"/>
                    </a:srgbClr>
                  </a:outerShdw>
                </a:effectLst>
                <a:latin typeface="Impact" panose="020B0806030902050204" pitchFamily="34" charset="0"/>
              </a:rPr>
              <a:t>КоР</a:t>
            </a:r>
            <a:r>
              <a:rPr lang="en-US"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 10</a:t>
            </a:r>
            <a:r>
              <a:rPr lang="ru-RU"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 </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мета-инструментов</a:t>
            </a:r>
            <a:endParaRPr lang="ru-RU" i="1"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10"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15" name="Picture 2" descr="C:\Websites\cecsi.ru\images\bec_geo_globe-blue-only_30x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00" cy="216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
            <a:ext cx="8534400" cy="553998"/>
          </a:xfrm>
          <a:prstGeom prst="rect">
            <a:avLst/>
          </a:prstGeom>
          <a:noFill/>
        </p:spPr>
        <p:txBody>
          <a:bodyPr wrap="square" lIns="182880" tIns="91440" rIns="182880" bIns="91440" rtlCol="0">
            <a:spAutoFit/>
          </a:bodyPr>
          <a:lstStyle/>
          <a:p>
            <a:pPr algn="ctr"/>
            <a:r>
              <a:rPr lang="ru-RU" sz="2400" i="1" dirty="0">
                <a:latin typeface="Verdana" panose="020B0604030504040204" pitchFamily="34" charset="0"/>
                <a:ea typeface="Verdana" panose="020B0604030504040204" pitchFamily="34" charset="0"/>
                <a:cs typeface="Verdana" panose="020B0604030504040204" pitchFamily="34" charset="0"/>
              </a:rPr>
              <a:t>Создание инновационных стратегий и решений</a:t>
            </a:r>
          </a:p>
        </p:txBody>
      </p:sp>
      <p:sp>
        <p:nvSpPr>
          <p:cNvPr id="7" name="TextBox 6"/>
          <p:cNvSpPr txBox="1"/>
          <p:nvPr/>
        </p:nvSpPr>
        <p:spPr>
          <a:xfrm>
            <a:off x="228600" y="6400800"/>
            <a:ext cx="8305800" cy="461664"/>
          </a:xfrm>
          <a:prstGeom prst="rect">
            <a:avLst/>
          </a:prstGeom>
          <a:noFill/>
        </p:spPr>
        <p:txBody>
          <a:bodyPr wrap="square" lIns="91440" tIns="45720" rIns="91440" bIns="45720" rtlCol="0">
            <a:spAutoFit/>
          </a:bodyPr>
          <a:lstStyle/>
          <a:p>
            <a:pPr algn="ctr"/>
            <a:r>
              <a:rPr lang="en-US" sz="2400" dirty="0">
                <a:solidFill>
                  <a:srgbClr val="336699"/>
                </a:solidFill>
              </a:rPr>
              <a:t>1</a:t>
            </a:r>
            <a:r>
              <a:rPr lang="en-US" sz="2400" dirty="0"/>
              <a:t>. </a:t>
            </a:r>
            <a:r>
              <a:rPr lang="ru-RU" sz="2400" dirty="0"/>
              <a:t>Метафорическое решение </a:t>
            </a:r>
            <a:r>
              <a:rPr lang="en-US" sz="2400" dirty="0">
                <a:solidFill>
                  <a:srgbClr val="336699"/>
                </a:solidFill>
              </a:rPr>
              <a:t>&gt;&gt;  </a:t>
            </a:r>
            <a:r>
              <a:rPr lang="ru-RU" sz="2400" dirty="0">
                <a:solidFill>
                  <a:srgbClr val="336699"/>
                </a:solidFill>
              </a:rPr>
              <a:t>2. </a:t>
            </a:r>
            <a:r>
              <a:rPr lang="ru-RU" sz="2400" dirty="0"/>
              <a:t>Реальные действия</a:t>
            </a:r>
            <a:endParaRPr lang="en-US" sz="2400" dirty="0"/>
          </a:p>
        </p:txBody>
      </p:sp>
      <p:grpSp>
        <p:nvGrpSpPr>
          <p:cNvPr id="4" name="Группа 3">
            <a:extLst>
              <a:ext uri="{FF2B5EF4-FFF2-40B4-BE49-F238E27FC236}">
                <a16:creationId xmlns:a16="http://schemas.microsoft.com/office/drawing/2014/main" id="{D21164C3-7B60-4369-8BAF-87FF330D75C0}"/>
              </a:ext>
            </a:extLst>
          </p:cNvPr>
          <p:cNvGrpSpPr/>
          <p:nvPr/>
        </p:nvGrpSpPr>
        <p:grpSpPr>
          <a:xfrm>
            <a:off x="-18288" y="1295400"/>
            <a:ext cx="9242756" cy="5147104"/>
            <a:chOff x="-18288" y="1295400"/>
            <a:chExt cx="9242756" cy="5147104"/>
          </a:xfrm>
        </p:grpSpPr>
        <p:sp>
          <p:nvSpPr>
            <p:cNvPr id="6" name="Прямоугольник 5"/>
            <p:cNvSpPr/>
            <p:nvPr/>
          </p:nvSpPr>
          <p:spPr>
            <a:xfrm>
              <a:off x="0" y="1295400"/>
              <a:ext cx="9144000" cy="5147104"/>
            </a:xfrm>
            <a:prstGeom prst="rect">
              <a:avLst/>
            </a:prstGeom>
            <a:solidFill>
              <a:srgbClr val="3366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spcCol="0" rtlCol="0" anchor="ctr"/>
            <a:lstStyle/>
            <a:p>
              <a:pPr algn="ctr">
                <a:lnSpc>
                  <a:spcPct val="80000"/>
                </a:lnSpc>
              </a:pPr>
              <a:endParaRPr lang="ru-RU" b="1" dirty="0">
                <a:solidFill>
                  <a:schemeClr val="tx1"/>
                </a:solidFill>
              </a:endParaRPr>
            </a:p>
          </p:txBody>
        </p:sp>
        <p:sp>
          <p:nvSpPr>
            <p:cNvPr id="3" name="TextBox 2"/>
            <p:cNvSpPr txBox="1"/>
            <p:nvPr/>
          </p:nvSpPr>
          <p:spPr>
            <a:xfrm>
              <a:off x="-18288" y="2949715"/>
              <a:ext cx="2130712" cy="707886"/>
            </a:xfrm>
            <a:prstGeom prst="rect">
              <a:avLst/>
            </a:prstGeom>
            <a:noFill/>
          </p:spPr>
          <p:txBody>
            <a:bodyPr wrap="none" lIns="91440" tIns="45720" rIns="91440" bIns="45720" rtlCol="0">
              <a:spAutoFit/>
            </a:bodyPr>
            <a:lstStyle/>
            <a:p>
              <a:pPr algn="ctr"/>
              <a:r>
                <a:rPr lang="ru-RU" sz="2000" dirty="0">
                  <a:solidFill>
                    <a:schemeClr val="bg1"/>
                  </a:solidFill>
                  <a:latin typeface="+mn-lt"/>
                </a:rPr>
                <a:t>Подними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Удиви</a:t>
              </a:r>
              <a:endParaRPr lang="en-US" sz="2000" dirty="0">
                <a:solidFill>
                  <a:schemeClr val="bg1"/>
                </a:solidFill>
                <a:latin typeface="+mn-lt"/>
              </a:endParaRPr>
            </a:p>
            <a:p>
              <a:pPr algn="ctr"/>
              <a:r>
                <a:rPr lang="ru-RU" sz="2000" dirty="0">
                  <a:solidFill>
                    <a:schemeClr val="bg1"/>
                  </a:solidFill>
                  <a:latin typeface="+mn-lt"/>
                </a:rPr>
                <a:t>Осмотри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Улети</a:t>
              </a:r>
            </a:p>
          </p:txBody>
        </p:sp>
        <p:sp>
          <p:nvSpPr>
            <p:cNvPr id="21" name="TextBox 20"/>
            <p:cNvSpPr txBox="1"/>
            <p:nvPr/>
          </p:nvSpPr>
          <p:spPr>
            <a:xfrm>
              <a:off x="35852" y="5486401"/>
              <a:ext cx="1909500" cy="707886"/>
            </a:xfrm>
            <a:prstGeom prst="rect">
              <a:avLst/>
            </a:prstGeom>
            <a:noFill/>
          </p:spPr>
          <p:txBody>
            <a:bodyPr wrap="none" lIns="91440" tIns="45720" rIns="91440" bIns="45720" rtlCol="0">
              <a:spAutoFit/>
            </a:bodyPr>
            <a:lstStyle/>
            <a:p>
              <a:pPr algn="ctr"/>
              <a:r>
                <a:rPr lang="ru-RU" sz="2000" dirty="0">
                  <a:solidFill>
                    <a:schemeClr val="bg1"/>
                  </a:solidFill>
                  <a:latin typeface="+mn-lt"/>
                </a:rPr>
                <a:t>Очисти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Удали</a:t>
              </a:r>
              <a:endParaRPr lang="en-US" sz="2000" dirty="0">
                <a:solidFill>
                  <a:schemeClr val="bg1"/>
                </a:solidFill>
                <a:latin typeface="+mn-lt"/>
              </a:endParaRPr>
            </a:p>
            <a:p>
              <a:pPr algn="ctr"/>
              <a:r>
                <a:rPr lang="ru-RU" sz="2000" dirty="0">
                  <a:solidFill>
                    <a:schemeClr val="bg1"/>
                  </a:solidFill>
                  <a:latin typeface="+mn-lt"/>
                </a:rPr>
                <a:t>Лети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Накажи</a:t>
              </a:r>
              <a:endParaRPr lang="en-US" sz="2000" dirty="0">
                <a:solidFill>
                  <a:schemeClr val="bg1"/>
                </a:solidFill>
                <a:latin typeface="+mn-lt"/>
              </a:endParaRPr>
            </a:p>
          </p:txBody>
        </p:sp>
        <p:sp>
          <p:nvSpPr>
            <p:cNvPr id="22" name="TextBox 21"/>
            <p:cNvSpPr txBox="1"/>
            <p:nvPr/>
          </p:nvSpPr>
          <p:spPr>
            <a:xfrm>
              <a:off x="7109469" y="2949715"/>
              <a:ext cx="2063386" cy="707886"/>
            </a:xfrm>
            <a:prstGeom prst="rect">
              <a:avLst/>
            </a:prstGeom>
            <a:noFill/>
          </p:spPr>
          <p:txBody>
            <a:bodyPr wrap="none" lIns="91440" tIns="45720" rIns="91440" bIns="45720" rtlCol="0">
              <a:spAutoFit/>
            </a:bodyPr>
            <a:lstStyle/>
            <a:p>
              <a:pPr algn="ctr"/>
              <a:r>
                <a:rPr lang="ru-RU" sz="2000" dirty="0">
                  <a:solidFill>
                    <a:schemeClr val="bg1"/>
                  </a:solidFill>
                  <a:latin typeface="+mn-lt"/>
                </a:rPr>
                <a:t>Наточи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Режь</a:t>
              </a:r>
              <a:endParaRPr lang="en-US" sz="2000" dirty="0">
                <a:solidFill>
                  <a:schemeClr val="bg1"/>
                </a:solidFill>
                <a:latin typeface="+mn-lt"/>
              </a:endParaRPr>
            </a:p>
            <a:p>
              <a:pPr algn="ctr"/>
              <a:r>
                <a:rPr lang="ru-RU" sz="2000" dirty="0">
                  <a:solidFill>
                    <a:schemeClr val="bg1"/>
                  </a:solidFill>
                  <a:latin typeface="+mn-lt"/>
                </a:rPr>
                <a:t>Пригрози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Убей</a:t>
              </a:r>
              <a:endParaRPr lang="en-US" sz="2000" dirty="0">
                <a:solidFill>
                  <a:schemeClr val="bg1"/>
                </a:solidFill>
                <a:latin typeface="+mn-lt"/>
              </a:endParaRPr>
            </a:p>
          </p:txBody>
        </p:sp>
        <p:sp>
          <p:nvSpPr>
            <p:cNvPr id="27" name="TextBox 26"/>
            <p:cNvSpPr txBox="1"/>
            <p:nvPr/>
          </p:nvSpPr>
          <p:spPr>
            <a:xfrm>
              <a:off x="5258421" y="1501915"/>
              <a:ext cx="2230098" cy="707886"/>
            </a:xfrm>
            <a:prstGeom prst="rect">
              <a:avLst/>
            </a:prstGeom>
            <a:noFill/>
          </p:spPr>
          <p:txBody>
            <a:bodyPr wrap="none" lIns="91440" tIns="45720" rIns="91440" bIns="45720" rtlCol="0">
              <a:spAutoFit/>
            </a:bodyPr>
            <a:lstStyle/>
            <a:p>
              <a:pPr algn="ctr"/>
              <a:r>
                <a:rPr lang="ru-RU" sz="2000" dirty="0">
                  <a:solidFill>
                    <a:srgbClr val="FFFF00"/>
                  </a:solidFill>
                  <a:latin typeface="+mn-lt"/>
                </a:rPr>
                <a:t>Лови</a:t>
              </a:r>
              <a:r>
                <a:rPr lang="en-US" sz="2000" dirty="0">
                  <a:solidFill>
                    <a:srgbClr val="FFFF00"/>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Тестируй</a:t>
              </a:r>
            </a:p>
            <a:p>
              <a:pPr algn="ctr"/>
              <a:r>
                <a:rPr lang="ru-RU" sz="2000" dirty="0">
                  <a:solidFill>
                    <a:srgbClr val="FFFF00"/>
                  </a:solidFill>
                  <a:latin typeface="+mn-lt"/>
                </a:rPr>
                <a:t>Поймай</a:t>
              </a:r>
              <a:r>
                <a:rPr lang="en-US" sz="2000" dirty="0">
                  <a:solidFill>
                    <a:srgbClr val="FFFF00"/>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Вырвись</a:t>
              </a:r>
            </a:p>
          </p:txBody>
        </p:sp>
        <p:sp>
          <p:nvSpPr>
            <p:cNvPr id="28" name="TextBox 27"/>
            <p:cNvSpPr txBox="1"/>
            <p:nvPr/>
          </p:nvSpPr>
          <p:spPr>
            <a:xfrm>
              <a:off x="3474720" y="5486401"/>
              <a:ext cx="2278188" cy="707886"/>
            </a:xfrm>
            <a:prstGeom prst="rect">
              <a:avLst/>
            </a:prstGeom>
            <a:noFill/>
          </p:spPr>
          <p:txBody>
            <a:bodyPr wrap="none" lIns="91440" tIns="45720" rIns="91440" bIns="45720" rtlCol="0">
              <a:spAutoFit/>
            </a:bodyPr>
            <a:lstStyle/>
            <a:p>
              <a:pPr algn="ctr"/>
              <a:r>
                <a:rPr lang="ru-RU" sz="2000" dirty="0">
                  <a:solidFill>
                    <a:schemeClr val="bg1"/>
                  </a:solidFill>
                  <a:latin typeface="+mn-lt"/>
                </a:rPr>
                <a:t>Ударь</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Пригвозди</a:t>
              </a:r>
              <a:endParaRPr lang="en-US" sz="2000" dirty="0">
                <a:solidFill>
                  <a:schemeClr val="bg1"/>
                </a:solidFill>
                <a:latin typeface="+mn-lt"/>
              </a:endParaRPr>
            </a:p>
            <a:p>
              <a:pPr algn="ctr"/>
              <a:r>
                <a:rPr lang="ru-RU" sz="2000" dirty="0">
                  <a:solidFill>
                    <a:schemeClr val="bg1"/>
                  </a:solidFill>
                  <a:latin typeface="+mn-lt"/>
                </a:rPr>
                <a:t>Поправь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Сплющи</a:t>
              </a:r>
            </a:p>
          </p:txBody>
        </p:sp>
        <p:sp>
          <p:nvSpPr>
            <p:cNvPr id="29" name="TextBox 28"/>
            <p:cNvSpPr txBox="1"/>
            <p:nvPr/>
          </p:nvSpPr>
          <p:spPr>
            <a:xfrm>
              <a:off x="7010400" y="5486401"/>
              <a:ext cx="2214068" cy="707886"/>
            </a:xfrm>
            <a:prstGeom prst="rect">
              <a:avLst/>
            </a:prstGeom>
            <a:noFill/>
          </p:spPr>
          <p:txBody>
            <a:bodyPr wrap="none" lIns="91440" tIns="45720" rIns="91440" bIns="45720" rtlCol="0">
              <a:spAutoFit/>
            </a:bodyPr>
            <a:lstStyle/>
            <a:p>
              <a:pPr algn="ctr"/>
              <a:r>
                <a:rPr lang="ru-RU" sz="2000" dirty="0">
                  <a:solidFill>
                    <a:schemeClr val="bg1"/>
                  </a:solidFill>
                  <a:latin typeface="+mn-lt"/>
                </a:rPr>
                <a:t>Добудь</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Награди</a:t>
              </a:r>
            </a:p>
            <a:p>
              <a:pPr algn="ctr"/>
              <a:r>
                <a:rPr lang="ru-RU" sz="2000" dirty="0">
                  <a:solidFill>
                    <a:schemeClr val="bg1"/>
                  </a:solidFill>
                  <a:latin typeface="+mn-lt"/>
                </a:rPr>
                <a:t>Купи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Управляй</a:t>
              </a:r>
            </a:p>
          </p:txBody>
        </p:sp>
        <p:sp>
          <p:nvSpPr>
            <p:cNvPr id="30" name="TextBox 29"/>
            <p:cNvSpPr txBox="1"/>
            <p:nvPr/>
          </p:nvSpPr>
          <p:spPr>
            <a:xfrm>
              <a:off x="1622622" y="4038601"/>
              <a:ext cx="2316660" cy="707886"/>
            </a:xfrm>
            <a:prstGeom prst="rect">
              <a:avLst/>
            </a:prstGeom>
            <a:noFill/>
          </p:spPr>
          <p:txBody>
            <a:bodyPr wrap="none" lIns="91440" tIns="45720" rIns="91440" bIns="45720" rtlCol="0">
              <a:spAutoFit/>
            </a:bodyPr>
            <a:lstStyle/>
            <a:p>
              <a:pPr algn="ctr"/>
              <a:r>
                <a:rPr lang="ru-RU" sz="2000" dirty="0">
                  <a:solidFill>
                    <a:srgbClr val="FFFF00"/>
                  </a:solidFill>
                  <a:latin typeface="+mn-lt"/>
                </a:rPr>
                <a:t>Свяжи</a:t>
              </a:r>
              <a:r>
                <a:rPr lang="en-US" sz="2000" dirty="0">
                  <a:solidFill>
                    <a:srgbClr val="FFFF00"/>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Развяжи</a:t>
              </a:r>
              <a:endParaRPr lang="en-US" sz="2000" dirty="0">
                <a:solidFill>
                  <a:srgbClr val="FFFF00"/>
                </a:solidFill>
                <a:latin typeface="+mn-lt"/>
              </a:endParaRPr>
            </a:p>
            <a:p>
              <a:pPr algn="ctr"/>
              <a:r>
                <a:rPr lang="ru-RU" sz="2000" dirty="0">
                  <a:solidFill>
                    <a:srgbClr val="FFFF00"/>
                  </a:solidFill>
                  <a:latin typeface="+mn-lt"/>
                </a:rPr>
                <a:t>Привяжи</a:t>
              </a:r>
              <a:r>
                <a:rPr lang="ru-RU" sz="2000" dirty="0">
                  <a:solidFill>
                    <a:srgbClr val="66FFFF"/>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Закрепи</a:t>
              </a:r>
            </a:p>
          </p:txBody>
        </p:sp>
        <p:sp>
          <p:nvSpPr>
            <p:cNvPr id="31" name="TextBox 30"/>
            <p:cNvSpPr txBox="1"/>
            <p:nvPr/>
          </p:nvSpPr>
          <p:spPr>
            <a:xfrm>
              <a:off x="5219360" y="4038601"/>
              <a:ext cx="2335896" cy="707886"/>
            </a:xfrm>
            <a:prstGeom prst="rect">
              <a:avLst/>
            </a:prstGeom>
            <a:noFill/>
          </p:spPr>
          <p:txBody>
            <a:bodyPr wrap="none" lIns="91440" tIns="45720" rIns="91440" bIns="45720" rtlCol="0">
              <a:spAutoFit/>
            </a:bodyPr>
            <a:lstStyle/>
            <a:p>
              <a:pPr algn="ctr"/>
              <a:r>
                <a:rPr lang="ru-RU" sz="2000" dirty="0">
                  <a:solidFill>
                    <a:srgbClr val="FFFF00"/>
                  </a:solidFill>
                  <a:latin typeface="+mn-lt"/>
                </a:rPr>
                <a:t>Завоюй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Выделись</a:t>
              </a:r>
              <a:endParaRPr lang="en-US" sz="2000" dirty="0">
                <a:solidFill>
                  <a:srgbClr val="FFFF00"/>
                </a:solidFill>
                <a:latin typeface="+mn-lt"/>
              </a:endParaRPr>
            </a:p>
            <a:p>
              <a:pPr algn="ctr"/>
              <a:r>
                <a:rPr lang="ru-RU" sz="2000" dirty="0">
                  <a:solidFill>
                    <a:srgbClr val="FFFF00"/>
                  </a:solidFill>
                  <a:latin typeface="+mn-lt"/>
                </a:rPr>
                <a:t>Увлеки</a:t>
              </a:r>
              <a:r>
                <a:rPr lang="en-US" sz="2000" dirty="0">
                  <a:solidFill>
                    <a:srgbClr val="FFFF00"/>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Привлеки</a:t>
              </a:r>
              <a:endParaRPr lang="en-US" sz="2000" dirty="0">
                <a:solidFill>
                  <a:srgbClr val="FFFF00"/>
                </a:solidFill>
                <a:latin typeface="+mn-lt"/>
              </a:endParaRPr>
            </a:p>
          </p:txBody>
        </p:sp>
        <p:sp>
          <p:nvSpPr>
            <p:cNvPr id="32" name="TextBox 31"/>
            <p:cNvSpPr txBox="1"/>
            <p:nvPr/>
          </p:nvSpPr>
          <p:spPr>
            <a:xfrm>
              <a:off x="3410078" y="2949715"/>
              <a:ext cx="2374368" cy="707886"/>
            </a:xfrm>
            <a:prstGeom prst="rect">
              <a:avLst/>
            </a:prstGeom>
            <a:noFill/>
          </p:spPr>
          <p:txBody>
            <a:bodyPr wrap="none" lIns="91440" tIns="45720" rIns="91440" bIns="45720" rtlCol="0">
              <a:spAutoFit/>
            </a:bodyPr>
            <a:lstStyle/>
            <a:p>
              <a:pPr algn="ctr"/>
              <a:r>
                <a:rPr lang="ru-RU" sz="2000" dirty="0">
                  <a:solidFill>
                    <a:schemeClr val="bg1"/>
                  </a:solidFill>
                  <a:latin typeface="+mn-lt"/>
                </a:rPr>
                <a:t>Подсвети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Выдели</a:t>
              </a:r>
              <a:r>
                <a:rPr lang="en-US" sz="2000" dirty="0">
                  <a:solidFill>
                    <a:schemeClr val="bg1"/>
                  </a:solidFill>
                  <a:latin typeface="+mn-lt"/>
                </a:rPr>
                <a:t> </a:t>
              </a:r>
            </a:p>
            <a:p>
              <a:pPr algn="ctr"/>
              <a:r>
                <a:rPr lang="ru-RU" sz="2000" dirty="0">
                  <a:solidFill>
                    <a:schemeClr val="bg1"/>
                  </a:solidFill>
                  <a:latin typeface="+mn-lt"/>
                </a:rPr>
                <a:t>Ищи</a:t>
              </a:r>
              <a:r>
                <a:rPr lang="en-US" sz="2000" dirty="0">
                  <a:solidFill>
                    <a:schemeClr val="bg1"/>
                  </a:solidFill>
                  <a:latin typeface="+mn-lt"/>
                </a:rPr>
                <a:t> </a:t>
              </a:r>
              <a:r>
                <a:rPr lang="en-US" sz="2000" dirty="0">
                  <a:solidFill>
                    <a:srgbClr val="66FFFF"/>
                  </a:solidFill>
                  <a:latin typeface="+mn-lt"/>
                </a:rPr>
                <a:t>•</a:t>
              </a:r>
              <a:r>
                <a:rPr lang="en-US" sz="2000" dirty="0">
                  <a:solidFill>
                    <a:schemeClr val="bg1"/>
                  </a:solidFill>
                  <a:latin typeface="+mn-lt"/>
                </a:rPr>
                <a:t> </a:t>
              </a:r>
              <a:r>
                <a:rPr lang="ru-RU" sz="2000" dirty="0">
                  <a:solidFill>
                    <a:schemeClr val="bg1"/>
                  </a:solidFill>
                  <a:latin typeface="+mn-lt"/>
                </a:rPr>
                <a:t>Исследуй</a:t>
              </a:r>
            </a:p>
          </p:txBody>
        </p:sp>
        <p:sp>
          <p:nvSpPr>
            <p:cNvPr id="33" name="TextBox 32"/>
            <p:cNvSpPr txBox="1"/>
            <p:nvPr/>
          </p:nvSpPr>
          <p:spPr>
            <a:xfrm>
              <a:off x="1645921" y="1501915"/>
              <a:ext cx="2281394" cy="707886"/>
            </a:xfrm>
            <a:prstGeom prst="rect">
              <a:avLst/>
            </a:prstGeom>
            <a:noFill/>
          </p:spPr>
          <p:txBody>
            <a:bodyPr wrap="none" lIns="91440" tIns="45720" rIns="91440" bIns="45720" rtlCol="0">
              <a:spAutoFit/>
            </a:bodyPr>
            <a:lstStyle/>
            <a:p>
              <a:pPr algn="ctr"/>
              <a:r>
                <a:rPr lang="ru-RU" sz="2000" dirty="0">
                  <a:solidFill>
                    <a:srgbClr val="FFFF00"/>
                  </a:solidFill>
                  <a:latin typeface="+mn-lt"/>
                </a:rPr>
                <a:t>Слушай</a:t>
              </a:r>
              <a:r>
                <a:rPr lang="en-US" sz="2000" dirty="0">
                  <a:solidFill>
                    <a:srgbClr val="FFFF00"/>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Обсуди</a:t>
              </a:r>
              <a:r>
                <a:rPr lang="en-US" sz="2000" dirty="0">
                  <a:solidFill>
                    <a:srgbClr val="FFFF00"/>
                  </a:solidFill>
                  <a:latin typeface="+mn-lt"/>
                </a:rPr>
                <a:t> </a:t>
              </a:r>
            </a:p>
            <a:p>
              <a:pPr algn="ctr"/>
              <a:r>
                <a:rPr lang="ru-RU" sz="2000" dirty="0">
                  <a:solidFill>
                    <a:srgbClr val="FFFF00"/>
                  </a:solidFill>
                  <a:latin typeface="+mn-lt"/>
                </a:rPr>
                <a:t>Вещай</a:t>
              </a:r>
              <a:r>
                <a:rPr lang="en-US" sz="2000" dirty="0">
                  <a:solidFill>
                    <a:srgbClr val="FFFF00"/>
                  </a:solidFill>
                  <a:latin typeface="+mn-lt"/>
                </a:rPr>
                <a:t> </a:t>
              </a:r>
              <a:r>
                <a:rPr lang="en-US" sz="2000" dirty="0">
                  <a:solidFill>
                    <a:srgbClr val="66FFFF"/>
                  </a:solidFill>
                  <a:latin typeface="+mn-lt"/>
                </a:rPr>
                <a:t>•</a:t>
              </a:r>
              <a:r>
                <a:rPr lang="en-US" sz="2000" dirty="0">
                  <a:solidFill>
                    <a:srgbClr val="FFFF00"/>
                  </a:solidFill>
                  <a:latin typeface="+mn-lt"/>
                </a:rPr>
                <a:t> </a:t>
              </a:r>
              <a:r>
                <a:rPr lang="ru-RU" sz="2000" dirty="0">
                  <a:solidFill>
                    <a:srgbClr val="FFFF00"/>
                  </a:solidFill>
                  <a:latin typeface="+mn-lt"/>
                </a:rPr>
                <a:t>Объедини</a:t>
              </a:r>
            </a:p>
          </p:txBody>
        </p:sp>
        <p:grpSp>
          <p:nvGrpSpPr>
            <p:cNvPr id="19" name="Группа 18"/>
            <p:cNvGrpSpPr/>
            <p:nvPr/>
          </p:nvGrpSpPr>
          <p:grpSpPr>
            <a:xfrm>
              <a:off x="304800" y="4152126"/>
              <a:ext cx="1280160" cy="1280160"/>
              <a:chOff x="320040" y="4168914"/>
              <a:chExt cx="1280160" cy="1280160"/>
            </a:xfrm>
          </p:grpSpPr>
          <p:sp>
            <p:nvSpPr>
              <p:cNvPr id="5" name="Скругленный прямоугольник 4"/>
              <p:cNvSpPr/>
              <p:nvPr/>
            </p:nvSpPr>
            <p:spPr>
              <a:xfrm>
                <a:off x="320040" y="4168914"/>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42" name="Picture 22" descr="http://icons.iconarchive.com/icons/zairaam/sweet-halloween/256/broom-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 y="4221480"/>
                <a:ext cx="118872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Группа 12"/>
            <p:cNvGrpSpPr/>
            <p:nvPr/>
          </p:nvGrpSpPr>
          <p:grpSpPr>
            <a:xfrm>
              <a:off x="304800" y="1600200"/>
              <a:ext cx="1280160" cy="1280160"/>
              <a:chOff x="304800" y="1676400"/>
              <a:chExt cx="1280160" cy="1280160"/>
            </a:xfrm>
          </p:grpSpPr>
          <p:sp>
            <p:nvSpPr>
              <p:cNvPr id="34" name="Скругленный прямоугольник 33"/>
              <p:cNvSpPr/>
              <p:nvPr/>
            </p:nvSpPr>
            <p:spPr>
              <a:xfrm>
                <a:off x="304800" y="167640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22" name="Picture 2" descr="http://icons.iconarchive.com/icons/dapino/beach/256/air-balloon-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752600"/>
                <a:ext cx="1097280" cy="1097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Группа 11"/>
            <p:cNvGrpSpPr/>
            <p:nvPr/>
          </p:nvGrpSpPr>
          <p:grpSpPr>
            <a:xfrm>
              <a:off x="2118360" y="2301240"/>
              <a:ext cx="1280160" cy="1280160"/>
              <a:chOff x="2209800" y="2377440"/>
              <a:chExt cx="1280160" cy="1280160"/>
            </a:xfrm>
          </p:grpSpPr>
          <p:sp>
            <p:nvSpPr>
              <p:cNvPr id="35" name="Скругленный прямоугольник 34"/>
              <p:cNvSpPr/>
              <p:nvPr/>
            </p:nvSpPr>
            <p:spPr>
              <a:xfrm>
                <a:off x="2209800" y="23774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1029" name="Picture 5" descr="V:\Images\Icons\headphone_mic_01.jpg"/>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71861" y="2438400"/>
                <a:ext cx="956039"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Группа 10"/>
            <p:cNvGrpSpPr/>
            <p:nvPr/>
          </p:nvGrpSpPr>
          <p:grpSpPr>
            <a:xfrm>
              <a:off x="3931920" y="1615440"/>
              <a:ext cx="1280160" cy="1280160"/>
              <a:chOff x="4282440" y="1691640"/>
              <a:chExt cx="1280160" cy="1280160"/>
            </a:xfrm>
          </p:grpSpPr>
          <p:sp>
            <p:nvSpPr>
              <p:cNvPr id="36" name="Скругленный прямоугольник 35"/>
              <p:cNvSpPr/>
              <p:nvPr/>
            </p:nvSpPr>
            <p:spPr>
              <a:xfrm>
                <a:off x="4282440" y="16916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28" name="Picture 8" descr="http://icons.iconarchive.com/icons/simiographics/mixed/512/Flashlight-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1691640"/>
                <a:ext cx="118872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Группа 8"/>
            <p:cNvGrpSpPr/>
            <p:nvPr/>
          </p:nvGrpSpPr>
          <p:grpSpPr>
            <a:xfrm>
              <a:off x="5745480" y="2301240"/>
              <a:ext cx="1280160" cy="1280160"/>
              <a:chOff x="6096000" y="2286000"/>
              <a:chExt cx="1280160" cy="1280160"/>
            </a:xfrm>
          </p:grpSpPr>
          <p:sp>
            <p:nvSpPr>
              <p:cNvPr id="37" name="Скругленный прямоугольник 36"/>
              <p:cNvSpPr/>
              <p:nvPr/>
            </p:nvSpPr>
            <p:spPr>
              <a:xfrm>
                <a:off x="6096000" y="228600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38" name="Picture 18" descr="http://images.clipartpanda.com/rod-clipart-flyfishing.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7274" y="2377440"/>
                <a:ext cx="1147926" cy="1097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Группа 7"/>
            <p:cNvGrpSpPr/>
            <p:nvPr/>
          </p:nvGrpSpPr>
          <p:grpSpPr>
            <a:xfrm>
              <a:off x="7559040" y="1539240"/>
              <a:ext cx="1280160" cy="1280160"/>
              <a:chOff x="7559040" y="1615440"/>
              <a:chExt cx="1280160" cy="1280160"/>
            </a:xfrm>
          </p:grpSpPr>
          <p:sp>
            <p:nvSpPr>
              <p:cNvPr id="38" name="Скругленный прямоугольник 37"/>
              <p:cNvSpPr/>
              <p:nvPr/>
            </p:nvSpPr>
            <p:spPr>
              <a:xfrm>
                <a:off x="7559040" y="16154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40" name="Picture 20" descr="http://icons.iconarchive.com/icons/sirea/sharp-kitchen/256/Knife-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574308" y="1676400"/>
                <a:ext cx="118872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Группа 17"/>
            <p:cNvGrpSpPr/>
            <p:nvPr/>
          </p:nvGrpSpPr>
          <p:grpSpPr>
            <a:xfrm>
              <a:off x="3931920" y="4152126"/>
              <a:ext cx="1280160" cy="1280160"/>
              <a:chOff x="3749040" y="4130040"/>
              <a:chExt cx="1280160" cy="1280160"/>
            </a:xfrm>
          </p:grpSpPr>
          <p:sp>
            <p:nvSpPr>
              <p:cNvPr id="43" name="Скругленный прямоугольник 42"/>
              <p:cNvSpPr/>
              <p:nvPr/>
            </p:nvSpPr>
            <p:spPr>
              <a:xfrm>
                <a:off x="3749040" y="41300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24" name="Picture 4" descr="http://icons.iconarchive.com/icons/iconleak/atrous/256/hammer-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0" y="4191000"/>
                <a:ext cx="1097280" cy="1097280"/>
              </a:xfrm>
              <a:prstGeom prst="rect">
                <a:avLst/>
              </a:prstGeom>
              <a:noFill/>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Lst>
            </p:spPr>
          </p:pic>
        </p:grpSp>
        <p:grpSp>
          <p:nvGrpSpPr>
            <p:cNvPr id="17" name="Группа 16"/>
            <p:cNvGrpSpPr/>
            <p:nvPr/>
          </p:nvGrpSpPr>
          <p:grpSpPr>
            <a:xfrm>
              <a:off x="2118360" y="4837926"/>
              <a:ext cx="1280160" cy="1280160"/>
              <a:chOff x="2072640" y="4892040"/>
              <a:chExt cx="1280160" cy="1280160"/>
            </a:xfrm>
          </p:grpSpPr>
          <p:sp>
            <p:nvSpPr>
              <p:cNvPr id="44" name="Скругленный прямоугольник 43"/>
              <p:cNvSpPr/>
              <p:nvPr/>
            </p:nvSpPr>
            <p:spPr>
              <a:xfrm>
                <a:off x="2072640" y="48920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30" name="Picture 10" descr="http://img3.wikia.nocookie.net/__cb20130108152751/clubpenguin/images/thumb/c/ce/Blue_Climbing_Rope_clothing_icon_ID_3052.png/500px-Blue_Climbing_Rope_clothing_icon_ID_305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2164080" y="4998720"/>
                <a:ext cx="1097280" cy="1097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Группа 15"/>
            <p:cNvGrpSpPr/>
            <p:nvPr/>
          </p:nvGrpSpPr>
          <p:grpSpPr>
            <a:xfrm>
              <a:off x="5745480" y="4837926"/>
              <a:ext cx="1463040" cy="1280160"/>
              <a:chOff x="5654040" y="4815840"/>
              <a:chExt cx="1463040" cy="1280160"/>
            </a:xfrm>
          </p:grpSpPr>
          <p:sp>
            <p:nvSpPr>
              <p:cNvPr id="45" name="Скругленный прямоугольник 44"/>
              <p:cNvSpPr/>
              <p:nvPr/>
            </p:nvSpPr>
            <p:spPr>
              <a:xfrm>
                <a:off x="5654040" y="48158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32" name="Picture 12" descr="http://icons.iconarchive.com/icons/icons-land/sport/256/Trophy-Gold-ic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8360" y="4876800"/>
                <a:ext cx="118872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Группа 13"/>
            <p:cNvGrpSpPr/>
            <p:nvPr/>
          </p:nvGrpSpPr>
          <p:grpSpPr>
            <a:xfrm>
              <a:off x="7559040" y="4152126"/>
              <a:ext cx="1280160" cy="1280160"/>
              <a:chOff x="7620000" y="4130040"/>
              <a:chExt cx="1280160" cy="1280160"/>
            </a:xfrm>
          </p:grpSpPr>
          <p:sp>
            <p:nvSpPr>
              <p:cNvPr id="46" name="Скругленный прямоугольник 45"/>
              <p:cNvSpPr/>
              <p:nvPr/>
            </p:nvSpPr>
            <p:spPr>
              <a:xfrm>
                <a:off x="7620000" y="4130040"/>
                <a:ext cx="1280160" cy="128016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pic>
            <p:nvPicPr>
              <p:cNvPr id="5133" name="Picture 13" descr="V:\Images\Icons\icon_money_coins_0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1440" y="4236720"/>
                <a:ext cx="1097280" cy="109728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20289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1000"/>
                                  </p:stCondLst>
                                  <p:childTnLst>
                                    <p:set>
                                      <p:cBhvr>
                                        <p:cTn id="10" dur="1" fill="hold">
                                          <p:stCondLst>
                                            <p:cond delay="0"/>
                                          </p:stCondLst>
                                        </p:cTn>
                                        <p:tgtEl>
                                          <p:spTgt spid="836630"/>
                                        </p:tgtEl>
                                        <p:attrNameLst>
                                          <p:attrName>style.visibility</p:attrName>
                                        </p:attrNameLst>
                                      </p:cBhvr>
                                      <p:to>
                                        <p:strVal val="visible"/>
                                      </p:to>
                                    </p:set>
                                    <p:animEffect transition="in" filter="fade">
                                      <p:cBhvr>
                                        <p:cTn id="11" dur="1000"/>
                                        <p:tgtEl>
                                          <p:spTgt spid="836630"/>
                                        </p:tgtEl>
                                      </p:cBhvr>
                                    </p:animEffect>
                                    <p:anim calcmode="lin" valueType="num">
                                      <p:cBhvr>
                                        <p:cTn id="12" dur="1000" fill="hold"/>
                                        <p:tgtEl>
                                          <p:spTgt spid="836630"/>
                                        </p:tgtEl>
                                        <p:attrNameLst>
                                          <p:attrName>ppt_x</p:attrName>
                                        </p:attrNameLst>
                                      </p:cBhvr>
                                      <p:tavLst>
                                        <p:tav tm="0">
                                          <p:val>
                                            <p:strVal val="#ppt_x"/>
                                          </p:val>
                                        </p:tav>
                                        <p:tav tm="100000">
                                          <p:val>
                                            <p:strVal val="#ppt_x"/>
                                          </p:val>
                                        </p:tav>
                                      </p:tavLst>
                                    </p:anim>
                                    <p:anim calcmode="lin" valueType="num">
                                      <p:cBhvr>
                                        <p:cTn id="13" dur="1000" fill="hold"/>
                                        <p:tgtEl>
                                          <p:spTgt spid="83663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0" presetClass="entr" presetSubtype="0"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p:stCondLst>
                              <p:cond delay="5000"/>
                            </p:stCondLst>
                            <p:childTnLst>
                              <p:par>
                                <p:cTn id="19" presetID="22" presetClass="entr" presetSubtype="8"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30" grpId="0"/>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84D586A-57E3-401D-A9D8-A27469BB5659}"/>
              </a:ext>
            </a:extLst>
          </p:cNvPr>
          <p:cNvSpPr/>
          <p:nvPr/>
        </p:nvSpPr>
        <p:spPr>
          <a:xfrm>
            <a:off x="0" y="0"/>
            <a:ext cx="9139237" cy="68580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80000"/>
              </a:lnSpc>
            </a:pPr>
            <a:endParaRPr lang="ru-RU" b="1" dirty="0">
              <a:solidFill>
                <a:schemeClr val="tx1"/>
              </a:solidFill>
            </a:endParaRPr>
          </a:p>
        </p:txBody>
      </p:sp>
      <p:sp>
        <p:nvSpPr>
          <p:cNvPr id="19" name="TextBox 18">
            <a:extLst>
              <a:ext uri="{FF2B5EF4-FFF2-40B4-BE49-F238E27FC236}">
                <a16:creationId xmlns:a16="http://schemas.microsoft.com/office/drawing/2014/main" id="{3B4A065C-084B-4AE6-90BE-EBAE7CC3182C}"/>
              </a:ext>
            </a:extLst>
          </p:cNvPr>
          <p:cNvSpPr txBox="1"/>
          <p:nvPr/>
        </p:nvSpPr>
        <p:spPr>
          <a:xfrm>
            <a:off x="-4763" y="1249740"/>
            <a:ext cx="9148763" cy="1569660"/>
          </a:xfrm>
          <a:prstGeom prst="rect">
            <a:avLst/>
          </a:prstGeom>
          <a:noFill/>
        </p:spPr>
        <p:txBody>
          <a:bodyPr wrap="square" rtlCol="0">
            <a:spAutoFit/>
          </a:bodyPr>
          <a:lstStyle/>
          <a:p>
            <a:pPr algn="ctr"/>
            <a:r>
              <a:rPr lang="ru-RU" sz="4800" b="1" dirty="0">
                <a:latin typeface="Arial Narrow" panose="020B0606020202030204" pitchFamily="34" charset="0"/>
              </a:rPr>
              <a:t>Инновации </a:t>
            </a:r>
            <a:r>
              <a:rPr lang="en-US" sz="4800" b="1" dirty="0">
                <a:latin typeface="Arial Narrow" panose="020B0606020202030204" pitchFamily="34" charset="0"/>
              </a:rPr>
              <a:t>– </a:t>
            </a:r>
            <a:r>
              <a:rPr lang="ru-RU" sz="4800" b="1" dirty="0">
                <a:latin typeface="Arial Narrow" panose="020B0606020202030204" pitchFamily="34" charset="0"/>
              </a:rPr>
              <a:t>это Любовь: люби свое дело и своих покупателей</a:t>
            </a:r>
            <a:endParaRPr lang="ru-RU" sz="4800" b="1" dirty="0">
              <a:solidFill>
                <a:srgbClr val="777777"/>
              </a:solidFill>
              <a:latin typeface="Arial Narrow" panose="020B0606020202030204" pitchFamily="34" charset="0"/>
            </a:endParaRPr>
          </a:p>
        </p:txBody>
      </p:sp>
      <p:pic>
        <p:nvPicPr>
          <p:cNvPr id="4" name="Рисунок 3">
            <a:extLst>
              <a:ext uri="{FF2B5EF4-FFF2-40B4-BE49-F238E27FC236}">
                <a16:creationId xmlns:a16="http://schemas.microsoft.com/office/drawing/2014/main" id="{0B392E7C-3936-4C88-8A85-DFE94D4AC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 y="3048000"/>
            <a:ext cx="9144000" cy="3810000"/>
          </a:xfrm>
          <a:prstGeom prst="rect">
            <a:avLst/>
          </a:prstGeom>
        </p:spPr>
      </p:pic>
      <p:pic>
        <p:nvPicPr>
          <p:cNvPr id="9" name="Picture 4" descr="V:\VK\images\logo_vk_100x100.png">
            <a:extLst>
              <a:ext uri="{FF2B5EF4-FFF2-40B4-BE49-F238E27FC236}">
                <a16:creationId xmlns:a16="http://schemas.microsoft.com/office/drawing/2014/main" id="{DA08EA1D-2682-4FB7-9D7D-F11ADF1051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2000" y="6426000"/>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C74F819D-F4B0-4EC9-81B3-059671055E47}"/>
              </a:ext>
            </a:extLst>
          </p:cNvPr>
          <p:cNvSpPr/>
          <p:nvPr/>
        </p:nvSpPr>
        <p:spPr>
          <a:xfrm>
            <a:off x="864000" y="0"/>
            <a:ext cx="8280000" cy="864000"/>
          </a:xfrm>
          <a:prstGeom prst="rect">
            <a:avLst/>
          </a:prstGeom>
          <a:ln/>
        </p:spPr>
        <p:style>
          <a:lnRef idx="1">
            <a:schemeClr val="accent6"/>
          </a:lnRef>
          <a:fillRef idx="3">
            <a:schemeClr val="accent6"/>
          </a:fillRef>
          <a:effectRef idx="2">
            <a:schemeClr val="accent6"/>
          </a:effectRef>
          <a:fontRef idx="minor">
            <a:schemeClr val="lt1"/>
          </a:fontRef>
        </p:style>
        <p:txBody>
          <a:bodyPr tIns="72000" bIns="72000" rtlCol="0" anchor="ctr"/>
          <a:lstStyle/>
          <a:p>
            <a:pPr algn="ctr"/>
            <a:r>
              <a:rPr lang="ru-RU" sz="4800" b="1" dirty="0">
                <a:solidFill>
                  <a:schemeClr val="bg1"/>
                </a:solidFill>
              </a:rPr>
              <a:t>Планета Любящих Творцов</a:t>
            </a:r>
            <a:endParaRPr lang="ru-RU" sz="4800" dirty="0">
              <a:solidFill>
                <a:schemeClr val="bg1"/>
              </a:solidFill>
            </a:endParaRPr>
          </a:p>
        </p:txBody>
      </p:sp>
      <p:pic>
        <p:nvPicPr>
          <p:cNvPr id="12" name="Рисунок 11">
            <a:extLst>
              <a:ext uri="{FF2B5EF4-FFF2-40B4-BE49-F238E27FC236}">
                <a16:creationId xmlns:a16="http://schemas.microsoft.com/office/drawing/2014/main" id="{B4544D27-FDE9-42EB-BA6D-A129F3640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64000" cy="864000"/>
          </a:xfrm>
          <a:prstGeom prst="rect">
            <a:avLst/>
          </a:prstGeom>
        </p:spPr>
      </p:pic>
    </p:spTree>
    <p:custDataLst>
      <p:tags r:id="rId1"/>
    </p:custDataLst>
    <p:extLst>
      <p:ext uri="{BB962C8B-B14F-4D97-AF65-F5344CB8AC3E}">
        <p14:creationId xmlns:p14="http://schemas.microsoft.com/office/powerpoint/2010/main" val="298186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E113AAA6-5BB6-41DE-95E9-D5F6DDC5846A}"/>
              </a:ext>
            </a:extLst>
          </p:cNvPr>
          <p:cNvSpPr/>
          <p:nvPr/>
        </p:nvSpPr>
        <p:spPr>
          <a:xfrm>
            <a:off x="0" y="3258000"/>
            <a:ext cx="9144000" cy="3600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6630" name="Rectangle 22"/>
          <p:cNvSpPr>
            <a:spLocks noGrp="1" noChangeArrowheads="1"/>
          </p:cNvSpPr>
          <p:nvPr>
            <p:ph type="title" idx="4294967295"/>
          </p:nvPr>
        </p:nvSpPr>
        <p:spPr>
          <a:xfrm>
            <a:off x="1828800" y="762000"/>
            <a:ext cx="6085493" cy="990600"/>
          </a:xfrm>
          <a:noFill/>
        </p:spPr>
        <p:txBody>
          <a:bodyPr lIns="0" rIns="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Воздушный шар</a:t>
            </a:r>
            <a:endParaRPr lang="ru-RU" sz="4400" i="1"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5122" name="Picture 2" descr="http://icons.iconarchive.com/icons/dapino/beach/256/air-balloon-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838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Inhale_Love\images\icon_vk_32x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499696C6-172B-4984-8CE6-8FFFD01017B0}"/>
              </a:ext>
            </a:extLst>
          </p:cNvPr>
          <p:cNvGrpSpPr/>
          <p:nvPr/>
        </p:nvGrpSpPr>
        <p:grpSpPr>
          <a:xfrm>
            <a:off x="0" y="-49142"/>
            <a:ext cx="9144000" cy="584775"/>
            <a:chOff x="0" y="-49142"/>
            <a:chExt cx="9144000" cy="584775"/>
          </a:xfrm>
        </p:grpSpPr>
        <p:sp>
          <p:nvSpPr>
            <p:cNvPr id="8" name="Прямоугольник 7"/>
            <p:cNvSpPr/>
            <p:nvPr/>
          </p:nvSpPr>
          <p:spPr>
            <a:xfrm>
              <a:off x="0" y="-25687"/>
              <a:ext cx="9144000" cy="537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alibri" panose="020F0502020204030204" pitchFamily="34" charset="0"/>
              </a:endParaRPr>
            </a:p>
          </p:txBody>
        </p:sp>
        <p:sp>
          <p:nvSpPr>
            <p:cNvPr id="2" name="TextBox 1"/>
            <p:cNvSpPr txBox="1"/>
            <p:nvPr/>
          </p:nvSpPr>
          <p:spPr>
            <a:xfrm>
              <a:off x="304800" y="-18365"/>
              <a:ext cx="4489936" cy="523220"/>
            </a:xfrm>
            <a:prstGeom prst="rect">
              <a:avLst/>
            </a:prstGeom>
            <a:noFill/>
          </p:spPr>
          <p:txBody>
            <a:bodyPr wrap="square" rtlCol="0">
              <a:spAutoFit/>
            </a:bodyPr>
            <a:lstStyle/>
            <a:p>
              <a:r>
                <a:rPr lang="ru-RU" sz="2800" dirty="0">
                  <a:solidFill>
                    <a:srgbClr val="FFFF00"/>
                  </a:solidFill>
                  <a:latin typeface="+mn-lt"/>
                  <a:ea typeface="Verdana" panose="020B0604030504040204" pitchFamily="34" charset="0"/>
                  <a:cs typeface="Verdana" panose="020B0604030504040204" pitchFamily="34" charset="0"/>
                </a:rPr>
                <a:t>Инновационное мышление</a:t>
              </a:r>
            </a:p>
          </p:txBody>
        </p:sp>
        <p:sp>
          <p:nvSpPr>
            <p:cNvPr id="3" name="TextBox 2"/>
            <p:cNvSpPr txBox="1"/>
            <p:nvPr/>
          </p:nvSpPr>
          <p:spPr>
            <a:xfrm>
              <a:off x="4800600" y="-49142"/>
              <a:ext cx="3950249" cy="584775"/>
            </a:xfrm>
            <a:prstGeom prst="rect">
              <a:avLst/>
            </a:prstGeom>
            <a:noFill/>
          </p:spPr>
          <p:txBody>
            <a:bodyPr wrap="none" rtlCol="0">
              <a:spAutoFit/>
            </a:bodyPr>
            <a:lstStyle/>
            <a:p>
              <a:r>
                <a:rPr lang="ru-RU" sz="3200" b="1" dirty="0" err="1">
                  <a:solidFill>
                    <a:schemeClr val="bg1"/>
                  </a:solidFill>
                  <a:latin typeface="Calibri" panose="020F0502020204030204" pitchFamily="34" charset="0"/>
                  <a:ea typeface="Verdana" panose="020B0604030504040204" pitchFamily="34" charset="0"/>
                  <a:cs typeface="Verdana" panose="020B0604030504040204" pitchFamily="34" charset="0"/>
                </a:rPr>
                <a:t>КоР</a:t>
              </a:r>
              <a:r>
                <a:rPr lang="ru-RU" sz="3200" b="1" dirty="0">
                  <a:solidFill>
                    <a:schemeClr val="bg1"/>
                  </a:solidFill>
                  <a:latin typeface="Calibri" panose="020F0502020204030204" pitchFamily="34" charset="0"/>
                  <a:ea typeface="Verdana" panose="020B0604030504040204" pitchFamily="34" charset="0"/>
                  <a:cs typeface="Verdana" panose="020B0604030504040204" pitchFamily="34" charset="0"/>
                </a:rPr>
                <a:t> 10 инструментов</a:t>
              </a:r>
            </a:p>
          </p:txBody>
        </p:sp>
        <p:sp>
          <p:nvSpPr>
            <p:cNvPr id="12" name="Прямоугольник 11"/>
            <p:cNvSpPr/>
            <p:nvPr/>
          </p:nvSpPr>
          <p:spPr>
            <a:xfrm>
              <a:off x="0" y="-25687"/>
              <a:ext cx="96489" cy="53786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Рисунок 8">
            <a:extLst>
              <a:ext uri="{FF2B5EF4-FFF2-40B4-BE49-F238E27FC236}">
                <a16:creationId xmlns:a16="http://schemas.microsoft.com/office/drawing/2014/main" id="{9A492C77-811D-4551-AE95-B572E2354F0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Layer>
                </a14:imgProps>
              </a:ext>
              <a:ext uri="{28A0092B-C50C-407E-A947-70E740481C1C}">
                <a14:useLocalDpi xmlns:a14="http://schemas.microsoft.com/office/drawing/2010/main" val="0"/>
              </a:ext>
            </a:extLst>
          </a:blip>
          <a:stretch>
            <a:fillRect/>
          </a:stretch>
        </p:blipFill>
        <p:spPr>
          <a:xfrm>
            <a:off x="2857500" y="4037400"/>
            <a:ext cx="3456000" cy="2592000"/>
          </a:xfrm>
          <a:prstGeom prst="rect">
            <a:avLst/>
          </a:prstGeom>
          <a:ln w="12700">
            <a:solidFill>
              <a:schemeClr val="bg1">
                <a:lumMod val="65000"/>
              </a:schemeClr>
            </a:solidFill>
          </a:ln>
          <a:effectLst>
            <a:outerShdw blurRad="292100" dist="139700" dir="2700000" algn="tl" rotWithShape="0">
              <a:srgbClr val="333333">
                <a:alpha val="65000"/>
              </a:srgbClr>
            </a:outerShdw>
          </a:effectLst>
        </p:spPr>
      </p:pic>
      <p:graphicFrame>
        <p:nvGraphicFramePr>
          <p:cNvPr id="15" name="Таблица 14">
            <a:extLst>
              <a:ext uri="{FF2B5EF4-FFF2-40B4-BE49-F238E27FC236}">
                <a16:creationId xmlns:a16="http://schemas.microsoft.com/office/drawing/2014/main" id="{175AEEA1-A611-4C2A-907C-B759FFE532EA}"/>
              </a:ext>
            </a:extLst>
          </p:cNvPr>
          <p:cNvGraphicFramePr>
            <a:graphicFrameLocks noGrp="1"/>
          </p:cNvGraphicFramePr>
          <p:nvPr>
            <p:extLst/>
          </p:nvPr>
        </p:nvGraphicFramePr>
        <p:xfrm>
          <a:off x="329400" y="1920240"/>
          <a:ext cx="8485200" cy="975360"/>
        </p:xfrm>
        <a:graphic>
          <a:graphicData uri="http://schemas.openxmlformats.org/drawingml/2006/table">
            <a:tbl>
              <a:tblPr firstRow="1" bandRow="1">
                <a:tableStyleId>{6E25E649-3F16-4E02-A733-19D2CDBF48F0}</a:tableStyleId>
              </a:tblPr>
              <a:tblGrid>
                <a:gridCol w="2121300">
                  <a:extLst>
                    <a:ext uri="{9D8B030D-6E8A-4147-A177-3AD203B41FA5}">
                      <a16:colId xmlns:a16="http://schemas.microsoft.com/office/drawing/2014/main" val="372836369"/>
                    </a:ext>
                  </a:extLst>
                </a:gridCol>
                <a:gridCol w="2121300">
                  <a:extLst>
                    <a:ext uri="{9D8B030D-6E8A-4147-A177-3AD203B41FA5}">
                      <a16:colId xmlns:a16="http://schemas.microsoft.com/office/drawing/2014/main" val="3788717759"/>
                    </a:ext>
                  </a:extLst>
                </a:gridCol>
                <a:gridCol w="2121300">
                  <a:extLst>
                    <a:ext uri="{9D8B030D-6E8A-4147-A177-3AD203B41FA5}">
                      <a16:colId xmlns:a16="http://schemas.microsoft.com/office/drawing/2014/main" val="3056350462"/>
                    </a:ext>
                  </a:extLst>
                </a:gridCol>
                <a:gridCol w="2121300">
                  <a:extLst>
                    <a:ext uri="{9D8B030D-6E8A-4147-A177-3AD203B41FA5}">
                      <a16:colId xmlns:a16="http://schemas.microsoft.com/office/drawing/2014/main" val="405992814"/>
                    </a:ext>
                  </a:extLst>
                </a:gridCol>
              </a:tblGrid>
              <a:tr h="370840">
                <a:tc gridSpan="4">
                  <a:txBody>
                    <a:bodyPr/>
                    <a:lstStyle/>
                    <a:p>
                      <a:pPr algn="ctr"/>
                      <a:r>
                        <a:rPr lang="ru-RU" sz="2400" b="0" dirty="0"/>
                        <a:t>Метафорические функции</a:t>
                      </a:r>
                      <a:endParaRPr lang="ru-RU" sz="2400" b="0" dirty="0">
                        <a:latin typeface="+mn-lt"/>
                      </a:endParaRPr>
                    </a:p>
                  </a:txBody>
                  <a:tcPr>
                    <a:lnL>
                      <a:noFill/>
                    </a:lnL>
                    <a:lnR>
                      <a:noFill/>
                    </a:lnR>
                    <a:lnT w="25400" cmpd="sng">
                      <a:noFill/>
                    </a:lnT>
                    <a:lnB w="25400" cmpd="sng">
                      <a:noFill/>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597658276"/>
                  </a:ext>
                </a:extLst>
              </a:tr>
              <a:tr h="370840">
                <a:tc>
                  <a:txBody>
                    <a:bodyPr/>
                    <a:lstStyle/>
                    <a:p>
                      <a:pPr algn="ctr"/>
                      <a:r>
                        <a:rPr lang="ru-RU" sz="2800" b="1" dirty="0"/>
                        <a:t>Подними</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Удиви</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Осмотри</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Улети</a:t>
                      </a:r>
                    </a:p>
                  </a:txBody>
                  <a:tcP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52593226"/>
                  </a:ext>
                </a:extLst>
              </a:tr>
            </a:tbl>
          </a:graphicData>
        </a:graphic>
      </p:graphicFrame>
      <p:pic>
        <p:nvPicPr>
          <p:cNvPr id="1026" name="Picture 2" descr="D:\VK\images\photo\10kitt_team-india_balloon-playing.jpg">
            <a:extLst>
              <a:ext uri="{FF2B5EF4-FFF2-40B4-BE49-F238E27FC236}">
                <a16:creationId xmlns:a16="http://schemas.microsoft.com/office/drawing/2014/main" id="{0737B3A7-74DA-4AB1-98CA-1F37081479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5407929" y="3580200"/>
            <a:ext cx="3456000" cy="2592000"/>
          </a:xfrm>
          <a:prstGeom prst="rect">
            <a:avLst/>
          </a:prstGeom>
          <a:ln w="12700">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Рисунок 18">
            <a:extLst>
              <a:ext uri="{FF2B5EF4-FFF2-40B4-BE49-F238E27FC236}">
                <a16:creationId xmlns:a16="http://schemas.microsoft.com/office/drawing/2014/main" id="{D7544751-1E5F-4166-8418-CEBC962D8F7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0000"/>
                    </a14:imgEffect>
                  </a14:imgLayer>
                </a14:imgProps>
              </a:ext>
              <a:ext uri="{28A0092B-C50C-407E-A947-70E740481C1C}">
                <a14:useLocalDpi xmlns:a14="http://schemas.microsoft.com/office/drawing/2010/main" val="0"/>
              </a:ext>
            </a:extLst>
          </a:blip>
          <a:stretch>
            <a:fillRect/>
          </a:stretch>
        </p:blipFill>
        <p:spPr>
          <a:xfrm>
            <a:off x="168922" y="3580200"/>
            <a:ext cx="2681389" cy="2592000"/>
          </a:xfrm>
          <a:prstGeom prst="rect">
            <a:avLst/>
          </a:prstGeom>
          <a:ln w="12700">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018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2000"/>
                            </p:stCondLst>
                            <p:childTnLst>
                              <p:par>
                                <p:cTn id="9" presetID="42" presetClass="entr" presetSubtype="0" fill="hold" nodeType="afterEffect">
                                  <p:stCondLst>
                                    <p:cond delay="50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1000"/>
                                        <p:tgtEl>
                                          <p:spTgt spid="5122"/>
                                        </p:tgtEl>
                                      </p:cBhvr>
                                    </p:animEffect>
                                    <p:anim calcmode="lin" valueType="num">
                                      <p:cBhvr>
                                        <p:cTn id="12" dur="1000" fill="hold"/>
                                        <p:tgtEl>
                                          <p:spTgt spid="5122"/>
                                        </p:tgtEl>
                                        <p:attrNameLst>
                                          <p:attrName>ppt_x</p:attrName>
                                        </p:attrNameLst>
                                      </p:cBhvr>
                                      <p:tavLst>
                                        <p:tav tm="0">
                                          <p:val>
                                            <p:strVal val="#ppt_x"/>
                                          </p:val>
                                        </p:tav>
                                        <p:tav tm="100000">
                                          <p:val>
                                            <p:strVal val="#ppt_x"/>
                                          </p:val>
                                        </p:tav>
                                      </p:tavLst>
                                    </p:anim>
                                    <p:anim calcmode="lin" valueType="num">
                                      <p:cBhvr>
                                        <p:cTn id="13" dur="1000" fill="hold"/>
                                        <p:tgtEl>
                                          <p:spTgt spid="512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2" presetClass="entr" presetSubtype="8" fill="hold" grpId="0" nodeType="afterEffect">
                                  <p:stCondLst>
                                    <p:cond delay="250"/>
                                  </p:stCondLst>
                                  <p:childTnLst>
                                    <p:set>
                                      <p:cBhvr>
                                        <p:cTn id="16" dur="1" fill="hold">
                                          <p:stCondLst>
                                            <p:cond delay="0"/>
                                          </p:stCondLst>
                                        </p:cTn>
                                        <p:tgtEl>
                                          <p:spTgt spid="836630"/>
                                        </p:tgtEl>
                                        <p:attrNameLst>
                                          <p:attrName>style.visibility</p:attrName>
                                        </p:attrNameLst>
                                      </p:cBhvr>
                                      <p:to>
                                        <p:strVal val="visible"/>
                                      </p:to>
                                    </p:set>
                                    <p:animEffect transition="in" filter="wipe(left)">
                                      <p:cBhvr>
                                        <p:cTn id="17" dur="1000"/>
                                        <p:tgtEl>
                                          <p:spTgt spid="836630"/>
                                        </p:tgtEl>
                                      </p:cBhvr>
                                    </p:animEffect>
                                  </p:childTnLst>
                                </p:cTn>
                              </p:par>
                            </p:childTnLst>
                          </p:cTn>
                        </p:par>
                        <p:par>
                          <p:cTn id="18" fill="hold">
                            <p:stCondLst>
                              <p:cond delay="4750"/>
                            </p:stCondLst>
                            <p:childTnLst>
                              <p:par>
                                <p:cTn id="19" presetID="42" presetClass="entr" presetSubtype="0" fill="hold" nodeType="after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6750"/>
                            </p:stCondLst>
                            <p:childTnLst>
                              <p:par>
                                <p:cTn id="25" presetID="10" presetClass="entr" presetSubtype="0" fill="hold" grpId="0" nodeType="after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975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childTnLst>
                          </p:cTn>
                        </p:par>
                        <p:par>
                          <p:cTn id="32" fill="hold">
                            <p:stCondLst>
                              <p:cond delay="1075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par>
                          <p:cTn id="36" fill="hold">
                            <p:stCondLst>
                              <p:cond delay="1175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366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39264" y="0"/>
            <a:ext cx="8604736" cy="537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6630" name="Rectangle 22"/>
          <p:cNvSpPr>
            <a:spLocks noGrp="1" noChangeArrowheads="1"/>
          </p:cNvSpPr>
          <p:nvPr>
            <p:ph type="title" idx="4294967295"/>
          </p:nvPr>
        </p:nvSpPr>
        <p:spPr>
          <a:xfrm>
            <a:off x="1828800" y="609600"/>
            <a:ext cx="6085493" cy="990600"/>
          </a:xfrm>
          <a:noFill/>
        </p:spPr>
        <p:txBody>
          <a:bodyPr lIns="0" rIns="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Воздушный шар</a:t>
            </a:r>
            <a:endParaRPr lang="ru-RU" sz="4400" i="1"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5122" name="Picture 2" descr="http://icons.iconarchive.com/icons/dapino/beach/256/air-balloon-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685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5464" y="38100"/>
            <a:ext cx="4489936" cy="461665"/>
          </a:xfrm>
          <a:prstGeom prst="rect">
            <a:avLst/>
          </a:prstGeom>
          <a:noFill/>
        </p:spPr>
        <p:txBody>
          <a:bodyPr wrap="square" rtlCol="0">
            <a:spAutoFit/>
          </a:bodyPr>
          <a:lstStyle/>
          <a:p>
            <a:r>
              <a:rPr lang="ru-RU" sz="2400" i="1" dirty="0">
                <a:solidFill>
                  <a:srgbClr val="66FFFF"/>
                </a:solidFill>
                <a:latin typeface="Verdana" panose="020B0604030504040204" pitchFamily="34" charset="0"/>
                <a:ea typeface="Verdana" panose="020B0604030504040204" pitchFamily="34" charset="0"/>
                <a:cs typeface="Verdana" panose="020B0604030504040204" pitchFamily="34" charset="0"/>
              </a:rPr>
              <a:t>Инновационное мышление</a:t>
            </a:r>
          </a:p>
        </p:txBody>
      </p:sp>
      <p:sp>
        <p:nvSpPr>
          <p:cNvPr id="3" name="TextBox 2"/>
          <p:cNvSpPr txBox="1"/>
          <p:nvPr/>
        </p:nvSpPr>
        <p:spPr>
          <a:xfrm>
            <a:off x="5171438" y="38100"/>
            <a:ext cx="3983783" cy="461665"/>
          </a:xfrm>
          <a:prstGeom prst="rect">
            <a:avLst/>
          </a:prstGeom>
          <a:noFill/>
        </p:spPr>
        <p:txBody>
          <a:bodyPr wrap="none" rtlCol="0">
            <a:spAutoFit/>
          </a:bodyPr>
          <a:lstStyle/>
          <a:p>
            <a:r>
              <a:rPr lang="ru-RU" sz="2400" b="1" dirty="0" err="1">
                <a:solidFill>
                  <a:srgbClr val="FFFF00"/>
                </a:solidFill>
                <a:latin typeface="Verdana" panose="020B0604030504040204" pitchFamily="34" charset="0"/>
                <a:ea typeface="Verdana" panose="020B0604030504040204" pitchFamily="34" charset="0"/>
                <a:cs typeface="Verdana" panose="020B0604030504040204" pitchFamily="34" charset="0"/>
              </a:rPr>
              <a:t>КоР</a:t>
            </a:r>
            <a:r>
              <a:rPr lang="ru-RU" sz="2400" b="1" dirty="0">
                <a:solidFill>
                  <a:srgbClr val="FFFF00"/>
                </a:solidFill>
                <a:latin typeface="Verdana" panose="020B0604030504040204" pitchFamily="34" charset="0"/>
                <a:ea typeface="Verdana" panose="020B0604030504040204" pitchFamily="34" charset="0"/>
                <a:cs typeface="Verdana" panose="020B0604030504040204" pitchFamily="34" charset="0"/>
              </a:rPr>
              <a:t> 10 инструментов</a:t>
            </a:r>
          </a:p>
        </p:txBody>
      </p:sp>
      <p:sp>
        <p:nvSpPr>
          <p:cNvPr id="5" name="TextBox 4"/>
          <p:cNvSpPr txBox="1"/>
          <p:nvPr/>
        </p:nvSpPr>
        <p:spPr>
          <a:xfrm>
            <a:off x="381000" y="1610380"/>
            <a:ext cx="8770671" cy="461665"/>
          </a:xfrm>
          <a:prstGeom prst="rect">
            <a:avLst/>
          </a:prstGeom>
          <a:noFill/>
        </p:spPr>
        <p:txBody>
          <a:bodyPr wrap="none" rtlCol="0">
            <a:spAutoFit/>
          </a:bodyPr>
          <a:lstStyle/>
          <a:p>
            <a:pPr algn="ctr"/>
            <a:r>
              <a:rPr lang="ru-RU" sz="2400" i="1" dirty="0">
                <a:solidFill>
                  <a:srgbClr val="336699"/>
                </a:solidFill>
                <a:latin typeface="+mn-lt"/>
              </a:rPr>
              <a:t>Поднять • Стать заметным • Осмотреть сверху • Улететь</a:t>
            </a:r>
          </a:p>
        </p:txBody>
      </p:sp>
      <p:graphicFrame>
        <p:nvGraphicFramePr>
          <p:cNvPr id="6" name="Схема 5"/>
          <p:cNvGraphicFramePr/>
          <p:nvPr>
            <p:extLst/>
          </p:nvPr>
        </p:nvGraphicFramePr>
        <p:xfrm>
          <a:off x="228600" y="2286000"/>
          <a:ext cx="8778240" cy="4297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V:\Inhale_Love\images\icon_vk_32x3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sp>
        <p:nvSpPr>
          <p:cNvPr id="7" name="Стрелка вправо 6"/>
          <p:cNvSpPr/>
          <p:nvPr/>
        </p:nvSpPr>
        <p:spPr>
          <a:xfrm>
            <a:off x="152400" y="1706880"/>
            <a:ext cx="365760" cy="2743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81000" y="0"/>
            <a:ext cx="96489" cy="537865"/>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628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E113AAA6-5BB6-41DE-95E9-D5F6DDC5846A}"/>
              </a:ext>
            </a:extLst>
          </p:cNvPr>
          <p:cNvSpPr/>
          <p:nvPr/>
        </p:nvSpPr>
        <p:spPr>
          <a:xfrm>
            <a:off x="0" y="3258000"/>
            <a:ext cx="9144000" cy="3600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6630" name="Rectangle 22"/>
          <p:cNvSpPr>
            <a:spLocks noGrp="1" noChangeArrowheads="1"/>
          </p:cNvSpPr>
          <p:nvPr>
            <p:ph type="title" idx="4294967295"/>
          </p:nvPr>
        </p:nvSpPr>
        <p:spPr>
          <a:xfrm>
            <a:off x="1991707" y="762000"/>
            <a:ext cx="6085493" cy="990600"/>
          </a:xfrm>
          <a:noFill/>
        </p:spPr>
        <p:txBody>
          <a:bodyPr lIns="0" rIns="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Наушники и микрофон</a:t>
            </a:r>
            <a:endParaRPr lang="ru-RU" sz="4400" i="1"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10"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499696C6-172B-4984-8CE6-8FFFD01017B0}"/>
              </a:ext>
            </a:extLst>
          </p:cNvPr>
          <p:cNvGrpSpPr/>
          <p:nvPr/>
        </p:nvGrpSpPr>
        <p:grpSpPr>
          <a:xfrm>
            <a:off x="0" y="-49142"/>
            <a:ext cx="9144000" cy="584775"/>
            <a:chOff x="0" y="-49142"/>
            <a:chExt cx="9144000" cy="584775"/>
          </a:xfrm>
        </p:grpSpPr>
        <p:sp>
          <p:nvSpPr>
            <p:cNvPr id="8" name="Прямоугольник 7"/>
            <p:cNvSpPr/>
            <p:nvPr/>
          </p:nvSpPr>
          <p:spPr>
            <a:xfrm>
              <a:off x="0" y="-25687"/>
              <a:ext cx="9144000" cy="537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alibri" panose="020F0502020204030204" pitchFamily="34" charset="0"/>
              </a:endParaRPr>
            </a:p>
          </p:txBody>
        </p:sp>
        <p:sp>
          <p:nvSpPr>
            <p:cNvPr id="2" name="TextBox 1"/>
            <p:cNvSpPr txBox="1"/>
            <p:nvPr/>
          </p:nvSpPr>
          <p:spPr>
            <a:xfrm>
              <a:off x="304800" y="-18365"/>
              <a:ext cx="4489936" cy="523220"/>
            </a:xfrm>
            <a:prstGeom prst="rect">
              <a:avLst/>
            </a:prstGeom>
            <a:noFill/>
          </p:spPr>
          <p:txBody>
            <a:bodyPr wrap="square" rtlCol="0">
              <a:spAutoFit/>
            </a:bodyPr>
            <a:lstStyle/>
            <a:p>
              <a:r>
                <a:rPr lang="ru-RU" sz="2800" dirty="0">
                  <a:solidFill>
                    <a:srgbClr val="FFFF00"/>
                  </a:solidFill>
                  <a:latin typeface="+mn-lt"/>
                  <a:ea typeface="Verdana" panose="020B0604030504040204" pitchFamily="34" charset="0"/>
                  <a:cs typeface="Verdana" panose="020B0604030504040204" pitchFamily="34" charset="0"/>
                </a:rPr>
                <a:t>Инновационное мышление</a:t>
              </a:r>
            </a:p>
          </p:txBody>
        </p:sp>
        <p:sp>
          <p:nvSpPr>
            <p:cNvPr id="3" name="TextBox 2"/>
            <p:cNvSpPr txBox="1"/>
            <p:nvPr/>
          </p:nvSpPr>
          <p:spPr>
            <a:xfrm>
              <a:off x="4800600" y="-49142"/>
              <a:ext cx="3950249" cy="584775"/>
            </a:xfrm>
            <a:prstGeom prst="rect">
              <a:avLst/>
            </a:prstGeom>
            <a:noFill/>
          </p:spPr>
          <p:txBody>
            <a:bodyPr wrap="none" rtlCol="0">
              <a:spAutoFit/>
            </a:bodyPr>
            <a:lstStyle/>
            <a:p>
              <a:r>
                <a:rPr lang="ru-RU" sz="3200" b="1" dirty="0" err="1">
                  <a:solidFill>
                    <a:schemeClr val="bg1"/>
                  </a:solidFill>
                  <a:latin typeface="Calibri" panose="020F0502020204030204" pitchFamily="34" charset="0"/>
                  <a:ea typeface="Verdana" panose="020B0604030504040204" pitchFamily="34" charset="0"/>
                  <a:cs typeface="Verdana" panose="020B0604030504040204" pitchFamily="34" charset="0"/>
                </a:rPr>
                <a:t>КоР</a:t>
              </a:r>
              <a:r>
                <a:rPr lang="ru-RU" sz="3200" b="1" dirty="0">
                  <a:solidFill>
                    <a:schemeClr val="bg1"/>
                  </a:solidFill>
                  <a:latin typeface="Calibri" panose="020F0502020204030204" pitchFamily="34" charset="0"/>
                  <a:ea typeface="Verdana" panose="020B0604030504040204" pitchFamily="34" charset="0"/>
                  <a:cs typeface="Verdana" panose="020B0604030504040204" pitchFamily="34" charset="0"/>
                </a:rPr>
                <a:t> 10 инструментов</a:t>
              </a:r>
            </a:p>
          </p:txBody>
        </p:sp>
        <p:sp>
          <p:nvSpPr>
            <p:cNvPr id="12" name="Прямоугольник 11"/>
            <p:cNvSpPr/>
            <p:nvPr/>
          </p:nvSpPr>
          <p:spPr>
            <a:xfrm>
              <a:off x="0" y="-25687"/>
              <a:ext cx="96489" cy="53786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15" name="Таблица 14">
            <a:extLst>
              <a:ext uri="{FF2B5EF4-FFF2-40B4-BE49-F238E27FC236}">
                <a16:creationId xmlns:a16="http://schemas.microsoft.com/office/drawing/2014/main" id="{175AEEA1-A611-4C2A-907C-B759FFE532EA}"/>
              </a:ext>
            </a:extLst>
          </p:cNvPr>
          <p:cNvGraphicFramePr>
            <a:graphicFrameLocks noGrp="1"/>
          </p:cNvGraphicFramePr>
          <p:nvPr>
            <p:extLst>
              <p:ext uri="{D42A27DB-BD31-4B8C-83A1-F6EECF244321}">
                <p14:modId xmlns:p14="http://schemas.microsoft.com/office/powerpoint/2010/main" val="455699098"/>
              </p:ext>
            </p:extLst>
          </p:nvPr>
        </p:nvGraphicFramePr>
        <p:xfrm>
          <a:off x="329400" y="1920240"/>
          <a:ext cx="8485200" cy="975360"/>
        </p:xfrm>
        <a:graphic>
          <a:graphicData uri="http://schemas.openxmlformats.org/drawingml/2006/table">
            <a:tbl>
              <a:tblPr firstRow="1" bandRow="1">
                <a:tableStyleId>{6E25E649-3F16-4E02-A733-19D2CDBF48F0}</a:tableStyleId>
              </a:tblPr>
              <a:tblGrid>
                <a:gridCol w="2121300">
                  <a:extLst>
                    <a:ext uri="{9D8B030D-6E8A-4147-A177-3AD203B41FA5}">
                      <a16:colId xmlns:a16="http://schemas.microsoft.com/office/drawing/2014/main" val="372836369"/>
                    </a:ext>
                  </a:extLst>
                </a:gridCol>
                <a:gridCol w="2121300">
                  <a:extLst>
                    <a:ext uri="{9D8B030D-6E8A-4147-A177-3AD203B41FA5}">
                      <a16:colId xmlns:a16="http://schemas.microsoft.com/office/drawing/2014/main" val="3788717759"/>
                    </a:ext>
                  </a:extLst>
                </a:gridCol>
                <a:gridCol w="2121300">
                  <a:extLst>
                    <a:ext uri="{9D8B030D-6E8A-4147-A177-3AD203B41FA5}">
                      <a16:colId xmlns:a16="http://schemas.microsoft.com/office/drawing/2014/main" val="3056350462"/>
                    </a:ext>
                  </a:extLst>
                </a:gridCol>
                <a:gridCol w="2121300">
                  <a:extLst>
                    <a:ext uri="{9D8B030D-6E8A-4147-A177-3AD203B41FA5}">
                      <a16:colId xmlns:a16="http://schemas.microsoft.com/office/drawing/2014/main" val="405992814"/>
                    </a:ext>
                  </a:extLst>
                </a:gridCol>
              </a:tblGrid>
              <a:tr h="370840">
                <a:tc gridSpan="4">
                  <a:txBody>
                    <a:bodyPr/>
                    <a:lstStyle/>
                    <a:p>
                      <a:pPr algn="ctr"/>
                      <a:r>
                        <a:rPr lang="ru-RU" sz="2400" b="0" dirty="0"/>
                        <a:t>Метафорические функции</a:t>
                      </a:r>
                      <a:endParaRPr lang="ru-RU" sz="2400" b="0" dirty="0">
                        <a:latin typeface="+mn-lt"/>
                      </a:endParaRPr>
                    </a:p>
                  </a:txBody>
                  <a:tcPr>
                    <a:lnL>
                      <a:noFill/>
                    </a:lnL>
                    <a:lnR>
                      <a:noFill/>
                    </a:lnR>
                    <a:lnT w="25400" cmpd="sng">
                      <a:noFill/>
                    </a:lnT>
                    <a:lnB w="25400" cmpd="sng">
                      <a:noFill/>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597658276"/>
                  </a:ext>
                </a:extLst>
              </a:tr>
              <a:tr h="370840">
                <a:tc>
                  <a:txBody>
                    <a:bodyPr/>
                    <a:lstStyle/>
                    <a:p>
                      <a:pPr algn="ctr"/>
                      <a:r>
                        <a:rPr lang="ru-RU" sz="2800" b="1" dirty="0"/>
                        <a:t>Слушай</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Оповести</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Переговори</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Объедини</a:t>
                      </a:r>
                    </a:p>
                  </a:txBody>
                  <a:tcP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52593226"/>
                  </a:ext>
                </a:extLst>
              </a:tr>
            </a:tbl>
          </a:graphicData>
        </a:graphic>
      </p:graphicFrame>
      <p:pic>
        <p:nvPicPr>
          <p:cNvPr id="18" name="Picture 5" descr="V:\Images\Icons\headphone_mic_01.jpg">
            <a:extLst>
              <a:ext uri="{FF2B5EF4-FFF2-40B4-BE49-F238E27FC236}">
                <a16:creationId xmlns:a16="http://schemas.microsoft.com/office/drawing/2014/main" id="{211C1717-5609-45F4-BB13-703E1AAEA1FC}"/>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9468" y="640080"/>
            <a:ext cx="956039" cy="1188720"/>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553AB808-4B5A-4368-A4D7-60B2D12ED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402" y="3505200"/>
            <a:ext cx="3456000" cy="2592000"/>
          </a:xfrm>
          <a:prstGeom prst="rect">
            <a:avLst/>
          </a:prstGeom>
          <a:ln w="12700">
            <a:solidFill>
              <a:schemeClr val="bg1">
                <a:lumMod val="85000"/>
              </a:schemeClr>
            </a:solidFill>
          </a:ln>
          <a:effectLst>
            <a:outerShdw blurRad="292100" dist="139700" dir="2700000" algn="tl" rotWithShape="0">
              <a:srgbClr val="333333">
                <a:alpha val="65000"/>
              </a:srgbClr>
            </a:outerShdw>
          </a:effectLst>
        </p:spPr>
      </p:pic>
      <p:pic>
        <p:nvPicPr>
          <p:cNvPr id="21" name="Рисунок 20">
            <a:extLst>
              <a:ext uri="{FF2B5EF4-FFF2-40B4-BE49-F238E27FC236}">
                <a16:creationId xmlns:a16="http://schemas.microsoft.com/office/drawing/2014/main" id="{8BC33B7E-B21D-4535-8945-358E36D0B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3504000"/>
            <a:ext cx="3456000" cy="2592000"/>
          </a:xfrm>
          <a:prstGeom prst="rect">
            <a:avLst/>
          </a:prstGeom>
          <a:ln w="12700">
            <a:solidFill>
              <a:schemeClr val="bg1">
                <a:lumMod val="85000"/>
              </a:schemeClr>
            </a:solid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79CB6B90-4134-4889-A44F-11E4A10C040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3173400" y="4037400"/>
            <a:ext cx="3456000" cy="2592000"/>
          </a:xfrm>
          <a:prstGeom prst="rect">
            <a:avLst/>
          </a:prstGeom>
          <a:ln w="12700">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104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2000"/>
                            </p:stCondLst>
                            <p:childTnLst>
                              <p:par>
                                <p:cTn id="9" presetID="22" presetClass="entr" presetSubtype="8" fill="hold" grpId="0" nodeType="afterEffect">
                                  <p:stCondLst>
                                    <p:cond delay="250"/>
                                  </p:stCondLst>
                                  <p:childTnLst>
                                    <p:set>
                                      <p:cBhvr>
                                        <p:cTn id="10" dur="1" fill="hold">
                                          <p:stCondLst>
                                            <p:cond delay="0"/>
                                          </p:stCondLst>
                                        </p:cTn>
                                        <p:tgtEl>
                                          <p:spTgt spid="836630"/>
                                        </p:tgtEl>
                                        <p:attrNameLst>
                                          <p:attrName>style.visibility</p:attrName>
                                        </p:attrNameLst>
                                      </p:cBhvr>
                                      <p:to>
                                        <p:strVal val="visible"/>
                                      </p:to>
                                    </p:set>
                                    <p:animEffect transition="in" filter="wipe(left)">
                                      <p:cBhvr>
                                        <p:cTn id="11" dur="1000"/>
                                        <p:tgtEl>
                                          <p:spTgt spid="836630"/>
                                        </p:tgtEl>
                                      </p:cBhvr>
                                    </p:animEffect>
                                  </p:childTnLst>
                                </p:cTn>
                              </p:par>
                            </p:childTnLst>
                          </p:cTn>
                        </p:par>
                        <p:par>
                          <p:cTn id="12" fill="hold">
                            <p:stCondLst>
                              <p:cond delay="325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4250"/>
                            </p:stCondLst>
                            <p:childTnLst>
                              <p:par>
                                <p:cTn id="19" presetID="42" presetClass="entr" presetSubtype="0" fill="hold" nodeType="after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6250"/>
                            </p:stCondLst>
                            <p:childTnLst>
                              <p:par>
                                <p:cTn id="25" presetID="10" presetClass="entr" presetSubtype="0" fill="hold" grpId="0" nodeType="after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925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par>
                          <p:cTn id="32" fill="hold">
                            <p:stCondLst>
                              <p:cond delay="1025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p:stCondLst>
                              <p:cond delay="112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366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E113AAA6-5BB6-41DE-95E9-D5F6DDC5846A}"/>
              </a:ext>
            </a:extLst>
          </p:cNvPr>
          <p:cNvSpPr/>
          <p:nvPr/>
        </p:nvSpPr>
        <p:spPr>
          <a:xfrm>
            <a:off x="0" y="3258000"/>
            <a:ext cx="9144000" cy="3600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6630" name="Rectangle 22"/>
          <p:cNvSpPr>
            <a:spLocks noGrp="1" noChangeArrowheads="1"/>
          </p:cNvSpPr>
          <p:nvPr>
            <p:ph type="title" idx="4294967295"/>
          </p:nvPr>
        </p:nvSpPr>
        <p:spPr>
          <a:xfrm>
            <a:off x="1828800" y="762000"/>
            <a:ext cx="6085493" cy="990600"/>
          </a:xfrm>
          <a:noFill/>
        </p:spPr>
        <p:txBody>
          <a:bodyPr lIns="0" rIns="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Удочка</a:t>
            </a:r>
            <a:endParaRPr lang="ru-RU" sz="4400" i="1"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endParaRPr>
          </a:p>
        </p:txBody>
      </p:sp>
      <p:pic>
        <p:nvPicPr>
          <p:cNvPr id="10"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499696C6-172B-4984-8CE6-8FFFD01017B0}"/>
              </a:ext>
            </a:extLst>
          </p:cNvPr>
          <p:cNvGrpSpPr/>
          <p:nvPr/>
        </p:nvGrpSpPr>
        <p:grpSpPr>
          <a:xfrm>
            <a:off x="0" y="-49142"/>
            <a:ext cx="9144000" cy="584775"/>
            <a:chOff x="0" y="-49142"/>
            <a:chExt cx="9144000" cy="584775"/>
          </a:xfrm>
        </p:grpSpPr>
        <p:sp>
          <p:nvSpPr>
            <p:cNvPr id="8" name="Прямоугольник 7"/>
            <p:cNvSpPr/>
            <p:nvPr/>
          </p:nvSpPr>
          <p:spPr>
            <a:xfrm>
              <a:off x="0" y="-25687"/>
              <a:ext cx="9144000" cy="537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alibri" panose="020F0502020204030204" pitchFamily="34" charset="0"/>
              </a:endParaRPr>
            </a:p>
          </p:txBody>
        </p:sp>
        <p:sp>
          <p:nvSpPr>
            <p:cNvPr id="2" name="TextBox 1"/>
            <p:cNvSpPr txBox="1"/>
            <p:nvPr/>
          </p:nvSpPr>
          <p:spPr>
            <a:xfrm>
              <a:off x="304800" y="-18365"/>
              <a:ext cx="4489936" cy="523220"/>
            </a:xfrm>
            <a:prstGeom prst="rect">
              <a:avLst/>
            </a:prstGeom>
            <a:noFill/>
          </p:spPr>
          <p:txBody>
            <a:bodyPr wrap="square" rtlCol="0">
              <a:spAutoFit/>
            </a:bodyPr>
            <a:lstStyle/>
            <a:p>
              <a:r>
                <a:rPr lang="ru-RU" sz="2800" dirty="0">
                  <a:solidFill>
                    <a:srgbClr val="FFFF00"/>
                  </a:solidFill>
                  <a:latin typeface="+mn-lt"/>
                  <a:ea typeface="Verdana" panose="020B0604030504040204" pitchFamily="34" charset="0"/>
                  <a:cs typeface="Verdana" panose="020B0604030504040204" pitchFamily="34" charset="0"/>
                </a:rPr>
                <a:t>Инновационное мышление</a:t>
              </a:r>
            </a:p>
          </p:txBody>
        </p:sp>
        <p:sp>
          <p:nvSpPr>
            <p:cNvPr id="3" name="TextBox 2"/>
            <p:cNvSpPr txBox="1"/>
            <p:nvPr/>
          </p:nvSpPr>
          <p:spPr>
            <a:xfrm>
              <a:off x="4800600" y="-49142"/>
              <a:ext cx="3950249" cy="584775"/>
            </a:xfrm>
            <a:prstGeom prst="rect">
              <a:avLst/>
            </a:prstGeom>
            <a:noFill/>
          </p:spPr>
          <p:txBody>
            <a:bodyPr wrap="none" rtlCol="0">
              <a:spAutoFit/>
            </a:bodyPr>
            <a:lstStyle/>
            <a:p>
              <a:r>
                <a:rPr lang="ru-RU" sz="3200" b="1" dirty="0" err="1">
                  <a:solidFill>
                    <a:schemeClr val="bg1"/>
                  </a:solidFill>
                  <a:latin typeface="Calibri" panose="020F0502020204030204" pitchFamily="34" charset="0"/>
                  <a:ea typeface="Verdana" panose="020B0604030504040204" pitchFamily="34" charset="0"/>
                  <a:cs typeface="Verdana" panose="020B0604030504040204" pitchFamily="34" charset="0"/>
                </a:rPr>
                <a:t>КоР</a:t>
              </a:r>
              <a:r>
                <a:rPr lang="ru-RU" sz="3200" b="1" dirty="0">
                  <a:solidFill>
                    <a:schemeClr val="bg1"/>
                  </a:solidFill>
                  <a:latin typeface="Calibri" panose="020F0502020204030204" pitchFamily="34" charset="0"/>
                  <a:ea typeface="Verdana" panose="020B0604030504040204" pitchFamily="34" charset="0"/>
                  <a:cs typeface="Verdana" panose="020B0604030504040204" pitchFamily="34" charset="0"/>
                </a:rPr>
                <a:t> 10 инструментов</a:t>
              </a:r>
            </a:p>
          </p:txBody>
        </p:sp>
        <p:sp>
          <p:nvSpPr>
            <p:cNvPr id="12" name="Прямоугольник 11"/>
            <p:cNvSpPr/>
            <p:nvPr/>
          </p:nvSpPr>
          <p:spPr>
            <a:xfrm>
              <a:off x="0" y="-25687"/>
              <a:ext cx="96489" cy="53786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15" name="Таблица 14">
            <a:extLst>
              <a:ext uri="{FF2B5EF4-FFF2-40B4-BE49-F238E27FC236}">
                <a16:creationId xmlns:a16="http://schemas.microsoft.com/office/drawing/2014/main" id="{175AEEA1-A611-4C2A-907C-B759FFE532EA}"/>
              </a:ext>
            </a:extLst>
          </p:cNvPr>
          <p:cNvGraphicFramePr>
            <a:graphicFrameLocks noGrp="1"/>
          </p:cNvGraphicFramePr>
          <p:nvPr>
            <p:extLst>
              <p:ext uri="{D42A27DB-BD31-4B8C-83A1-F6EECF244321}">
                <p14:modId xmlns:p14="http://schemas.microsoft.com/office/powerpoint/2010/main" val="1564553258"/>
              </p:ext>
            </p:extLst>
          </p:nvPr>
        </p:nvGraphicFramePr>
        <p:xfrm>
          <a:off x="329400" y="1920240"/>
          <a:ext cx="8485200" cy="975360"/>
        </p:xfrm>
        <a:graphic>
          <a:graphicData uri="http://schemas.openxmlformats.org/drawingml/2006/table">
            <a:tbl>
              <a:tblPr firstRow="1" bandRow="1">
                <a:tableStyleId>{6E25E649-3F16-4E02-A733-19D2CDBF48F0}</a:tableStyleId>
              </a:tblPr>
              <a:tblGrid>
                <a:gridCol w="2121300">
                  <a:extLst>
                    <a:ext uri="{9D8B030D-6E8A-4147-A177-3AD203B41FA5}">
                      <a16:colId xmlns:a16="http://schemas.microsoft.com/office/drawing/2014/main" val="372836369"/>
                    </a:ext>
                  </a:extLst>
                </a:gridCol>
                <a:gridCol w="2121300">
                  <a:extLst>
                    <a:ext uri="{9D8B030D-6E8A-4147-A177-3AD203B41FA5}">
                      <a16:colId xmlns:a16="http://schemas.microsoft.com/office/drawing/2014/main" val="3788717759"/>
                    </a:ext>
                  </a:extLst>
                </a:gridCol>
                <a:gridCol w="2121300">
                  <a:extLst>
                    <a:ext uri="{9D8B030D-6E8A-4147-A177-3AD203B41FA5}">
                      <a16:colId xmlns:a16="http://schemas.microsoft.com/office/drawing/2014/main" val="3056350462"/>
                    </a:ext>
                  </a:extLst>
                </a:gridCol>
                <a:gridCol w="2121300">
                  <a:extLst>
                    <a:ext uri="{9D8B030D-6E8A-4147-A177-3AD203B41FA5}">
                      <a16:colId xmlns:a16="http://schemas.microsoft.com/office/drawing/2014/main" val="405992814"/>
                    </a:ext>
                  </a:extLst>
                </a:gridCol>
              </a:tblGrid>
              <a:tr h="370840">
                <a:tc gridSpan="4">
                  <a:txBody>
                    <a:bodyPr/>
                    <a:lstStyle/>
                    <a:p>
                      <a:pPr algn="ctr"/>
                      <a:r>
                        <a:rPr lang="ru-RU" sz="2400" b="0" dirty="0"/>
                        <a:t>Метафорические функции</a:t>
                      </a:r>
                      <a:endParaRPr lang="ru-RU" sz="2400" b="0" dirty="0">
                        <a:latin typeface="+mn-lt"/>
                      </a:endParaRPr>
                    </a:p>
                  </a:txBody>
                  <a:tcPr>
                    <a:lnL>
                      <a:noFill/>
                    </a:lnL>
                    <a:lnR>
                      <a:noFill/>
                    </a:lnR>
                    <a:lnT w="25400" cmpd="sng">
                      <a:noFill/>
                    </a:lnT>
                    <a:lnB w="25400" cmpd="sng">
                      <a:noFill/>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597658276"/>
                  </a:ext>
                </a:extLst>
              </a:tr>
              <a:tr h="370840">
                <a:tc>
                  <a:txBody>
                    <a:bodyPr/>
                    <a:lstStyle/>
                    <a:p>
                      <a:pPr algn="ctr"/>
                      <a:r>
                        <a:rPr lang="ru-RU" sz="2800" b="1" dirty="0"/>
                        <a:t>Лови</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Поймай</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Тестируй</a:t>
                      </a:r>
                    </a:p>
                  </a:txBody>
                  <a:tcP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ru-RU" sz="2800" b="1" dirty="0"/>
                        <a:t>Расслабься</a:t>
                      </a:r>
                    </a:p>
                  </a:txBody>
                  <a:tcP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52593226"/>
                  </a:ext>
                </a:extLst>
              </a:tr>
            </a:tbl>
          </a:graphicData>
        </a:graphic>
      </p:graphicFrame>
      <p:pic>
        <p:nvPicPr>
          <p:cNvPr id="18" name="Picture 18" descr="http://images.clipartpanda.com/rod-clipart-flyfishing.jpg">
            <a:extLst>
              <a:ext uri="{FF2B5EF4-FFF2-40B4-BE49-F238E27FC236}">
                <a16:creationId xmlns:a16="http://schemas.microsoft.com/office/drawing/2014/main" id="{D7477E57-93C0-401B-B050-EC003667240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5874" y="685800"/>
            <a:ext cx="114792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2E1DC8E6-05FE-4427-BD25-A035DE14C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4" y="3487200"/>
            <a:ext cx="3072000" cy="2304000"/>
          </a:xfrm>
          <a:prstGeom prst="rect">
            <a:avLst/>
          </a:prstGeom>
        </p:spPr>
      </p:pic>
      <p:pic>
        <p:nvPicPr>
          <p:cNvPr id="21" name="Рисунок 20">
            <a:extLst>
              <a:ext uri="{FF2B5EF4-FFF2-40B4-BE49-F238E27FC236}">
                <a16:creationId xmlns:a16="http://schemas.microsoft.com/office/drawing/2014/main" id="{C2A81EBE-22F4-4FA5-9235-521332DA728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5891119" y="3463999"/>
            <a:ext cx="3072000" cy="2304000"/>
          </a:xfrm>
          <a:prstGeom prst="rect">
            <a:avLst/>
          </a:prstGeom>
          <a:ln w="12700">
            <a:solidFill>
              <a:schemeClr val="bg1">
                <a:lumMod val="85000"/>
              </a:schemeClr>
            </a:solid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4E222E68-CA1E-4EA4-83FA-BD64A98372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30000"/>
                    </a14:imgEffect>
                  </a14:imgLayer>
                </a14:imgProps>
              </a:ext>
              <a:ext uri="{28A0092B-C50C-407E-A947-70E740481C1C}">
                <a14:useLocalDpi xmlns:a14="http://schemas.microsoft.com/office/drawing/2010/main" val="0"/>
              </a:ext>
            </a:extLst>
          </a:blip>
          <a:stretch>
            <a:fillRect/>
          </a:stretch>
        </p:blipFill>
        <p:spPr>
          <a:xfrm>
            <a:off x="2947800" y="4419600"/>
            <a:ext cx="3072000" cy="2304000"/>
          </a:xfrm>
          <a:prstGeom prst="rect">
            <a:avLst/>
          </a:prstGeom>
          <a:ln w="12700">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196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2000"/>
                            </p:stCondLst>
                            <p:childTnLst>
                              <p:par>
                                <p:cTn id="9" presetID="22" presetClass="entr" presetSubtype="8" fill="hold" grpId="0" nodeType="afterEffect">
                                  <p:stCondLst>
                                    <p:cond delay="250"/>
                                  </p:stCondLst>
                                  <p:childTnLst>
                                    <p:set>
                                      <p:cBhvr>
                                        <p:cTn id="10" dur="1" fill="hold">
                                          <p:stCondLst>
                                            <p:cond delay="0"/>
                                          </p:stCondLst>
                                        </p:cTn>
                                        <p:tgtEl>
                                          <p:spTgt spid="836630"/>
                                        </p:tgtEl>
                                        <p:attrNameLst>
                                          <p:attrName>style.visibility</p:attrName>
                                        </p:attrNameLst>
                                      </p:cBhvr>
                                      <p:to>
                                        <p:strVal val="visible"/>
                                      </p:to>
                                    </p:set>
                                    <p:animEffect transition="in" filter="wipe(left)">
                                      <p:cBhvr>
                                        <p:cTn id="11" dur="1000"/>
                                        <p:tgtEl>
                                          <p:spTgt spid="836630"/>
                                        </p:tgtEl>
                                      </p:cBhvr>
                                    </p:animEffect>
                                  </p:childTnLst>
                                </p:cTn>
                              </p:par>
                            </p:childTnLst>
                          </p:cTn>
                        </p:par>
                        <p:par>
                          <p:cTn id="12" fill="hold">
                            <p:stCondLst>
                              <p:cond delay="325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4250"/>
                            </p:stCondLst>
                            <p:childTnLst>
                              <p:par>
                                <p:cTn id="19" presetID="42" presetClass="entr" presetSubtype="0" fill="hold" nodeType="after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6250"/>
                            </p:stCondLst>
                            <p:childTnLst>
                              <p:par>
                                <p:cTn id="25" presetID="10" presetClass="entr" presetSubtype="0" fill="hold" grpId="0" nodeType="after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925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par>
                          <p:cTn id="32" fill="hold">
                            <p:stCondLst>
                              <p:cond delay="1025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p:stCondLst>
                              <p:cond delay="112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366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трелка: пятиугольник 9">
            <a:extLst>
              <a:ext uri="{FF2B5EF4-FFF2-40B4-BE49-F238E27FC236}">
                <a16:creationId xmlns:a16="http://schemas.microsoft.com/office/drawing/2014/main" id="{E0D56680-4412-468E-BADE-3ACBE900F262}"/>
              </a:ext>
            </a:extLst>
          </p:cNvPr>
          <p:cNvSpPr/>
          <p:nvPr/>
        </p:nvSpPr>
        <p:spPr>
          <a:xfrm>
            <a:off x="-533400" y="3023401"/>
            <a:ext cx="10134600" cy="3276600"/>
          </a:xfrm>
          <a:prstGeom prst="homePlate">
            <a:avLst>
              <a:gd name="adj" fmla="val 21897"/>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id="{CB426AAF-F5DE-46E1-A18E-CD903BC90232}"/>
              </a:ext>
            </a:extLst>
          </p:cNvPr>
          <p:cNvSpPr/>
          <p:nvPr/>
        </p:nvSpPr>
        <p:spPr>
          <a:xfrm>
            <a:off x="1447800" y="1"/>
            <a:ext cx="7696200" cy="13716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676400" y="114301"/>
            <a:ext cx="7344000" cy="1143000"/>
          </a:xfrm>
          <a:effectLst>
            <a:outerShdw blurRad="50800" dist="38100" dir="8100000" algn="tr" rotWithShape="0">
              <a:prstClr val="black">
                <a:alpha val="40000"/>
              </a:prstClr>
            </a:outerShdw>
          </a:effectLst>
        </p:spPr>
        <p:txBody>
          <a:bodyPr/>
          <a:lstStyle/>
          <a:p>
            <a:r>
              <a:rPr lang="ru-RU"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rPr>
              <a:t>Футбол инноваций</a:t>
            </a:r>
          </a:p>
        </p:txBody>
      </p:sp>
      <p:pic>
        <p:nvPicPr>
          <p:cNvPr id="7" name="Рисунок 6">
            <a:extLst>
              <a:ext uri="{FF2B5EF4-FFF2-40B4-BE49-F238E27FC236}">
                <a16:creationId xmlns:a16="http://schemas.microsoft.com/office/drawing/2014/main" id="{7AE1FD38-D95E-4A96-86DE-7C6695FD2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4825200"/>
            <a:ext cx="2304000" cy="1728000"/>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pic>
        <p:nvPicPr>
          <p:cNvPr id="9" name="Рисунок 8">
            <a:extLst>
              <a:ext uri="{FF2B5EF4-FFF2-40B4-BE49-F238E27FC236}">
                <a16:creationId xmlns:a16="http://schemas.microsoft.com/office/drawing/2014/main" id="{E2DD3992-1845-462F-8497-5604FB38C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00" y="5029200"/>
            <a:ext cx="2304000" cy="1728000"/>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pic>
        <p:nvPicPr>
          <p:cNvPr id="5" name="Рисунок 4">
            <a:extLst>
              <a:ext uri="{FF2B5EF4-FFF2-40B4-BE49-F238E27FC236}">
                <a16:creationId xmlns:a16="http://schemas.microsoft.com/office/drawing/2014/main" id="{B4422FCD-DEB6-421C-A0B4-65C39B43E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300" y="3034500"/>
            <a:ext cx="2304000" cy="1728000"/>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pic>
        <p:nvPicPr>
          <p:cNvPr id="11" name="Рисунок 10">
            <a:extLst>
              <a:ext uri="{FF2B5EF4-FFF2-40B4-BE49-F238E27FC236}">
                <a16:creationId xmlns:a16="http://schemas.microsoft.com/office/drawing/2014/main" id="{6FA74C44-8F13-45CA-BF2B-F8CDFB54D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400" y="3148800"/>
            <a:ext cx="2304000" cy="1728000"/>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pic>
        <p:nvPicPr>
          <p:cNvPr id="15" name="Рисунок 14">
            <a:extLst>
              <a:ext uri="{FF2B5EF4-FFF2-40B4-BE49-F238E27FC236}">
                <a16:creationId xmlns:a16="http://schemas.microsoft.com/office/drawing/2014/main" id="{29D0C51E-01CD-4B72-8422-914F236E8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200" y="2920200"/>
            <a:ext cx="2304000" cy="1728000"/>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pic>
        <p:nvPicPr>
          <p:cNvPr id="17" name="Рисунок 16">
            <a:extLst>
              <a:ext uri="{FF2B5EF4-FFF2-40B4-BE49-F238E27FC236}">
                <a16:creationId xmlns:a16="http://schemas.microsoft.com/office/drawing/2014/main" id="{F40B5F15-4943-4E6A-8E50-E97B004E31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800" y="4927200"/>
            <a:ext cx="2304000" cy="1728000"/>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pic>
        <p:nvPicPr>
          <p:cNvPr id="18" name="Рисунок 17">
            <a:extLst>
              <a:ext uri="{FF2B5EF4-FFF2-40B4-BE49-F238E27FC236}">
                <a16:creationId xmlns:a16="http://schemas.microsoft.com/office/drawing/2014/main" id="{A4ED959D-D1F6-484F-8058-4792F3D994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584000" cy="158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1F32D228-EE7D-45E2-8DD4-A75C36D2C482}"/>
              </a:ext>
            </a:extLst>
          </p:cNvPr>
          <p:cNvSpPr txBox="1"/>
          <p:nvPr/>
        </p:nvSpPr>
        <p:spPr>
          <a:xfrm>
            <a:off x="1905000" y="1524000"/>
            <a:ext cx="4876800" cy="1015663"/>
          </a:xfrm>
          <a:prstGeom prst="rect">
            <a:avLst/>
          </a:prstGeom>
          <a:noFill/>
        </p:spPr>
        <p:txBody>
          <a:bodyPr wrap="square" rtlCol="0">
            <a:spAutoFit/>
          </a:bodyPr>
          <a:lstStyle/>
          <a:p>
            <a:pPr algn="ctr"/>
            <a:r>
              <a:rPr lang="ru-RU" sz="6000" dirty="0">
                <a:solidFill>
                  <a:srgbClr val="336699"/>
                </a:solidFill>
                <a:latin typeface="+mn-lt"/>
              </a:rPr>
              <a:t>Процесс игры</a:t>
            </a:r>
          </a:p>
        </p:txBody>
      </p:sp>
    </p:spTree>
    <p:extLst>
      <p:ext uri="{BB962C8B-B14F-4D97-AF65-F5344CB8AC3E}">
        <p14:creationId xmlns:p14="http://schemas.microsoft.com/office/powerpoint/2010/main" val="945571644"/>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2500"/>
                            </p:stCondLst>
                            <p:childTnLst>
                              <p:par>
                                <p:cTn id="15" presetID="42" presetClass="entr" presetSubtype="0" fill="hold" grpId="0"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p:stCondLst>
                              <p:cond delay="5500"/>
                            </p:stCondLst>
                            <p:childTnLst>
                              <p:par>
                                <p:cTn id="25" presetID="22" presetClass="entr" presetSubtype="8" fill="hold" grpId="0"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7000"/>
                            </p:stCondLst>
                            <p:childTnLst>
                              <p:par>
                                <p:cTn id="29" presetID="10" presetClass="entr" presetSubtype="0"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85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1000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2"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785CAF75-91F1-4CCA-9357-895FB9B3F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200"/>
            <a:ext cx="9144000" cy="4972050"/>
          </a:xfrm>
          <a:prstGeom prst="rect">
            <a:avLst/>
          </a:prstGeom>
        </p:spPr>
      </p:pic>
      <p:sp>
        <p:nvSpPr>
          <p:cNvPr id="6" name="Прямоугольник 5">
            <a:extLst>
              <a:ext uri="{FF2B5EF4-FFF2-40B4-BE49-F238E27FC236}">
                <a16:creationId xmlns:a16="http://schemas.microsoft.com/office/drawing/2014/main" id="{839A2E2D-7EBC-4672-AD3E-78CE2C8510D7}"/>
              </a:ext>
            </a:extLst>
          </p:cNvPr>
          <p:cNvSpPr/>
          <p:nvPr/>
        </p:nvSpPr>
        <p:spPr>
          <a:xfrm>
            <a:off x="864000" y="0"/>
            <a:ext cx="8280000" cy="864000"/>
          </a:xfrm>
          <a:prstGeom prst="rect">
            <a:avLst/>
          </a:prstGeom>
          <a:ln/>
        </p:spPr>
        <p:style>
          <a:lnRef idx="1">
            <a:schemeClr val="accent6"/>
          </a:lnRef>
          <a:fillRef idx="3">
            <a:schemeClr val="accent6"/>
          </a:fillRef>
          <a:effectRef idx="2">
            <a:schemeClr val="accent6"/>
          </a:effectRef>
          <a:fontRef idx="minor">
            <a:schemeClr val="lt1"/>
          </a:fontRef>
        </p:style>
        <p:txBody>
          <a:bodyPr tIns="72000" bIns="72000" rtlCol="0" anchor="ctr"/>
          <a:lstStyle/>
          <a:p>
            <a:pPr algn="ctr"/>
            <a:r>
              <a:rPr lang="ru-RU" sz="4800" b="1" dirty="0">
                <a:solidFill>
                  <a:schemeClr val="bg1"/>
                </a:solidFill>
              </a:rPr>
              <a:t>Планета Любящих Творцов</a:t>
            </a:r>
            <a:endParaRPr lang="ru-RU" sz="4800" dirty="0">
              <a:solidFill>
                <a:schemeClr val="bg1"/>
              </a:solidFill>
            </a:endParaRPr>
          </a:p>
        </p:txBody>
      </p:sp>
      <p:pic>
        <p:nvPicPr>
          <p:cNvPr id="8" name="Рисунок 7">
            <a:extLst>
              <a:ext uri="{FF2B5EF4-FFF2-40B4-BE49-F238E27FC236}">
                <a16:creationId xmlns:a16="http://schemas.microsoft.com/office/drawing/2014/main" id="{38555AFD-731D-492A-8B19-F4F1297B3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64000" cy="864000"/>
          </a:xfrm>
          <a:prstGeom prst="rect">
            <a:avLst/>
          </a:prstGeom>
        </p:spPr>
      </p:pic>
      <p:sp>
        <p:nvSpPr>
          <p:cNvPr id="4" name="Прямоугольник 3">
            <a:extLst>
              <a:ext uri="{FF2B5EF4-FFF2-40B4-BE49-F238E27FC236}">
                <a16:creationId xmlns:a16="http://schemas.microsoft.com/office/drawing/2014/main" id="{3E0F9583-200A-4A65-80A0-15F27BEBE7C6}"/>
              </a:ext>
            </a:extLst>
          </p:cNvPr>
          <p:cNvSpPr/>
          <p:nvPr/>
        </p:nvSpPr>
        <p:spPr>
          <a:xfrm>
            <a:off x="0" y="3841350"/>
            <a:ext cx="9144000" cy="301665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ysClr val="windowText" lastClr="000000"/>
                </a:solidFill>
                <a:latin typeface="Arial Narrow" panose="020B0606020202030204" pitchFamily="34" charset="0"/>
                <a:cs typeface="Vijaya" panose="020B0604020202020204" pitchFamily="34" charset="0"/>
              </a:rPr>
              <a:t>Подготовься, чтобы победить мудро! Предвидь атаки недругов, воспринимай их как приключения и возможность стать сильнее.</a:t>
            </a:r>
            <a:endParaRPr lang="ru-RU" sz="4800" dirty="0"/>
          </a:p>
        </p:txBody>
      </p:sp>
      <p:pic>
        <p:nvPicPr>
          <p:cNvPr id="9" name="Picture 4" descr="V:\VK\images\logo_vk_100x1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2000" y="642600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74555E61-4A33-4764-8292-7782A74ADF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864000"/>
            <a:ext cx="2971800" cy="2228850"/>
          </a:xfrm>
          <a:prstGeom prst="rect">
            <a:avLst/>
          </a:prstGeom>
        </p:spPr>
      </p:pic>
      <p:sp>
        <p:nvSpPr>
          <p:cNvPr id="14" name="TextBox 13">
            <a:extLst>
              <a:ext uri="{FF2B5EF4-FFF2-40B4-BE49-F238E27FC236}">
                <a16:creationId xmlns:a16="http://schemas.microsoft.com/office/drawing/2014/main" id="{0E0EB2D7-48BE-439C-8FFD-0CFEA1A566A8}"/>
              </a:ext>
            </a:extLst>
          </p:cNvPr>
          <p:cNvSpPr txBox="1"/>
          <p:nvPr/>
        </p:nvSpPr>
        <p:spPr>
          <a:xfrm rot="-1440000">
            <a:off x="3845348" y="1560252"/>
            <a:ext cx="1311578" cy="400110"/>
          </a:xfrm>
          <a:prstGeom prst="rect">
            <a:avLst/>
          </a:prstGeom>
          <a:solidFill>
            <a:schemeClr val="bg1"/>
          </a:solidFill>
        </p:spPr>
        <p:txBody>
          <a:bodyPr wrap="none" rtlCol="0">
            <a:spAutoFit/>
          </a:bodyPr>
          <a:lstStyle/>
          <a:p>
            <a:r>
              <a:rPr lang="en-US" sz="2000" dirty="0" err="1">
                <a:solidFill>
                  <a:srgbClr val="006600"/>
                </a:solidFill>
                <a:latin typeface="Arial Black" panose="020B0A04020102020204" pitchFamily="34" charset="0"/>
              </a:rPr>
              <a:t>Innoball</a:t>
            </a:r>
            <a:endParaRPr lang="ru-RU" sz="2000" dirty="0">
              <a:solidFill>
                <a:srgbClr val="006600"/>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158223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D8E4C272-3359-4FAF-BD4E-EB63BDC6B37E}"/>
              </a:ext>
            </a:extLst>
          </p:cNvPr>
          <p:cNvSpPr/>
          <p:nvPr/>
        </p:nvSpPr>
        <p:spPr>
          <a:xfrm>
            <a:off x="0" y="1066800"/>
            <a:ext cx="9144000" cy="107721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3200" b="1" i="1" dirty="0">
                <a:ln w="1905"/>
                <a:solidFill>
                  <a:schemeClr val="bg1"/>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Задача игры </a:t>
            </a:r>
            <a:r>
              <a:rPr lang="en-US" sz="3200" i="1" dirty="0">
                <a:ln w="1905"/>
                <a:solidFill>
                  <a:schemeClr val="bg1"/>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 </a:t>
            </a:r>
            <a:r>
              <a:rPr lang="ru-RU" sz="3200" i="1" dirty="0">
                <a:ln w="1905"/>
                <a:solidFill>
                  <a:schemeClr val="bg1"/>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не победить противника, а </a:t>
            </a:r>
            <a:r>
              <a:rPr lang="ru-RU" sz="3200" b="1" i="1" dirty="0">
                <a:ln w="1905"/>
                <a:solidFill>
                  <a:schemeClr val="bg1"/>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усилить как проект, так и свою команду</a:t>
            </a:r>
            <a:endParaRPr lang="ru-RU" sz="3200" b="1" dirty="0">
              <a:ln w="1905"/>
              <a:solidFill>
                <a:schemeClr val="bg1"/>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endParaRPr>
          </a:p>
        </p:txBody>
      </p:sp>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143000" y="0"/>
            <a:ext cx="7553367" cy="82960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Нацеленность на общую победу</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990600" y="2520217"/>
            <a:ext cx="3094117" cy="461665"/>
          </a:xfrm>
          <a:prstGeom prst="rect">
            <a:avLst/>
          </a:prstGeom>
          <a:noFill/>
        </p:spPr>
        <p:txBody>
          <a:bodyPr wrap="none" rtlCol="0">
            <a:spAutoFit/>
          </a:bodyPr>
          <a:lstStyle/>
          <a:p>
            <a:r>
              <a:rPr lang="ru-RU" sz="2400" b="1" dirty="0">
                <a:latin typeface="Verdana" panose="020B0604030504040204" pitchFamily="34" charset="0"/>
                <a:ea typeface="Verdana" panose="020B0604030504040204" pitchFamily="34" charset="0"/>
                <a:cs typeface="Verdana" panose="020B0604030504040204" pitchFamily="34" charset="0"/>
              </a:rPr>
              <a:t>ОБЩАЯ ПОБЕДА</a:t>
            </a:r>
            <a:endParaRPr lang="en-US" sz="2400" b="1" dirty="0">
              <a:latin typeface="Verdana" panose="020B0604030504040204" pitchFamily="34" charset="0"/>
              <a:ea typeface="Verdana" panose="020B0604030504040204" pitchFamily="34" charset="0"/>
              <a:cs typeface="Verdana" panose="020B0604030504040204" pitchFamily="34" charset="0"/>
            </a:endParaRPr>
          </a:p>
        </p:txBody>
      </p:sp>
      <p:grpSp>
        <p:nvGrpSpPr>
          <p:cNvPr id="4" name="Группа 3">
            <a:extLst>
              <a:ext uri="{FF2B5EF4-FFF2-40B4-BE49-F238E27FC236}">
                <a16:creationId xmlns:a16="http://schemas.microsoft.com/office/drawing/2014/main" id="{160221BC-13E8-432A-B206-909883BBD9D3}"/>
              </a:ext>
            </a:extLst>
          </p:cNvPr>
          <p:cNvGrpSpPr/>
          <p:nvPr/>
        </p:nvGrpSpPr>
        <p:grpSpPr>
          <a:xfrm>
            <a:off x="1266865" y="3022609"/>
            <a:ext cx="2545291" cy="1393802"/>
            <a:chOff x="1266865" y="3022609"/>
            <a:chExt cx="2545291" cy="1393802"/>
          </a:xfrm>
        </p:grpSpPr>
        <p:sp>
          <p:nvSpPr>
            <p:cNvPr id="5" name="Полилиния: фигура 4">
              <a:extLst>
                <a:ext uri="{FF2B5EF4-FFF2-40B4-BE49-F238E27FC236}">
                  <a16:creationId xmlns:a16="http://schemas.microsoft.com/office/drawing/2014/main" id="{9DEC39B7-37D2-48BE-8E47-51470A13DC48}"/>
                </a:ext>
              </a:extLst>
            </p:cNvPr>
            <p:cNvSpPr/>
            <p:nvPr/>
          </p:nvSpPr>
          <p:spPr>
            <a:xfrm rot="19020000">
              <a:off x="1266865" y="3022609"/>
              <a:ext cx="1351880" cy="1351880"/>
            </a:xfrm>
            <a:custGeom>
              <a:avLst/>
              <a:gdLst>
                <a:gd name="connsiteX0" fmla="*/ 0 w 1351880"/>
                <a:gd name="connsiteY0" fmla="*/ 878722 h 1351880"/>
                <a:gd name="connsiteX1" fmla="*/ 337970 w 1351880"/>
                <a:gd name="connsiteY1" fmla="*/ 878722 h 1351880"/>
                <a:gd name="connsiteX2" fmla="*/ 337970 w 1351880"/>
                <a:gd name="connsiteY2" fmla="*/ 0 h 1351880"/>
                <a:gd name="connsiteX3" fmla="*/ 1013910 w 1351880"/>
                <a:gd name="connsiteY3" fmla="*/ 0 h 1351880"/>
                <a:gd name="connsiteX4" fmla="*/ 1013910 w 1351880"/>
                <a:gd name="connsiteY4" fmla="*/ 878722 h 1351880"/>
                <a:gd name="connsiteX5" fmla="*/ 1351880 w 1351880"/>
                <a:gd name="connsiteY5" fmla="*/ 878722 h 1351880"/>
                <a:gd name="connsiteX6" fmla="*/ 675940 w 1351880"/>
                <a:gd name="connsiteY6" fmla="*/ 1351880 h 1351880"/>
                <a:gd name="connsiteX7" fmla="*/ 0 w 1351880"/>
                <a:gd name="connsiteY7" fmla="*/ 878722 h 135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880" h="1351880">
                  <a:moveTo>
                    <a:pt x="878722" y="1351880"/>
                  </a:moveTo>
                  <a:lnTo>
                    <a:pt x="878722" y="1013910"/>
                  </a:lnTo>
                  <a:lnTo>
                    <a:pt x="0" y="1013910"/>
                  </a:lnTo>
                  <a:lnTo>
                    <a:pt x="0" y="337970"/>
                  </a:lnTo>
                  <a:lnTo>
                    <a:pt x="878722" y="337970"/>
                  </a:lnTo>
                  <a:lnTo>
                    <a:pt x="878722" y="0"/>
                  </a:lnTo>
                  <a:lnTo>
                    <a:pt x="1351880" y="675940"/>
                  </a:lnTo>
                  <a:lnTo>
                    <a:pt x="878722" y="135188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56464" tIns="494434" rIns="393042" bIns="494433" numCol="1" spcCol="1270" anchor="ctr" anchorCtr="0">
              <a:noAutofit/>
            </a:bodyPr>
            <a:lstStyle/>
            <a:p>
              <a:pPr marL="0" lvl="0" indent="0" algn="ctr" defTabSz="977900">
                <a:lnSpc>
                  <a:spcPct val="90000"/>
                </a:lnSpc>
                <a:spcBef>
                  <a:spcPct val="0"/>
                </a:spcBef>
                <a:spcAft>
                  <a:spcPct val="35000"/>
                </a:spcAft>
                <a:buNone/>
              </a:pPr>
              <a:endParaRPr lang="ru-RU" sz="2200" kern="1200"/>
            </a:p>
          </p:txBody>
        </p:sp>
        <p:sp>
          <p:nvSpPr>
            <p:cNvPr id="6" name="Полилиния: фигура 5">
              <a:extLst>
                <a:ext uri="{FF2B5EF4-FFF2-40B4-BE49-F238E27FC236}">
                  <a16:creationId xmlns:a16="http://schemas.microsoft.com/office/drawing/2014/main" id="{130ED003-BE0E-40CA-92BC-9D82446B0FC1}"/>
                </a:ext>
              </a:extLst>
            </p:cNvPr>
            <p:cNvSpPr/>
            <p:nvPr/>
          </p:nvSpPr>
          <p:spPr>
            <a:xfrm rot="2880000">
              <a:off x="2460276" y="3064531"/>
              <a:ext cx="1351880" cy="1351880"/>
            </a:xfrm>
            <a:custGeom>
              <a:avLst/>
              <a:gdLst>
                <a:gd name="connsiteX0" fmla="*/ 0 w 1351880"/>
                <a:gd name="connsiteY0" fmla="*/ 878722 h 1351880"/>
                <a:gd name="connsiteX1" fmla="*/ 337970 w 1351880"/>
                <a:gd name="connsiteY1" fmla="*/ 878722 h 1351880"/>
                <a:gd name="connsiteX2" fmla="*/ 337970 w 1351880"/>
                <a:gd name="connsiteY2" fmla="*/ 0 h 1351880"/>
                <a:gd name="connsiteX3" fmla="*/ 1013910 w 1351880"/>
                <a:gd name="connsiteY3" fmla="*/ 0 h 1351880"/>
                <a:gd name="connsiteX4" fmla="*/ 1013910 w 1351880"/>
                <a:gd name="connsiteY4" fmla="*/ 878722 h 1351880"/>
                <a:gd name="connsiteX5" fmla="*/ 1351880 w 1351880"/>
                <a:gd name="connsiteY5" fmla="*/ 878722 h 1351880"/>
                <a:gd name="connsiteX6" fmla="*/ 675940 w 1351880"/>
                <a:gd name="connsiteY6" fmla="*/ 1351880 h 1351880"/>
                <a:gd name="connsiteX7" fmla="*/ 0 w 1351880"/>
                <a:gd name="connsiteY7" fmla="*/ 878722 h 135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880" h="1351880">
                  <a:moveTo>
                    <a:pt x="473158" y="0"/>
                  </a:moveTo>
                  <a:lnTo>
                    <a:pt x="473158" y="337970"/>
                  </a:lnTo>
                  <a:lnTo>
                    <a:pt x="1351880" y="337970"/>
                  </a:lnTo>
                  <a:lnTo>
                    <a:pt x="1351880" y="1013910"/>
                  </a:lnTo>
                  <a:lnTo>
                    <a:pt x="473158" y="1013910"/>
                  </a:lnTo>
                  <a:lnTo>
                    <a:pt x="473158" y="1351880"/>
                  </a:lnTo>
                  <a:lnTo>
                    <a:pt x="0" y="675940"/>
                  </a:lnTo>
                  <a:lnTo>
                    <a:pt x="473158" y="0"/>
                  </a:lnTo>
                  <a:close/>
                </a:path>
              </a:pathLst>
            </a:custGeom>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txBody>
            <a:bodyPr spcFirstLastPara="0" vert="horz" wrap="square" lIns="393043" tIns="494433" rIns="156463" bIns="494434" numCol="1" spcCol="1270" anchor="ctr" anchorCtr="0">
              <a:noAutofit/>
            </a:bodyPr>
            <a:lstStyle/>
            <a:p>
              <a:pPr marL="0" lvl="0" indent="0" algn="ctr" defTabSz="977900">
                <a:lnSpc>
                  <a:spcPct val="90000"/>
                </a:lnSpc>
                <a:spcBef>
                  <a:spcPct val="0"/>
                </a:spcBef>
                <a:spcAft>
                  <a:spcPct val="35000"/>
                </a:spcAft>
                <a:buNone/>
              </a:pPr>
              <a:endParaRPr lang="ru-RU" sz="2200" kern="1200" dirty="0"/>
            </a:p>
          </p:txBody>
        </p:sp>
      </p:grpSp>
      <p:sp>
        <p:nvSpPr>
          <p:cNvPr id="17" name="TextBox 16"/>
          <p:cNvSpPr txBox="1"/>
          <p:nvPr/>
        </p:nvSpPr>
        <p:spPr>
          <a:xfrm>
            <a:off x="533400" y="4658886"/>
            <a:ext cx="7441800" cy="2046714"/>
          </a:xfrm>
          <a:prstGeom prst="rect">
            <a:avLst/>
          </a:prstGeom>
          <a:noFill/>
        </p:spPr>
        <p:txBody>
          <a:bodyPr wrap="square" rtlCol="0">
            <a:spAutoFit/>
          </a:bodyPr>
          <a:lstStyle/>
          <a:p>
            <a:pPr lvl="0">
              <a:spcAft>
                <a:spcPts val="600"/>
              </a:spcAft>
            </a:pPr>
            <a:r>
              <a:rPr lang="ru-RU" sz="2800" dirty="0">
                <a:latin typeface="+mn-lt"/>
              </a:rPr>
              <a:t>У команд </a:t>
            </a:r>
            <a:r>
              <a:rPr lang="ru-RU" sz="2800" b="1" dirty="0">
                <a:latin typeface="+mn-lt"/>
              </a:rPr>
              <a:t>общая задача</a:t>
            </a:r>
            <a:r>
              <a:rPr lang="ru-RU" sz="2800" dirty="0">
                <a:latin typeface="+mn-lt"/>
              </a:rPr>
              <a:t>:</a:t>
            </a:r>
            <a:endParaRPr lang="ru-RU" sz="2800" b="1" dirty="0">
              <a:latin typeface="+mn-lt"/>
            </a:endParaRPr>
          </a:p>
          <a:p>
            <a:pPr marL="358775" lvl="0" indent="-358775">
              <a:spcAft>
                <a:spcPts val="600"/>
              </a:spcAft>
              <a:buClr>
                <a:srgbClr val="336699"/>
              </a:buClr>
              <a:buFont typeface="Wingdings" panose="05000000000000000000" pitchFamily="2" charset="2"/>
              <a:buChar char="Ø"/>
            </a:pPr>
            <a:r>
              <a:rPr lang="ru-RU" sz="2800" dirty="0">
                <a:latin typeface="+mn-lt"/>
              </a:rPr>
              <a:t>Стать сильнее</a:t>
            </a:r>
            <a:endParaRPr lang="en-US" sz="2800" dirty="0">
              <a:latin typeface="+mn-lt"/>
            </a:endParaRPr>
          </a:p>
          <a:p>
            <a:pPr marL="358775" lvl="0" indent="-358775">
              <a:spcAft>
                <a:spcPts val="600"/>
              </a:spcAft>
              <a:buClr>
                <a:srgbClr val="336699"/>
              </a:buClr>
              <a:buFont typeface="Wingdings" panose="05000000000000000000" pitchFamily="2" charset="2"/>
              <a:buChar char="Ø"/>
            </a:pPr>
            <a:r>
              <a:rPr lang="ru-RU" sz="2800" dirty="0">
                <a:latin typeface="+mn-lt"/>
              </a:rPr>
              <a:t>Развить «креативную мускулатуру»</a:t>
            </a:r>
            <a:endParaRPr lang="en-US" sz="2800" dirty="0">
              <a:latin typeface="+mn-lt"/>
            </a:endParaRPr>
          </a:p>
          <a:p>
            <a:pPr marL="358775" lvl="0" indent="-358775">
              <a:spcAft>
                <a:spcPts val="600"/>
              </a:spcAft>
              <a:buClr>
                <a:srgbClr val="336699"/>
              </a:buClr>
              <a:buFont typeface="Wingdings" panose="05000000000000000000" pitchFamily="2" charset="2"/>
              <a:buChar char="Ø"/>
            </a:pPr>
            <a:r>
              <a:rPr lang="ru-RU" sz="2800" dirty="0">
                <a:latin typeface="+mn-lt"/>
              </a:rPr>
              <a:t>Создать успешный инновационный бизнес</a:t>
            </a:r>
          </a:p>
        </p:txBody>
      </p:sp>
      <p:pic>
        <p:nvPicPr>
          <p:cNvPr id="18" name="Рисунок 17">
            <a:extLst>
              <a:ext uri="{FF2B5EF4-FFF2-40B4-BE49-F238E27FC236}">
                <a16:creationId xmlns:a16="http://schemas.microsoft.com/office/drawing/2014/main" id="{C464BD78-B820-4DCE-B4B0-D1580B1CC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64000" cy="864000"/>
          </a:xfrm>
          <a:prstGeom prst="rect">
            <a:avLst/>
          </a:prstGeom>
        </p:spPr>
      </p:pic>
      <p:pic>
        <p:nvPicPr>
          <p:cNvPr id="10" name="Рисунок 9">
            <a:extLst>
              <a:ext uri="{FF2B5EF4-FFF2-40B4-BE49-F238E27FC236}">
                <a16:creationId xmlns:a16="http://schemas.microsoft.com/office/drawing/2014/main" id="{1139B159-01CA-47A5-8F53-AA283DDD86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2589004"/>
            <a:ext cx="3838628" cy="221159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320F8433-8B58-4B65-964D-EADACBC8B10C}"/>
              </a:ext>
            </a:extLst>
          </p:cNvPr>
          <p:cNvSpPr txBox="1"/>
          <p:nvPr/>
        </p:nvSpPr>
        <p:spPr>
          <a:xfrm rot="16200000">
            <a:off x="8244000" y="5602105"/>
            <a:ext cx="1532856" cy="369332"/>
          </a:xfrm>
          <a:prstGeom prst="rect">
            <a:avLst/>
          </a:prstGeom>
          <a:noFill/>
        </p:spPr>
        <p:txBody>
          <a:bodyPr wrap="none" rtlCol="0">
            <a:spAutoFit/>
          </a:bodyPr>
          <a:lstStyle/>
          <a:p>
            <a:r>
              <a:rPr lang="ru-RU" dirty="0">
                <a:solidFill>
                  <a:srgbClr val="336699"/>
                </a:solidFill>
              </a:rPr>
              <a:t>Котельников</a:t>
            </a:r>
          </a:p>
        </p:txBody>
      </p:sp>
    </p:spTree>
    <p:extLst>
      <p:ext uri="{BB962C8B-B14F-4D97-AF65-F5344CB8AC3E}">
        <p14:creationId xmlns:p14="http://schemas.microsoft.com/office/powerpoint/2010/main" val="327572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par>
                          <p:cTn id="27" fill="hold">
                            <p:stCondLst>
                              <p:cond delay="3500"/>
                            </p:stCondLst>
                            <p:childTnLst>
                              <p:par>
                                <p:cTn id="28" presetID="53" presetClass="entr" presetSubtype="16" fill="hold" grpId="0" nodeType="afterEffect">
                                  <p:stCondLst>
                                    <p:cond delay="50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Effect transition="in" filter="fade">
                                      <p:cBhvr>
                                        <p:cTn id="32" dur="1000"/>
                                        <p:tgtEl>
                                          <p:spTgt spid="3"/>
                                        </p:tgtEl>
                                      </p:cBhvr>
                                    </p:animEffect>
                                  </p:childTnLst>
                                </p:cTn>
                              </p:par>
                            </p:childTnLst>
                          </p:cTn>
                        </p:par>
                        <p:par>
                          <p:cTn id="33" fill="hold">
                            <p:stCondLst>
                              <p:cond delay="5000"/>
                            </p:stCondLst>
                            <p:childTnLst>
                              <p:par>
                                <p:cTn id="34" presetID="22" presetClass="entr" presetSubtype="4" fill="hold" nodeType="afterEffect">
                                  <p:stCondLst>
                                    <p:cond delay="200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1000"/>
                                        <p:tgtEl>
                                          <p:spTgt spid="4"/>
                                        </p:tgtEl>
                                      </p:cBhvr>
                                    </p:animEffect>
                                  </p:childTnLst>
                                </p:cTn>
                              </p:par>
                            </p:childTnLst>
                          </p:cTn>
                        </p:par>
                        <p:par>
                          <p:cTn id="37" fill="hold">
                            <p:stCondLst>
                              <p:cond delay="8000"/>
                            </p:stCondLst>
                            <p:childTnLst>
                              <p:par>
                                <p:cTn id="38" presetID="42" presetClass="entr" presetSubtype="0" fill="hold" grpId="0" nodeType="afterEffect">
                                  <p:stCondLst>
                                    <p:cond delay="5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9500"/>
                            </p:stCondLst>
                            <p:childTnLst>
                              <p:par>
                                <p:cTn id="44" presetID="22" presetClass="entr" presetSubtype="1" fill="hold" grpId="0" nodeType="afterEffect">
                                  <p:stCondLst>
                                    <p:cond delay="100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5"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68296" y="1167825"/>
            <a:ext cx="8675704" cy="584775"/>
          </a:xfrm>
          <a:prstGeom prst="rect">
            <a:avLst/>
          </a:prstGeom>
          <a:noFill/>
          <a:ln>
            <a:noFill/>
          </a:ln>
        </p:spPr>
        <p:txBody>
          <a:bodyPr wrap="square" lIns="91440" tIns="45720" rIns="91440" bIns="45720" rtlCol="0">
            <a:spAutoFit/>
          </a:bodyPr>
          <a:lstStyle/>
          <a:p>
            <a:pPr algn="ctr"/>
            <a:r>
              <a:rPr lang="ru-RU" sz="3200" i="1" dirty="0">
                <a:ln w="1905"/>
                <a:effectLst>
                  <a:innerShdw blurRad="69850" dist="43180" dir="5400000">
                    <a:srgbClr val="000000">
                      <a:alpha val="65000"/>
                    </a:srgbClr>
                  </a:innerShdw>
                </a:effectLst>
                <a:latin typeface="+mn-lt"/>
                <a:ea typeface="Verdana" panose="020B0604030504040204" pitchFamily="34" charset="0"/>
                <a:cs typeface="Verdana" panose="020B0604030504040204" pitchFamily="34" charset="0"/>
              </a:rPr>
              <a:t>Моделирующая бизнес-игра</a:t>
            </a:r>
          </a:p>
        </p:txBody>
      </p:sp>
      <p:sp>
        <p:nvSpPr>
          <p:cNvPr id="3" name="Заголовок 2"/>
          <p:cNvSpPr>
            <a:spLocks noGrp="1"/>
          </p:cNvSpPr>
          <p:nvPr>
            <p:ph type="title" idx="4294967295"/>
          </p:nvPr>
        </p:nvSpPr>
        <p:spPr>
          <a:xfrm>
            <a:off x="468296" y="159196"/>
            <a:ext cx="8675704" cy="1060004"/>
          </a:xfrm>
        </p:spPr>
        <p:txBody>
          <a:bodyPr>
            <a:noAutofit/>
          </a:bodyPr>
          <a:lstStyle/>
          <a:p>
            <a:pPr algn="ctr"/>
            <a:r>
              <a:rPr lang="ru-RU" sz="7200" b="1" spc="600" dirty="0">
                <a:ln w="9525">
                  <a:solidFill>
                    <a:schemeClr val="bg1"/>
                  </a:solidFill>
                  <a:prstDash val="solid"/>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16200000" scaled="1"/>
                  <a:tileRect/>
                </a:gradFill>
                <a:effectLst>
                  <a:outerShdw blurRad="50800" dist="38100" dir="5400000" algn="t" rotWithShape="0">
                    <a:prstClr val="black">
                      <a:alpha val="40000"/>
                    </a:prstClr>
                  </a:outerShdw>
                </a:effectLst>
                <a:latin typeface="Impact" panose="020B0806030902050204" pitchFamily="34" charset="0"/>
                <a:ea typeface="Verdana" panose="020B0604030504040204" pitchFamily="34" charset="0"/>
                <a:cs typeface="Verdana" panose="020B0604030504040204" pitchFamily="34" charset="0"/>
              </a:rPr>
              <a:t>ИННОБОЛ</a:t>
            </a:r>
          </a:p>
        </p:txBody>
      </p:sp>
      <p:pic>
        <p:nvPicPr>
          <p:cNvPr id="9218" name="Picture 2" descr="http://previews.123rf.com/images/benchart/benchart1207/benchart120700022/14530337-Illustration-of-money-with-cartoon-golden-stacks-of-coins-in-dollar-currency-Stock-Vec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199" y="2814600"/>
            <a:ext cx="1364206" cy="1296000"/>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780000">
            <a:off x="1700796" y="3158165"/>
            <a:ext cx="3376359" cy="1279068"/>
          </a:xfrm>
          <a:prstGeom prst="rect">
            <a:avLst/>
          </a:prstGeom>
        </p:spPr>
      </p:pic>
      <p:pic>
        <p:nvPicPr>
          <p:cNvPr id="6" name="Рисунок 5"/>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V="1">
            <a:off x="1160874" y="2089948"/>
            <a:ext cx="1810926" cy="1466850"/>
          </a:xfrm>
          <a:prstGeom prst="rect">
            <a:avLst/>
          </a:prstGeom>
        </p:spPr>
      </p:pic>
      <p:pic>
        <p:nvPicPr>
          <p:cNvPr id="14" name="Рисунок 13"/>
          <p:cNvPicPr>
            <a:picLocks noChangeAspect="1"/>
          </p:cNvPicPr>
          <p:nvPr/>
        </p:nvPicPr>
        <p:blipFill>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7080000" flipV="1">
            <a:off x="3324118" y="2375318"/>
            <a:ext cx="1066668" cy="864000"/>
          </a:xfrm>
          <a:prstGeom prst="rect">
            <a:avLst/>
          </a:prstGeom>
        </p:spPr>
      </p:pic>
      <p:pic>
        <p:nvPicPr>
          <p:cNvPr id="15" name="Рисунок 14"/>
          <p:cNvPicPr>
            <a:picLocks noChangeAspect="1"/>
          </p:cNvPicPr>
          <p:nvPr/>
        </p:nvPicPr>
        <p:blipFill>
          <a:blip r:embed="rId5">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a:off x="1885972" y="2720505"/>
            <a:ext cx="1437043" cy="1188000"/>
          </a:xfrm>
          <a:prstGeom prst="rect">
            <a:avLst/>
          </a:prstGeom>
        </p:spPr>
      </p:pic>
      <p:pic>
        <p:nvPicPr>
          <p:cNvPr id="16" name="Рисунок 15"/>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000000">
            <a:off x="4845154" y="3373642"/>
            <a:ext cx="2088000" cy="1691280"/>
          </a:xfrm>
          <a:prstGeom prst="rect">
            <a:avLst/>
          </a:prstGeom>
        </p:spPr>
      </p:pic>
      <p:pic>
        <p:nvPicPr>
          <p:cNvPr id="18" name="Рисунок 17"/>
          <p:cNvPicPr>
            <a:picLocks noChangeAspect="1"/>
          </p:cNvPicPr>
          <p:nvPr/>
        </p:nvPicPr>
        <p:blipFill>
          <a:blip r:embed="rId5">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1400000" flipH="1">
            <a:off x="3683659" y="1876284"/>
            <a:ext cx="2507909" cy="1397180"/>
          </a:xfrm>
          <a:prstGeom prst="rect">
            <a:avLst/>
          </a:prstGeom>
        </p:spPr>
      </p:pic>
      <p:pic>
        <p:nvPicPr>
          <p:cNvPr id="19" name="Рисунок 18"/>
          <p:cNvPicPr>
            <a:picLocks noChangeAspect="1"/>
          </p:cNvPicPr>
          <p:nvPr/>
        </p:nvPicPr>
        <p:blipFill>
          <a:blip r:embed="rId5">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a:off x="4345404" y="3321971"/>
            <a:ext cx="1663246" cy="936000"/>
          </a:xfrm>
          <a:prstGeom prst="rect">
            <a:avLst/>
          </a:prstGeom>
        </p:spPr>
      </p:pic>
      <p:sp>
        <p:nvSpPr>
          <p:cNvPr id="21" name="Прямоугольник 20"/>
          <p:cNvSpPr/>
          <p:nvPr/>
        </p:nvSpPr>
        <p:spPr>
          <a:xfrm>
            <a:off x="0" y="5501396"/>
            <a:ext cx="9144000" cy="13764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a:p>
        </p:txBody>
      </p:sp>
      <p:pic>
        <p:nvPicPr>
          <p:cNvPr id="81" name="Picture 2" descr="V:\Inhale_Love\images\icon_vk_32x3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descr="Bombilla De Luz, Idea, Concepto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2794798"/>
            <a:ext cx="1053000" cy="1080000"/>
          </a:xfrm>
          <a:prstGeom prst="rect">
            <a:avLst/>
          </a:prstGeom>
        </p:spPr>
      </p:pic>
      <p:pic>
        <p:nvPicPr>
          <p:cNvPr id="20" name="Рисунок 19">
            <a:extLst>
              <a:ext uri="{FF2B5EF4-FFF2-40B4-BE49-F238E27FC236}">
                <a16:creationId xmlns:a16="http://schemas.microsoft.com/office/drawing/2014/main" id="{513160B1-D8B6-45DF-A004-D14062B8C95C}"/>
              </a:ext>
            </a:extLst>
          </p:cNvPr>
          <p:cNvPicPr>
            <a:picLocks noChangeAspect="1"/>
          </p:cNvPicPr>
          <p:nvPr/>
        </p:nvPicPr>
        <p:blipFill>
          <a:blip r:embed="rId10"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flipV="1">
            <a:off x="6145334" y="2757576"/>
            <a:ext cx="1045120" cy="864000"/>
          </a:xfrm>
          <a:prstGeom prst="rect">
            <a:avLst/>
          </a:prstGeom>
        </p:spPr>
      </p:pic>
      <p:pic>
        <p:nvPicPr>
          <p:cNvPr id="23" name="Рисунок 22">
            <a:extLst>
              <a:ext uri="{FF2B5EF4-FFF2-40B4-BE49-F238E27FC236}">
                <a16:creationId xmlns:a16="http://schemas.microsoft.com/office/drawing/2014/main" id="{50670D8A-FBA6-4952-957F-6C7E8A6D9B38}"/>
              </a:ext>
            </a:extLst>
          </p:cNvPr>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400000" flipV="1">
            <a:off x="6357520" y="1982974"/>
            <a:ext cx="1688890" cy="1368000"/>
          </a:xfrm>
          <a:prstGeom prst="rect">
            <a:avLst/>
          </a:prstGeom>
        </p:spPr>
      </p:pic>
      <p:pic>
        <p:nvPicPr>
          <p:cNvPr id="24" name="Рисунок 23">
            <a:extLst>
              <a:ext uri="{FF2B5EF4-FFF2-40B4-BE49-F238E27FC236}">
                <a16:creationId xmlns:a16="http://schemas.microsoft.com/office/drawing/2014/main" id="{61325C56-39C6-4456-9B8D-71FDCE2A53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440000" cy="1440000"/>
          </a:xfrm>
          <a:prstGeom prst="rect">
            <a:avLst/>
          </a:prstGeom>
          <a:ln>
            <a:noFill/>
          </a:ln>
          <a:effectLst>
            <a:outerShdw blurRad="292100" dist="139700" dir="2700000" algn="tl" rotWithShape="0">
              <a:srgbClr val="333333">
                <a:alpha val="65000"/>
              </a:srgbClr>
            </a:outerShdw>
          </a:effectLst>
        </p:spPr>
      </p:pic>
      <p:sp>
        <p:nvSpPr>
          <p:cNvPr id="5" name="Стрелка: пятиугольник 4">
            <a:extLst>
              <a:ext uri="{FF2B5EF4-FFF2-40B4-BE49-F238E27FC236}">
                <a16:creationId xmlns:a16="http://schemas.microsoft.com/office/drawing/2014/main" id="{62A3FBAE-5A1A-4EE5-8D88-DF9DC829DD32}"/>
              </a:ext>
            </a:extLst>
          </p:cNvPr>
          <p:cNvSpPr/>
          <p:nvPr/>
        </p:nvSpPr>
        <p:spPr>
          <a:xfrm>
            <a:off x="198371" y="4927938"/>
            <a:ext cx="4087240" cy="1777662"/>
          </a:xfrm>
          <a:prstGeom prst="homePlate">
            <a:avLst>
              <a:gd name="adj" fmla="val 20727"/>
            </a:avLst>
          </a:prstGeom>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3200" dirty="0">
                <a:solidFill>
                  <a:schemeClr val="bg1">
                    <a:lumMod val="95000"/>
                  </a:schemeClr>
                </a:solidFill>
              </a:rPr>
              <a:t>Научись побеждать противников инноваций</a:t>
            </a:r>
            <a:endParaRPr lang="en-US" sz="3200" dirty="0">
              <a:solidFill>
                <a:schemeClr val="bg1">
                  <a:lumMod val="95000"/>
                </a:schemeClr>
              </a:solidFill>
            </a:endParaRPr>
          </a:p>
        </p:txBody>
      </p:sp>
      <p:sp>
        <p:nvSpPr>
          <p:cNvPr id="25" name="Стрелка: пятиугольник 24">
            <a:extLst>
              <a:ext uri="{FF2B5EF4-FFF2-40B4-BE49-F238E27FC236}">
                <a16:creationId xmlns:a16="http://schemas.microsoft.com/office/drawing/2014/main" id="{AF724CDA-F2B3-4665-B721-A8CE8CBE98FF}"/>
              </a:ext>
            </a:extLst>
          </p:cNvPr>
          <p:cNvSpPr/>
          <p:nvPr/>
        </p:nvSpPr>
        <p:spPr>
          <a:xfrm>
            <a:off x="4572293" y="4912942"/>
            <a:ext cx="4495507" cy="1777662"/>
          </a:xfrm>
          <a:prstGeom prst="homePlate">
            <a:avLst>
              <a:gd name="adj" fmla="val 20727"/>
            </a:avLst>
          </a:prstGeom>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3200" dirty="0">
                <a:solidFill>
                  <a:schemeClr val="bg1"/>
                </a:solidFill>
              </a:rPr>
              <a:t>Преврати прорывное изобретение в успешный бизнес</a:t>
            </a:r>
            <a:endParaRPr lang="en-US" sz="3200" dirty="0">
              <a:solidFill>
                <a:schemeClr val="bg1"/>
              </a:solidFill>
            </a:endParaRPr>
          </a:p>
        </p:txBody>
      </p:sp>
    </p:spTree>
    <p:custDataLst>
      <p:tags r:id="rId1"/>
    </p:custDataLst>
    <p:extLst>
      <p:ext uri="{BB962C8B-B14F-4D97-AF65-F5344CB8AC3E}">
        <p14:creationId xmlns:p14="http://schemas.microsoft.com/office/powerpoint/2010/main" val="2248735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500"/>
                                        <p:tgtEl>
                                          <p:spTgt spid="13"/>
                                        </p:tgtEl>
                                      </p:cBhvr>
                                    </p:animEffect>
                                  </p:childTnLst>
                                </p:cTn>
                              </p:par>
                            </p:childTnLst>
                          </p:cTn>
                        </p:par>
                        <p:par>
                          <p:cTn id="14" fill="hold">
                            <p:stCondLst>
                              <p:cond delay="4000"/>
                            </p:stCondLst>
                            <p:childTnLst>
                              <p:par>
                                <p:cTn id="15" presetID="10" presetClass="entr" presetSubtype="0" fill="hold" grpId="0" nodeType="after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500"/>
                            </p:stCondLst>
                            <p:childTnLst>
                              <p:par>
                                <p:cTn id="19" presetID="31" presetClass="entr" presetSubtype="0" fill="hold" nodeType="afterEffect">
                                  <p:stCondLst>
                                    <p:cond delay="50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par>
                          <p:cTn id="25" fill="hold">
                            <p:stCondLst>
                              <p:cond delay="7000"/>
                            </p:stCondLst>
                            <p:childTnLst>
                              <p:par>
                                <p:cTn id="26" presetID="22" presetClass="entr" presetSubtype="8" fill="hold" nodeType="after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8000"/>
                            </p:stCondLst>
                            <p:childTnLst>
                              <p:par>
                                <p:cTn id="30" presetID="22" presetClass="entr" presetSubtype="2" fill="hold" nodeType="after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par>
                          <p:cTn id="33" fill="hold">
                            <p:stCondLst>
                              <p:cond delay="9000"/>
                            </p:stCondLst>
                            <p:childTnLst>
                              <p:par>
                                <p:cTn id="34" presetID="22" presetClass="entr" presetSubtype="8" fill="hold" nodeType="after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10000"/>
                            </p:stCondLst>
                            <p:childTnLst>
                              <p:par>
                                <p:cTn id="38" presetID="22" presetClass="entr" presetSubtype="2"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par>
                          <p:cTn id="41" fill="hold">
                            <p:stCondLst>
                              <p:cond delay="11000"/>
                            </p:stCondLst>
                            <p:childTnLst>
                              <p:par>
                                <p:cTn id="42" presetID="22" presetClass="entr" presetSubtype="8" fill="hold" nodeType="afterEffect">
                                  <p:stCondLst>
                                    <p:cond delay="50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2000"/>
                            </p:stCondLst>
                            <p:childTnLst>
                              <p:par>
                                <p:cTn id="46" presetID="22" presetClass="entr" presetSubtype="2" fill="hold" nodeType="afterEffect">
                                  <p:stCondLst>
                                    <p:cond delay="500"/>
                                  </p:stCondLst>
                                  <p:childTnLst>
                                    <p:set>
                                      <p:cBhvr>
                                        <p:cTn id="47" dur="1" fill="hold">
                                          <p:stCondLst>
                                            <p:cond delay="0"/>
                                          </p:stCondLst>
                                        </p:cTn>
                                        <p:tgtEl>
                                          <p:spTgt spid="19"/>
                                        </p:tgtEl>
                                        <p:attrNameLst>
                                          <p:attrName>style.visibility</p:attrName>
                                        </p:attrNameLst>
                                      </p:cBhvr>
                                      <p:to>
                                        <p:strVal val="visible"/>
                                      </p:to>
                                    </p:set>
                                    <p:animEffect transition="in" filter="wipe(right)">
                                      <p:cBhvr>
                                        <p:cTn id="48" dur="500"/>
                                        <p:tgtEl>
                                          <p:spTgt spid="19"/>
                                        </p:tgtEl>
                                      </p:cBhvr>
                                    </p:animEffect>
                                  </p:childTnLst>
                                </p:cTn>
                              </p:par>
                            </p:childTnLst>
                          </p:cTn>
                        </p:par>
                        <p:par>
                          <p:cTn id="49" fill="hold">
                            <p:stCondLst>
                              <p:cond delay="13000"/>
                            </p:stCondLst>
                            <p:childTnLst>
                              <p:par>
                                <p:cTn id="50" presetID="22" presetClass="entr" presetSubtype="8" fill="hold" nodeType="afterEffect">
                                  <p:stCondLst>
                                    <p:cond delay="50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14000"/>
                            </p:stCondLst>
                            <p:childTnLst>
                              <p:par>
                                <p:cTn id="54" presetID="22" presetClass="entr" presetSubtype="2" fill="hold" nodeType="afterEffect">
                                  <p:stCondLst>
                                    <p:cond delay="500"/>
                                  </p:stCondLst>
                                  <p:childTnLst>
                                    <p:set>
                                      <p:cBhvr>
                                        <p:cTn id="55" dur="1" fill="hold">
                                          <p:stCondLst>
                                            <p:cond delay="0"/>
                                          </p:stCondLst>
                                        </p:cTn>
                                        <p:tgtEl>
                                          <p:spTgt spid="20"/>
                                        </p:tgtEl>
                                        <p:attrNameLst>
                                          <p:attrName>style.visibility</p:attrName>
                                        </p:attrNameLst>
                                      </p:cBhvr>
                                      <p:to>
                                        <p:strVal val="visible"/>
                                      </p:to>
                                    </p:set>
                                    <p:animEffect transition="in" filter="wipe(right)">
                                      <p:cBhvr>
                                        <p:cTn id="56" dur="500"/>
                                        <p:tgtEl>
                                          <p:spTgt spid="20"/>
                                        </p:tgtEl>
                                      </p:cBhvr>
                                    </p:animEffect>
                                  </p:childTnLst>
                                </p:cTn>
                              </p:par>
                            </p:childTnLst>
                          </p:cTn>
                        </p:par>
                        <p:par>
                          <p:cTn id="57" fill="hold">
                            <p:stCondLst>
                              <p:cond delay="15000"/>
                            </p:stCondLst>
                            <p:childTnLst>
                              <p:par>
                                <p:cTn id="58" presetID="22" presetClass="entr" presetSubtype="8" fill="hold" nodeType="after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16000"/>
                            </p:stCondLst>
                            <p:childTnLst>
                              <p:par>
                                <p:cTn id="62" presetID="53" presetClass="entr" presetSubtype="16" fill="hold" nodeType="afterEffect">
                                  <p:stCondLst>
                                    <p:cond delay="500"/>
                                  </p:stCondLst>
                                  <p:childTnLst>
                                    <p:set>
                                      <p:cBhvr>
                                        <p:cTn id="63" dur="1" fill="hold">
                                          <p:stCondLst>
                                            <p:cond delay="0"/>
                                          </p:stCondLst>
                                        </p:cTn>
                                        <p:tgtEl>
                                          <p:spTgt spid="9218"/>
                                        </p:tgtEl>
                                        <p:attrNameLst>
                                          <p:attrName>style.visibility</p:attrName>
                                        </p:attrNameLst>
                                      </p:cBhvr>
                                      <p:to>
                                        <p:strVal val="visible"/>
                                      </p:to>
                                    </p:set>
                                    <p:anim calcmode="lin" valueType="num">
                                      <p:cBhvr>
                                        <p:cTn id="64" dur="1000" fill="hold"/>
                                        <p:tgtEl>
                                          <p:spTgt spid="9218"/>
                                        </p:tgtEl>
                                        <p:attrNameLst>
                                          <p:attrName>ppt_w</p:attrName>
                                        </p:attrNameLst>
                                      </p:cBhvr>
                                      <p:tavLst>
                                        <p:tav tm="0">
                                          <p:val>
                                            <p:fltVal val="0"/>
                                          </p:val>
                                        </p:tav>
                                        <p:tav tm="100000">
                                          <p:val>
                                            <p:strVal val="#ppt_w"/>
                                          </p:val>
                                        </p:tav>
                                      </p:tavLst>
                                    </p:anim>
                                    <p:anim calcmode="lin" valueType="num">
                                      <p:cBhvr>
                                        <p:cTn id="65" dur="1000" fill="hold"/>
                                        <p:tgtEl>
                                          <p:spTgt spid="9218"/>
                                        </p:tgtEl>
                                        <p:attrNameLst>
                                          <p:attrName>ppt_h</p:attrName>
                                        </p:attrNameLst>
                                      </p:cBhvr>
                                      <p:tavLst>
                                        <p:tav tm="0">
                                          <p:val>
                                            <p:fltVal val="0"/>
                                          </p:val>
                                        </p:tav>
                                        <p:tav tm="100000">
                                          <p:val>
                                            <p:strVal val="#ppt_h"/>
                                          </p:val>
                                        </p:tav>
                                      </p:tavLst>
                                    </p:anim>
                                    <p:animEffect transition="in" filter="fade">
                                      <p:cBhvr>
                                        <p:cTn id="66" dur="1000"/>
                                        <p:tgtEl>
                                          <p:spTgt spid="9218"/>
                                        </p:tgtEl>
                                      </p:cBhvr>
                                    </p:animEffect>
                                  </p:childTnLst>
                                </p:cTn>
                              </p:par>
                            </p:childTnLst>
                          </p:cTn>
                        </p:par>
                        <p:par>
                          <p:cTn id="67" fill="hold">
                            <p:stCondLst>
                              <p:cond delay="17500"/>
                            </p:stCondLst>
                            <p:childTnLst>
                              <p:par>
                                <p:cTn id="68" presetID="2" presetClass="entr" presetSubtype="8" fill="hold" grpId="0" nodeType="afterEffect">
                                  <p:stCondLst>
                                    <p:cond delay="1000"/>
                                  </p:stCondLst>
                                  <p:childTnLst>
                                    <p:set>
                                      <p:cBhvr>
                                        <p:cTn id="69" dur="1" fill="hold">
                                          <p:stCondLst>
                                            <p:cond delay="0"/>
                                          </p:stCondLst>
                                        </p:cTn>
                                        <p:tgtEl>
                                          <p:spTgt spid="5"/>
                                        </p:tgtEl>
                                        <p:attrNameLst>
                                          <p:attrName>style.visibility</p:attrName>
                                        </p:attrNameLst>
                                      </p:cBhvr>
                                      <p:to>
                                        <p:strVal val="visible"/>
                                      </p:to>
                                    </p:set>
                                    <p:anim calcmode="lin" valueType="num">
                                      <p:cBhvr additive="base">
                                        <p:cTn id="70" dur="1000" fill="hold"/>
                                        <p:tgtEl>
                                          <p:spTgt spid="5"/>
                                        </p:tgtEl>
                                        <p:attrNameLst>
                                          <p:attrName>ppt_x</p:attrName>
                                        </p:attrNameLst>
                                      </p:cBhvr>
                                      <p:tavLst>
                                        <p:tav tm="0">
                                          <p:val>
                                            <p:strVal val="0-#ppt_w/2"/>
                                          </p:val>
                                        </p:tav>
                                        <p:tav tm="100000">
                                          <p:val>
                                            <p:strVal val="#ppt_x"/>
                                          </p:val>
                                        </p:tav>
                                      </p:tavLst>
                                    </p:anim>
                                    <p:anim calcmode="lin" valueType="num">
                                      <p:cBhvr additive="base">
                                        <p:cTn id="71" dur="1000" fill="hold"/>
                                        <p:tgtEl>
                                          <p:spTgt spid="5"/>
                                        </p:tgtEl>
                                        <p:attrNameLst>
                                          <p:attrName>ppt_y</p:attrName>
                                        </p:attrNameLst>
                                      </p:cBhvr>
                                      <p:tavLst>
                                        <p:tav tm="0">
                                          <p:val>
                                            <p:strVal val="#ppt_y"/>
                                          </p:val>
                                        </p:tav>
                                        <p:tav tm="100000">
                                          <p:val>
                                            <p:strVal val="#ppt_y"/>
                                          </p:val>
                                        </p:tav>
                                      </p:tavLst>
                                    </p:anim>
                                  </p:childTnLst>
                                </p:cTn>
                              </p:par>
                            </p:childTnLst>
                          </p:cTn>
                        </p:par>
                        <p:par>
                          <p:cTn id="72" fill="hold">
                            <p:stCondLst>
                              <p:cond delay="19500"/>
                            </p:stCondLst>
                            <p:childTnLst>
                              <p:par>
                                <p:cTn id="73" presetID="2" presetClass="entr" presetSubtype="8" fill="hold" grpId="0" nodeType="afterEffect">
                                  <p:stCondLst>
                                    <p:cond delay="150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1500" fill="hold"/>
                                        <p:tgtEl>
                                          <p:spTgt spid="25"/>
                                        </p:tgtEl>
                                        <p:attrNameLst>
                                          <p:attrName>ppt_x</p:attrName>
                                        </p:attrNameLst>
                                      </p:cBhvr>
                                      <p:tavLst>
                                        <p:tav tm="0">
                                          <p:val>
                                            <p:strVal val="0-#ppt_w/2"/>
                                          </p:val>
                                        </p:tav>
                                        <p:tav tm="100000">
                                          <p:val>
                                            <p:strVal val="#ppt_x"/>
                                          </p:val>
                                        </p:tav>
                                      </p:tavLst>
                                    </p:anim>
                                    <p:anim calcmode="lin" valueType="num">
                                      <p:cBhvr additive="base">
                                        <p:cTn id="76" dur="1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21" grpId="0" animBg="1"/>
      <p:bldP spid="5"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EED0AFD-DEBE-4C85-919D-DADDE569A1D4}"/>
              </a:ext>
            </a:extLst>
          </p:cNvPr>
          <p:cNvSpPr/>
          <p:nvPr/>
        </p:nvSpPr>
        <p:spPr>
          <a:xfrm>
            <a:off x="0" y="0"/>
            <a:ext cx="9150304" cy="820717"/>
          </a:xfrm>
          <a:prstGeom prst="rect">
            <a:avLst/>
          </a:prstGeom>
          <a:solidFill>
            <a:srgbClr val="0066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ru-RU" b="1" dirty="0">
              <a:solidFill>
                <a:schemeClr val="tx1"/>
              </a:solidFill>
            </a:endParaRPr>
          </a:p>
        </p:txBody>
      </p:sp>
      <p:sp>
        <p:nvSpPr>
          <p:cNvPr id="3" name="Заголовок 2"/>
          <p:cNvSpPr>
            <a:spLocks noGrp="1"/>
          </p:cNvSpPr>
          <p:nvPr>
            <p:ph type="title" idx="4294967295"/>
          </p:nvPr>
        </p:nvSpPr>
        <p:spPr>
          <a:xfrm>
            <a:off x="1008000" y="152400"/>
            <a:ext cx="8136000" cy="563562"/>
          </a:xfrm>
        </p:spPr>
        <p:txBody>
          <a:bodyPr>
            <a:noAutofit/>
          </a:bodyPr>
          <a:lstStyle/>
          <a:p>
            <a:r>
              <a:rPr lang="ru-RU" sz="6000" dirty="0">
                <a:ln w="1905"/>
                <a:solidFill>
                  <a:srgbClr val="FFFF00"/>
                </a:solidFill>
                <a:effectLst>
                  <a:innerShdw blurRad="69850" dist="43180" dir="5400000">
                    <a:srgbClr val="000000">
                      <a:alpha val="65000"/>
                    </a:srgbClr>
                  </a:innerShdw>
                </a:effectLst>
                <a:latin typeface="Impact" panose="020B0806030902050204" pitchFamily="34" charset="0"/>
                <a:ea typeface="Verdana" panose="020B0604030504040204" pitchFamily="34" charset="0"/>
                <a:cs typeface="Verdana" panose="020B0604030504040204" pitchFamily="34" charset="0"/>
              </a:rPr>
              <a:t>УСИЛЬ</a:t>
            </a:r>
            <a:r>
              <a:rPr lang="en-US" dirty="0">
                <a:ln w="1905"/>
                <a:solidFill>
                  <a:srgbClr val="FFFF00"/>
                </a:solidFill>
                <a:effectLst>
                  <a:innerShdw blurRad="69850" dist="43180" dir="5400000">
                    <a:srgbClr val="000000">
                      <a:alpha val="65000"/>
                    </a:srgbClr>
                  </a:innerShdw>
                </a:effectLst>
                <a:latin typeface="Arial Narrow" panose="020B0606020202030204" pitchFamily="34" charset="0"/>
                <a:ea typeface="Verdana" panose="020B0604030504040204" pitchFamily="34" charset="0"/>
                <a:cs typeface="Verdana" panose="020B0604030504040204" pitchFamily="34" charset="0"/>
              </a:rPr>
              <a:t> </a:t>
            </a:r>
            <a:r>
              <a:rPr lang="ru-RU" dirty="0">
                <a:ln w="1905"/>
                <a:solidFill>
                  <a:schemeClr val="bg1"/>
                </a:solidFill>
                <a:effectLst>
                  <a:innerShdw blurRad="69850" dist="43180" dir="5400000">
                    <a:srgbClr val="000000">
                      <a:alpha val="65000"/>
                    </a:srgbClr>
                  </a:innerShdw>
                </a:effectLst>
                <a:latin typeface="Impact" panose="020B0806030902050204" pitchFamily="34" charset="0"/>
              </a:rPr>
              <a:t>бизнес-модель</a:t>
            </a:r>
          </a:p>
        </p:txBody>
      </p:sp>
      <p:sp>
        <p:nvSpPr>
          <p:cNvPr id="33" name="Прямоугольник 32"/>
          <p:cNvSpPr/>
          <p:nvPr/>
        </p:nvSpPr>
        <p:spPr>
          <a:xfrm>
            <a:off x="0" y="5462213"/>
            <a:ext cx="9144001" cy="13957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285627"/>
            <a:ext cx="9144000" cy="20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Группа 35"/>
          <p:cNvGrpSpPr/>
          <p:nvPr/>
        </p:nvGrpSpPr>
        <p:grpSpPr>
          <a:xfrm>
            <a:off x="1236471" y="3642361"/>
            <a:ext cx="1667066" cy="2767329"/>
            <a:chOff x="453643" y="3642361"/>
            <a:chExt cx="1667066" cy="2767329"/>
          </a:xfrm>
        </p:grpSpPr>
        <p:grpSp>
          <p:nvGrpSpPr>
            <p:cNvPr id="37" name="Группа 36"/>
            <p:cNvGrpSpPr/>
            <p:nvPr/>
          </p:nvGrpSpPr>
          <p:grpSpPr>
            <a:xfrm>
              <a:off x="512572" y="3642361"/>
              <a:ext cx="1608137" cy="2767329"/>
              <a:chOff x="304800" y="3855721"/>
              <a:chExt cx="1608137" cy="2767329"/>
            </a:xfrm>
          </p:grpSpPr>
          <p:sp>
            <p:nvSpPr>
              <p:cNvPr id="41" name="Freeform 34"/>
              <p:cNvSpPr>
                <a:spLocks/>
              </p:cNvSpPr>
              <p:nvPr/>
            </p:nvSpPr>
            <p:spPr bwMode="auto">
              <a:xfrm>
                <a:off x="786256" y="4813539"/>
                <a:ext cx="364681" cy="1107189"/>
              </a:xfrm>
              <a:custGeom>
                <a:avLst/>
                <a:gdLst>
                  <a:gd name="connsiteX0" fmla="*/ 4476 w 5676"/>
                  <a:gd name="connsiteY0" fmla="*/ 8 h 8840"/>
                  <a:gd name="connsiteX1" fmla="*/ 1212 w 5676"/>
                  <a:gd name="connsiteY1" fmla="*/ 0 h 8840"/>
                  <a:gd name="connsiteX2" fmla="*/ 2092 w 5676"/>
                  <a:gd name="connsiteY2" fmla="*/ 0 h 8840"/>
                  <a:gd name="connsiteX3" fmla="*/ 1476 w 5676"/>
                  <a:gd name="connsiteY3" fmla="*/ 4448 h 8840"/>
                  <a:gd name="connsiteX4" fmla="*/ 1476 w 5676"/>
                  <a:gd name="connsiteY4" fmla="*/ 4448 h 8840"/>
                  <a:gd name="connsiteX5" fmla="*/ 1446 w 5676"/>
                  <a:gd name="connsiteY5" fmla="*/ 4626 h 8840"/>
                  <a:gd name="connsiteX6" fmla="*/ 1408 w 5676"/>
                  <a:gd name="connsiteY6" fmla="*/ 4832 h 8840"/>
                  <a:gd name="connsiteX7" fmla="*/ 1356 w 5676"/>
                  <a:gd name="connsiteY7" fmla="*/ 5098 h 8840"/>
                  <a:gd name="connsiteX8" fmla="*/ 1292 w 5676"/>
                  <a:gd name="connsiteY8" fmla="*/ 5414 h 8840"/>
                  <a:gd name="connsiteX9" fmla="*/ 1216 w 5676"/>
                  <a:gd name="connsiteY9" fmla="*/ 5768 h 8840"/>
                  <a:gd name="connsiteX10" fmla="*/ 1174 w 5676"/>
                  <a:gd name="connsiteY10" fmla="*/ 5956 h 8840"/>
                  <a:gd name="connsiteX11" fmla="*/ 1128 w 5676"/>
                  <a:gd name="connsiteY11" fmla="*/ 6150 h 8840"/>
                  <a:gd name="connsiteX12" fmla="*/ 1082 w 5676"/>
                  <a:gd name="connsiteY12" fmla="*/ 6346 h 8840"/>
                  <a:gd name="connsiteX13" fmla="*/ 1032 w 5676"/>
                  <a:gd name="connsiteY13" fmla="*/ 6546 h 8840"/>
                  <a:gd name="connsiteX14" fmla="*/ 980 w 5676"/>
                  <a:gd name="connsiteY14" fmla="*/ 6746 h 8840"/>
                  <a:gd name="connsiteX15" fmla="*/ 926 w 5676"/>
                  <a:gd name="connsiteY15" fmla="*/ 6944 h 8840"/>
                  <a:gd name="connsiteX16" fmla="*/ 868 w 5676"/>
                  <a:gd name="connsiteY16" fmla="*/ 7142 h 8840"/>
                  <a:gd name="connsiteX17" fmla="*/ 810 w 5676"/>
                  <a:gd name="connsiteY17" fmla="*/ 7334 h 8840"/>
                  <a:gd name="connsiteX18" fmla="*/ 750 w 5676"/>
                  <a:gd name="connsiteY18" fmla="*/ 7524 h 8840"/>
                  <a:gd name="connsiteX19" fmla="*/ 688 w 5676"/>
                  <a:gd name="connsiteY19" fmla="*/ 7704 h 8840"/>
                  <a:gd name="connsiteX20" fmla="*/ 626 w 5676"/>
                  <a:gd name="connsiteY20" fmla="*/ 7878 h 8840"/>
                  <a:gd name="connsiteX21" fmla="*/ 594 w 5676"/>
                  <a:gd name="connsiteY21" fmla="*/ 7962 h 8840"/>
                  <a:gd name="connsiteX22" fmla="*/ 560 w 5676"/>
                  <a:gd name="connsiteY22" fmla="*/ 8042 h 8840"/>
                  <a:gd name="connsiteX23" fmla="*/ 528 w 5676"/>
                  <a:gd name="connsiteY23" fmla="*/ 8120 h 8840"/>
                  <a:gd name="connsiteX24" fmla="*/ 494 w 5676"/>
                  <a:gd name="connsiteY24" fmla="*/ 8196 h 8840"/>
                  <a:gd name="connsiteX25" fmla="*/ 460 w 5676"/>
                  <a:gd name="connsiteY25" fmla="*/ 8268 h 8840"/>
                  <a:gd name="connsiteX26" fmla="*/ 426 w 5676"/>
                  <a:gd name="connsiteY26" fmla="*/ 8338 h 8840"/>
                  <a:gd name="connsiteX27" fmla="*/ 392 w 5676"/>
                  <a:gd name="connsiteY27" fmla="*/ 8402 h 8840"/>
                  <a:gd name="connsiteX28" fmla="*/ 358 w 5676"/>
                  <a:gd name="connsiteY28" fmla="*/ 8464 h 8840"/>
                  <a:gd name="connsiteX29" fmla="*/ 324 w 5676"/>
                  <a:gd name="connsiteY29" fmla="*/ 8522 h 8840"/>
                  <a:gd name="connsiteX30" fmla="*/ 288 w 5676"/>
                  <a:gd name="connsiteY30" fmla="*/ 8576 h 8840"/>
                  <a:gd name="connsiteX31" fmla="*/ 252 w 5676"/>
                  <a:gd name="connsiteY31" fmla="*/ 8626 h 8840"/>
                  <a:gd name="connsiteX32" fmla="*/ 218 w 5676"/>
                  <a:gd name="connsiteY32" fmla="*/ 8670 h 8840"/>
                  <a:gd name="connsiteX33" fmla="*/ 182 w 5676"/>
                  <a:gd name="connsiteY33" fmla="*/ 8712 h 8840"/>
                  <a:gd name="connsiteX34" fmla="*/ 146 w 5676"/>
                  <a:gd name="connsiteY34" fmla="*/ 8748 h 8840"/>
                  <a:gd name="connsiteX35" fmla="*/ 110 w 5676"/>
                  <a:gd name="connsiteY35" fmla="*/ 8778 h 8840"/>
                  <a:gd name="connsiteX36" fmla="*/ 74 w 5676"/>
                  <a:gd name="connsiteY36" fmla="*/ 8804 h 8840"/>
                  <a:gd name="connsiteX37" fmla="*/ 38 w 5676"/>
                  <a:gd name="connsiteY37" fmla="*/ 8826 h 8840"/>
                  <a:gd name="connsiteX38" fmla="*/ 20 w 5676"/>
                  <a:gd name="connsiteY38" fmla="*/ 8834 h 8840"/>
                  <a:gd name="connsiteX39" fmla="*/ 0 w 5676"/>
                  <a:gd name="connsiteY39" fmla="*/ 8840 h 8840"/>
                  <a:gd name="connsiteX40" fmla="*/ 5676 w 5676"/>
                  <a:gd name="connsiteY40" fmla="*/ 8840 h 8840"/>
                  <a:gd name="connsiteX41" fmla="*/ 5676 w 5676"/>
                  <a:gd name="connsiteY41" fmla="*/ 8840 h 8840"/>
                  <a:gd name="connsiteX42" fmla="*/ 5668 w 5676"/>
                  <a:gd name="connsiteY42" fmla="*/ 8834 h 8840"/>
                  <a:gd name="connsiteX43" fmla="*/ 5644 w 5676"/>
                  <a:gd name="connsiteY43" fmla="*/ 8816 h 8840"/>
                  <a:gd name="connsiteX44" fmla="*/ 5626 w 5676"/>
                  <a:gd name="connsiteY44" fmla="*/ 8800 h 8840"/>
                  <a:gd name="connsiteX45" fmla="*/ 5604 w 5676"/>
                  <a:gd name="connsiteY45" fmla="*/ 8778 h 8840"/>
                  <a:gd name="connsiteX46" fmla="*/ 5578 w 5676"/>
                  <a:gd name="connsiteY46" fmla="*/ 8752 h 8840"/>
                  <a:gd name="connsiteX47" fmla="*/ 5550 w 5676"/>
                  <a:gd name="connsiteY47" fmla="*/ 8718 h 8840"/>
                  <a:gd name="connsiteX48" fmla="*/ 5518 w 5676"/>
                  <a:gd name="connsiteY48" fmla="*/ 8680 h 8840"/>
                  <a:gd name="connsiteX49" fmla="*/ 5484 w 5676"/>
                  <a:gd name="connsiteY49" fmla="*/ 8634 h 8840"/>
                  <a:gd name="connsiteX50" fmla="*/ 5446 w 5676"/>
                  <a:gd name="connsiteY50" fmla="*/ 8580 h 8840"/>
                  <a:gd name="connsiteX51" fmla="*/ 5406 w 5676"/>
                  <a:gd name="connsiteY51" fmla="*/ 8518 h 8840"/>
                  <a:gd name="connsiteX52" fmla="*/ 5364 w 5676"/>
                  <a:gd name="connsiteY52" fmla="*/ 8448 h 8840"/>
                  <a:gd name="connsiteX53" fmla="*/ 5318 w 5676"/>
                  <a:gd name="connsiteY53" fmla="*/ 8370 h 8840"/>
                  <a:gd name="connsiteX54" fmla="*/ 5272 w 5676"/>
                  <a:gd name="connsiteY54" fmla="*/ 8280 h 8840"/>
                  <a:gd name="connsiteX55" fmla="*/ 5222 w 5676"/>
                  <a:gd name="connsiteY55" fmla="*/ 8182 h 8840"/>
                  <a:gd name="connsiteX56" fmla="*/ 5170 w 5676"/>
                  <a:gd name="connsiteY56" fmla="*/ 8072 h 8840"/>
                  <a:gd name="connsiteX57" fmla="*/ 5118 w 5676"/>
                  <a:gd name="connsiteY57" fmla="*/ 7952 h 8840"/>
                  <a:gd name="connsiteX58" fmla="*/ 5064 w 5676"/>
                  <a:gd name="connsiteY58" fmla="*/ 7820 h 8840"/>
                  <a:gd name="connsiteX59" fmla="*/ 5006 w 5676"/>
                  <a:gd name="connsiteY59" fmla="*/ 7678 h 8840"/>
                  <a:gd name="connsiteX60" fmla="*/ 4950 w 5676"/>
                  <a:gd name="connsiteY60" fmla="*/ 7522 h 8840"/>
                  <a:gd name="connsiteX61" fmla="*/ 4890 w 5676"/>
                  <a:gd name="connsiteY61" fmla="*/ 7352 h 8840"/>
                  <a:gd name="connsiteX62" fmla="*/ 4832 w 5676"/>
                  <a:gd name="connsiteY62" fmla="*/ 7170 h 8840"/>
                  <a:gd name="connsiteX63" fmla="*/ 4770 w 5676"/>
                  <a:gd name="connsiteY63" fmla="*/ 6972 h 8840"/>
                  <a:gd name="connsiteX64" fmla="*/ 4710 w 5676"/>
                  <a:gd name="connsiteY64" fmla="*/ 6762 h 8840"/>
                  <a:gd name="connsiteX65" fmla="*/ 4648 w 5676"/>
                  <a:gd name="connsiteY65" fmla="*/ 6534 h 8840"/>
                  <a:gd name="connsiteX66" fmla="*/ 4586 w 5676"/>
                  <a:gd name="connsiteY66" fmla="*/ 6292 h 8840"/>
                  <a:gd name="connsiteX67" fmla="*/ 4522 w 5676"/>
                  <a:gd name="connsiteY67" fmla="*/ 6034 h 8840"/>
                  <a:gd name="connsiteX68" fmla="*/ 4460 w 5676"/>
                  <a:gd name="connsiteY68" fmla="*/ 5760 h 8840"/>
                  <a:gd name="connsiteX69" fmla="*/ 4398 w 5676"/>
                  <a:gd name="connsiteY69" fmla="*/ 5468 h 8840"/>
                  <a:gd name="connsiteX70" fmla="*/ 4334 w 5676"/>
                  <a:gd name="connsiteY70" fmla="*/ 5160 h 8840"/>
                  <a:gd name="connsiteX71" fmla="*/ 4272 w 5676"/>
                  <a:gd name="connsiteY71" fmla="*/ 4832 h 8840"/>
                  <a:gd name="connsiteX72" fmla="*/ 3624 w 5676"/>
                  <a:gd name="connsiteY72" fmla="*/ 8 h 8840"/>
                  <a:gd name="connsiteX73" fmla="*/ 4476 w 5676"/>
                  <a:gd name="connsiteY73" fmla="*/ 8 h 8840"/>
                  <a:gd name="connsiteX0" fmla="*/ 4476 w 5676"/>
                  <a:gd name="connsiteY0" fmla="*/ 8 h 8840"/>
                  <a:gd name="connsiteX1" fmla="*/ 2092 w 5676"/>
                  <a:gd name="connsiteY1" fmla="*/ 0 h 8840"/>
                  <a:gd name="connsiteX2" fmla="*/ 1476 w 5676"/>
                  <a:gd name="connsiteY2" fmla="*/ 4448 h 8840"/>
                  <a:gd name="connsiteX3" fmla="*/ 1476 w 5676"/>
                  <a:gd name="connsiteY3" fmla="*/ 4448 h 8840"/>
                  <a:gd name="connsiteX4" fmla="*/ 1446 w 5676"/>
                  <a:gd name="connsiteY4" fmla="*/ 4626 h 8840"/>
                  <a:gd name="connsiteX5" fmla="*/ 1408 w 5676"/>
                  <a:gd name="connsiteY5" fmla="*/ 4832 h 8840"/>
                  <a:gd name="connsiteX6" fmla="*/ 1356 w 5676"/>
                  <a:gd name="connsiteY6" fmla="*/ 5098 h 8840"/>
                  <a:gd name="connsiteX7" fmla="*/ 1292 w 5676"/>
                  <a:gd name="connsiteY7" fmla="*/ 5414 h 8840"/>
                  <a:gd name="connsiteX8" fmla="*/ 1216 w 5676"/>
                  <a:gd name="connsiteY8" fmla="*/ 5768 h 8840"/>
                  <a:gd name="connsiteX9" fmla="*/ 1174 w 5676"/>
                  <a:gd name="connsiteY9" fmla="*/ 5956 h 8840"/>
                  <a:gd name="connsiteX10" fmla="*/ 1128 w 5676"/>
                  <a:gd name="connsiteY10" fmla="*/ 6150 h 8840"/>
                  <a:gd name="connsiteX11" fmla="*/ 1082 w 5676"/>
                  <a:gd name="connsiteY11" fmla="*/ 6346 h 8840"/>
                  <a:gd name="connsiteX12" fmla="*/ 1032 w 5676"/>
                  <a:gd name="connsiteY12" fmla="*/ 6546 h 8840"/>
                  <a:gd name="connsiteX13" fmla="*/ 980 w 5676"/>
                  <a:gd name="connsiteY13" fmla="*/ 6746 h 8840"/>
                  <a:gd name="connsiteX14" fmla="*/ 926 w 5676"/>
                  <a:gd name="connsiteY14" fmla="*/ 6944 h 8840"/>
                  <a:gd name="connsiteX15" fmla="*/ 868 w 5676"/>
                  <a:gd name="connsiteY15" fmla="*/ 7142 h 8840"/>
                  <a:gd name="connsiteX16" fmla="*/ 810 w 5676"/>
                  <a:gd name="connsiteY16" fmla="*/ 7334 h 8840"/>
                  <a:gd name="connsiteX17" fmla="*/ 750 w 5676"/>
                  <a:gd name="connsiteY17" fmla="*/ 7524 h 8840"/>
                  <a:gd name="connsiteX18" fmla="*/ 688 w 5676"/>
                  <a:gd name="connsiteY18" fmla="*/ 7704 h 8840"/>
                  <a:gd name="connsiteX19" fmla="*/ 626 w 5676"/>
                  <a:gd name="connsiteY19" fmla="*/ 7878 h 8840"/>
                  <a:gd name="connsiteX20" fmla="*/ 594 w 5676"/>
                  <a:gd name="connsiteY20" fmla="*/ 7962 h 8840"/>
                  <a:gd name="connsiteX21" fmla="*/ 560 w 5676"/>
                  <a:gd name="connsiteY21" fmla="*/ 8042 h 8840"/>
                  <a:gd name="connsiteX22" fmla="*/ 528 w 5676"/>
                  <a:gd name="connsiteY22" fmla="*/ 8120 h 8840"/>
                  <a:gd name="connsiteX23" fmla="*/ 494 w 5676"/>
                  <a:gd name="connsiteY23" fmla="*/ 8196 h 8840"/>
                  <a:gd name="connsiteX24" fmla="*/ 460 w 5676"/>
                  <a:gd name="connsiteY24" fmla="*/ 8268 h 8840"/>
                  <a:gd name="connsiteX25" fmla="*/ 426 w 5676"/>
                  <a:gd name="connsiteY25" fmla="*/ 8338 h 8840"/>
                  <a:gd name="connsiteX26" fmla="*/ 392 w 5676"/>
                  <a:gd name="connsiteY26" fmla="*/ 8402 h 8840"/>
                  <a:gd name="connsiteX27" fmla="*/ 358 w 5676"/>
                  <a:gd name="connsiteY27" fmla="*/ 8464 h 8840"/>
                  <a:gd name="connsiteX28" fmla="*/ 324 w 5676"/>
                  <a:gd name="connsiteY28" fmla="*/ 8522 h 8840"/>
                  <a:gd name="connsiteX29" fmla="*/ 288 w 5676"/>
                  <a:gd name="connsiteY29" fmla="*/ 8576 h 8840"/>
                  <a:gd name="connsiteX30" fmla="*/ 252 w 5676"/>
                  <a:gd name="connsiteY30" fmla="*/ 8626 h 8840"/>
                  <a:gd name="connsiteX31" fmla="*/ 218 w 5676"/>
                  <a:gd name="connsiteY31" fmla="*/ 8670 h 8840"/>
                  <a:gd name="connsiteX32" fmla="*/ 182 w 5676"/>
                  <a:gd name="connsiteY32" fmla="*/ 8712 h 8840"/>
                  <a:gd name="connsiteX33" fmla="*/ 146 w 5676"/>
                  <a:gd name="connsiteY33" fmla="*/ 8748 h 8840"/>
                  <a:gd name="connsiteX34" fmla="*/ 110 w 5676"/>
                  <a:gd name="connsiteY34" fmla="*/ 8778 h 8840"/>
                  <a:gd name="connsiteX35" fmla="*/ 74 w 5676"/>
                  <a:gd name="connsiteY35" fmla="*/ 8804 h 8840"/>
                  <a:gd name="connsiteX36" fmla="*/ 38 w 5676"/>
                  <a:gd name="connsiteY36" fmla="*/ 8826 h 8840"/>
                  <a:gd name="connsiteX37" fmla="*/ 20 w 5676"/>
                  <a:gd name="connsiteY37" fmla="*/ 8834 h 8840"/>
                  <a:gd name="connsiteX38" fmla="*/ 0 w 5676"/>
                  <a:gd name="connsiteY38" fmla="*/ 8840 h 8840"/>
                  <a:gd name="connsiteX39" fmla="*/ 5676 w 5676"/>
                  <a:gd name="connsiteY39" fmla="*/ 8840 h 8840"/>
                  <a:gd name="connsiteX40" fmla="*/ 5676 w 5676"/>
                  <a:gd name="connsiteY40" fmla="*/ 8840 h 8840"/>
                  <a:gd name="connsiteX41" fmla="*/ 5668 w 5676"/>
                  <a:gd name="connsiteY41" fmla="*/ 8834 h 8840"/>
                  <a:gd name="connsiteX42" fmla="*/ 5644 w 5676"/>
                  <a:gd name="connsiteY42" fmla="*/ 8816 h 8840"/>
                  <a:gd name="connsiteX43" fmla="*/ 5626 w 5676"/>
                  <a:gd name="connsiteY43" fmla="*/ 8800 h 8840"/>
                  <a:gd name="connsiteX44" fmla="*/ 5604 w 5676"/>
                  <a:gd name="connsiteY44" fmla="*/ 8778 h 8840"/>
                  <a:gd name="connsiteX45" fmla="*/ 5578 w 5676"/>
                  <a:gd name="connsiteY45" fmla="*/ 8752 h 8840"/>
                  <a:gd name="connsiteX46" fmla="*/ 5550 w 5676"/>
                  <a:gd name="connsiteY46" fmla="*/ 8718 h 8840"/>
                  <a:gd name="connsiteX47" fmla="*/ 5518 w 5676"/>
                  <a:gd name="connsiteY47" fmla="*/ 8680 h 8840"/>
                  <a:gd name="connsiteX48" fmla="*/ 5484 w 5676"/>
                  <a:gd name="connsiteY48" fmla="*/ 8634 h 8840"/>
                  <a:gd name="connsiteX49" fmla="*/ 5446 w 5676"/>
                  <a:gd name="connsiteY49" fmla="*/ 8580 h 8840"/>
                  <a:gd name="connsiteX50" fmla="*/ 5406 w 5676"/>
                  <a:gd name="connsiteY50" fmla="*/ 8518 h 8840"/>
                  <a:gd name="connsiteX51" fmla="*/ 5364 w 5676"/>
                  <a:gd name="connsiteY51" fmla="*/ 8448 h 8840"/>
                  <a:gd name="connsiteX52" fmla="*/ 5318 w 5676"/>
                  <a:gd name="connsiteY52" fmla="*/ 8370 h 8840"/>
                  <a:gd name="connsiteX53" fmla="*/ 5272 w 5676"/>
                  <a:gd name="connsiteY53" fmla="*/ 8280 h 8840"/>
                  <a:gd name="connsiteX54" fmla="*/ 5222 w 5676"/>
                  <a:gd name="connsiteY54" fmla="*/ 8182 h 8840"/>
                  <a:gd name="connsiteX55" fmla="*/ 5170 w 5676"/>
                  <a:gd name="connsiteY55" fmla="*/ 8072 h 8840"/>
                  <a:gd name="connsiteX56" fmla="*/ 5118 w 5676"/>
                  <a:gd name="connsiteY56" fmla="*/ 7952 h 8840"/>
                  <a:gd name="connsiteX57" fmla="*/ 5064 w 5676"/>
                  <a:gd name="connsiteY57" fmla="*/ 7820 h 8840"/>
                  <a:gd name="connsiteX58" fmla="*/ 5006 w 5676"/>
                  <a:gd name="connsiteY58" fmla="*/ 7678 h 8840"/>
                  <a:gd name="connsiteX59" fmla="*/ 4950 w 5676"/>
                  <a:gd name="connsiteY59" fmla="*/ 7522 h 8840"/>
                  <a:gd name="connsiteX60" fmla="*/ 4890 w 5676"/>
                  <a:gd name="connsiteY60" fmla="*/ 7352 h 8840"/>
                  <a:gd name="connsiteX61" fmla="*/ 4832 w 5676"/>
                  <a:gd name="connsiteY61" fmla="*/ 7170 h 8840"/>
                  <a:gd name="connsiteX62" fmla="*/ 4770 w 5676"/>
                  <a:gd name="connsiteY62" fmla="*/ 6972 h 8840"/>
                  <a:gd name="connsiteX63" fmla="*/ 4710 w 5676"/>
                  <a:gd name="connsiteY63" fmla="*/ 6762 h 8840"/>
                  <a:gd name="connsiteX64" fmla="*/ 4648 w 5676"/>
                  <a:gd name="connsiteY64" fmla="*/ 6534 h 8840"/>
                  <a:gd name="connsiteX65" fmla="*/ 4586 w 5676"/>
                  <a:gd name="connsiteY65" fmla="*/ 6292 h 8840"/>
                  <a:gd name="connsiteX66" fmla="*/ 4522 w 5676"/>
                  <a:gd name="connsiteY66" fmla="*/ 6034 h 8840"/>
                  <a:gd name="connsiteX67" fmla="*/ 4460 w 5676"/>
                  <a:gd name="connsiteY67" fmla="*/ 5760 h 8840"/>
                  <a:gd name="connsiteX68" fmla="*/ 4398 w 5676"/>
                  <a:gd name="connsiteY68" fmla="*/ 5468 h 8840"/>
                  <a:gd name="connsiteX69" fmla="*/ 4334 w 5676"/>
                  <a:gd name="connsiteY69" fmla="*/ 5160 h 8840"/>
                  <a:gd name="connsiteX70" fmla="*/ 4272 w 5676"/>
                  <a:gd name="connsiteY70" fmla="*/ 4832 h 8840"/>
                  <a:gd name="connsiteX71" fmla="*/ 3624 w 5676"/>
                  <a:gd name="connsiteY71" fmla="*/ 8 h 8840"/>
                  <a:gd name="connsiteX72" fmla="*/ 4476 w 5676"/>
                  <a:gd name="connsiteY72" fmla="*/ 8 h 8840"/>
                  <a:gd name="connsiteX0" fmla="*/ 3624 w 5676"/>
                  <a:gd name="connsiteY0" fmla="*/ 8 h 8840"/>
                  <a:gd name="connsiteX1" fmla="*/ 2092 w 5676"/>
                  <a:gd name="connsiteY1" fmla="*/ 0 h 8840"/>
                  <a:gd name="connsiteX2" fmla="*/ 1476 w 5676"/>
                  <a:gd name="connsiteY2" fmla="*/ 4448 h 8840"/>
                  <a:gd name="connsiteX3" fmla="*/ 1476 w 5676"/>
                  <a:gd name="connsiteY3" fmla="*/ 4448 h 8840"/>
                  <a:gd name="connsiteX4" fmla="*/ 1446 w 5676"/>
                  <a:gd name="connsiteY4" fmla="*/ 4626 h 8840"/>
                  <a:gd name="connsiteX5" fmla="*/ 1408 w 5676"/>
                  <a:gd name="connsiteY5" fmla="*/ 4832 h 8840"/>
                  <a:gd name="connsiteX6" fmla="*/ 1356 w 5676"/>
                  <a:gd name="connsiteY6" fmla="*/ 5098 h 8840"/>
                  <a:gd name="connsiteX7" fmla="*/ 1292 w 5676"/>
                  <a:gd name="connsiteY7" fmla="*/ 5414 h 8840"/>
                  <a:gd name="connsiteX8" fmla="*/ 1216 w 5676"/>
                  <a:gd name="connsiteY8" fmla="*/ 5768 h 8840"/>
                  <a:gd name="connsiteX9" fmla="*/ 1174 w 5676"/>
                  <a:gd name="connsiteY9" fmla="*/ 5956 h 8840"/>
                  <a:gd name="connsiteX10" fmla="*/ 1128 w 5676"/>
                  <a:gd name="connsiteY10" fmla="*/ 6150 h 8840"/>
                  <a:gd name="connsiteX11" fmla="*/ 1082 w 5676"/>
                  <a:gd name="connsiteY11" fmla="*/ 6346 h 8840"/>
                  <a:gd name="connsiteX12" fmla="*/ 1032 w 5676"/>
                  <a:gd name="connsiteY12" fmla="*/ 6546 h 8840"/>
                  <a:gd name="connsiteX13" fmla="*/ 980 w 5676"/>
                  <a:gd name="connsiteY13" fmla="*/ 6746 h 8840"/>
                  <a:gd name="connsiteX14" fmla="*/ 926 w 5676"/>
                  <a:gd name="connsiteY14" fmla="*/ 6944 h 8840"/>
                  <a:gd name="connsiteX15" fmla="*/ 868 w 5676"/>
                  <a:gd name="connsiteY15" fmla="*/ 7142 h 8840"/>
                  <a:gd name="connsiteX16" fmla="*/ 810 w 5676"/>
                  <a:gd name="connsiteY16" fmla="*/ 7334 h 8840"/>
                  <a:gd name="connsiteX17" fmla="*/ 750 w 5676"/>
                  <a:gd name="connsiteY17" fmla="*/ 7524 h 8840"/>
                  <a:gd name="connsiteX18" fmla="*/ 688 w 5676"/>
                  <a:gd name="connsiteY18" fmla="*/ 7704 h 8840"/>
                  <a:gd name="connsiteX19" fmla="*/ 626 w 5676"/>
                  <a:gd name="connsiteY19" fmla="*/ 7878 h 8840"/>
                  <a:gd name="connsiteX20" fmla="*/ 594 w 5676"/>
                  <a:gd name="connsiteY20" fmla="*/ 7962 h 8840"/>
                  <a:gd name="connsiteX21" fmla="*/ 560 w 5676"/>
                  <a:gd name="connsiteY21" fmla="*/ 8042 h 8840"/>
                  <a:gd name="connsiteX22" fmla="*/ 528 w 5676"/>
                  <a:gd name="connsiteY22" fmla="*/ 8120 h 8840"/>
                  <a:gd name="connsiteX23" fmla="*/ 494 w 5676"/>
                  <a:gd name="connsiteY23" fmla="*/ 8196 h 8840"/>
                  <a:gd name="connsiteX24" fmla="*/ 460 w 5676"/>
                  <a:gd name="connsiteY24" fmla="*/ 8268 h 8840"/>
                  <a:gd name="connsiteX25" fmla="*/ 426 w 5676"/>
                  <a:gd name="connsiteY25" fmla="*/ 8338 h 8840"/>
                  <a:gd name="connsiteX26" fmla="*/ 392 w 5676"/>
                  <a:gd name="connsiteY26" fmla="*/ 8402 h 8840"/>
                  <a:gd name="connsiteX27" fmla="*/ 358 w 5676"/>
                  <a:gd name="connsiteY27" fmla="*/ 8464 h 8840"/>
                  <a:gd name="connsiteX28" fmla="*/ 324 w 5676"/>
                  <a:gd name="connsiteY28" fmla="*/ 8522 h 8840"/>
                  <a:gd name="connsiteX29" fmla="*/ 288 w 5676"/>
                  <a:gd name="connsiteY29" fmla="*/ 8576 h 8840"/>
                  <a:gd name="connsiteX30" fmla="*/ 252 w 5676"/>
                  <a:gd name="connsiteY30" fmla="*/ 8626 h 8840"/>
                  <a:gd name="connsiteX31" fmla="*/ 218 w 5676"/>
                  <a:gd name="connsiteY31" fmla="*/ 8670 h 8840"/>
                  <a:gd name="connsiteX32" fmla="*/ 182 w 5676"/>
                  <a:gd name="connsiteY32" fmla="*/ 8712 h 8840"/>
                  <a:gd name="connsiteX33" fmla="*/ 146 w 5676"/>
                  <a:gd name="connsiteY33" fmla="*/ 8748 h 8840"/>
                  <a:gd name="connsiteX34" fmla="*/ 110 w 5676"/>
                  <a:gd name="connsiteY34" fmla="*/ 8778 h 8840"/>
                  <a:gd name="connsiteX35" fmla="*/ 74 w 5676"/>
                  <a:gd name="connsiteY35" fmla="*/ 8804 h 8840"/>
                  <a:gd name="connsiteX36" fmla="*/ 38 w 5676"/>
                  <a:gd name="connsiteY36" fmla="*/ 8826 h 8840"/>
                  <a:gd name="connsiteX37" fmla="*/ 20 w 5676"/>
                  <a:gd name="connsiteY37" fmla="*/ 8834 h 8840"/>
                  <a:gd name="connsiteX38" fmla="*/ 0 w 5676"/>
                  <a:gd name="connsiteY38" fmla="*/ 8840 h 8840"/>
                  <a:gd name="connsiteX39" fmla="*/ 5676 w 5676"/>
                  <a:gd name="connsiteY39" fmla="*/ 8840 h 8840"/>
                  <a:gd name="connsiteX40" fmla="*/ 5676 w 5676"/>
                  <a:gd name="connsiteY40" fmla="*/ 8840 h 8840"/>
                  <a:gd name="connsiteX41" fmla="*/ 5668 w 5676"/>
                  <a:gd name="connsiteY41" fmla="*/ 8834 h 8840"/>
                  <a:gd name="connsiteX42" fmla="*/ 5644 w 5676"/>
                  <a:gd name="connsiteY42" fmla="*/ 8816 h 8840"/>
                  <a:gd name="connsiteX43" fmla="*/ 5626 w 5676"/>
                  <a:gd name="connsiteY43" fmla="*/ 8800 h 8840"/>
                  <a:gd name="connsiteX44" fmla="*/ 5604 w 5676"/>
                  <a:gd name="connsiteY44" fmla="*/ 8778 h 8840"/>
                  <a:gd name="connsiteX45" fmla="*/ 5578 w 5676"/>
                  <a:gd name="connsiteY45" fmla="*/ 8752 h 8840"/>
                  <a:gd name="connsiteX46" fmla="*/ 5550 w 5676"/>
                  <a:gd name="connsiteY46" fmla="*/ 8718 h 8840"/>
                  <a:gd name="connsiteX47" fmla="*/ 5518 w 5676"/>
                  <a:gd name="connsiteY47" fmla="*/ 8680 h 8840"/>
                  <a:gd name="connsiteX48" fmla="*/ 5484 w 5676"/>
                  <a:gd name="connsiteY48" fmla="*/ 8634 h 8840"/>
                  <a:gd name="connsiteX49" fmla="*/ 5446 w 5676"/>
                  <a:gd name="connsiteY49" fmla="*/ 8580 h 8840"/>
                  <a:gd name="connsiteX50" fmla="*/ 5406 w 5676"/>
                  <a:gd name="connsiteY50" fmla="*/ 8518 h 8840"/>
                  <a:gd name="connsiteX51" fmla="*/ 5364 w 5676"/>
                  <a:gd name="connsiteY51" fmla="*/ 8448 h 8840"/>
                  <a:gd name="connsiteX52" fmla="*/ 5318 w 5676"/>
                  <a:gd name="connsiteY52" fmla="*/ 8370 h 8840"/>
                  <a:gd name="connsiteX53" fmla="*/ 5272 w 5676"/>
                  <a:gd name="connsiteY53" fmla="*/ 8280 h 8840"/>
                  <a:gd name="connsiteX54" fmla="*/ 5222 w 5676"/>
                  <a:gd name="connsiteY54" fmla="*/ 8182 h 8840"/>
                  <a:gd name="connsiteX55" fmla="*/ 5170 w 5676"/>
                  <a:gd name="connsiteY55" fmla="*/ 8072 h 8840"/>
                  <a:gd name="connsiteX56" fmla="*/ 5118 w 5676"/>
                  <a:gd name="connsiteY56" fmla="*/ 7952 h 8840"/>
                  <a:gd name="connsiteX57" fmla="*/ 5064 w 5676"/>
                  <a:gd name="connsiteY57" fmla="*/ 7820 h 8840"/>
                  <a:gd name="connsiteX58" fmla="*/ 5006 w 5676"/>
                  <a:gd name="connsiteY58" fmla="*/ 7678 h 8840"/>
                  <a:gd name="connsiteX59" fmla="*/ 4950 w 5676"/>
                  <a:gd name="connsiteY59" fmla="*/ 7522 h 8840"/>
                  <a:gd name="connsiteX60" fmla="*/ 4890 w 5676"/>
                  <a:gd name="connsiteY60" fmla="*/ 7352 h 8840"/>
                  <a:gd name="connsiteX61" fmla="*/ 4832 w 5676"/>
                  <a:gd name="connsiteY61" fmla="*/ 7170 h 8840"/>
                  <a:gd name="connsiteX62" fmla="*/ 4770 w 5676"/>
                  <a:gd name="connsiteY62" fmla="*/ 6972 h 8840"/>
                  <a:gd name="connsiteX63" fmla="*/ 4710 w 5676"/>
                  <a:gd name="connsiteY63" fmla="*/ 6762 h 8840"/>
                  <a:gd name="connsiteX64" fmla="*/ 4648 w 5676"/>
                  <a:gd name="connsiteY64" fmla="*/ 6534 h 8840"/>
                  <a:gd name="connsiteX65" fmla="*/ 4586 w 5676"/>
                  <a:gd name="connsiteY65" fmla="*/ 6292 h 8840"/>
                  <a:gd name="connsiteX66" fmla="*/ 4522 w 5676"/>
                  <a:gd name="connsiteY66" fmla="*/ 6034 h 8840"/>
                  <a:gd name="connsiteX67" fmla="*/ 4460 w 5676"/>
                  <a:gd name="connsiteY67" fmla="*/ 5760 h 8840"/>
                  <a:gd name="connsiteX68" fmla="*/ 4398 w 5676"/>
                  <a:gd name="connsiteY68" fmla="*/ 5468 h 8840"/>
                  <a:gd name="connsiteX69" fmla="*/ 4334 w 5676"/>
                  <a:gd name="connsiteY69" fmla="*/ 5160 h 8840"/>
                  <a:gd name="connsiteX70" fmla="*/ 4272 w 5676"/>
                  <a:gd name="connsiteY70" fmla="*/ 4832 h 8840"/>
                  <a:gd name="connsiteX71" fmla="*/ 3624 w 5676"/>
                  <a:gd name="connsiteY71" fmla="*/ 8 h 8840"/>
                  <a:gd name="connsiteX0" fmla="*/ 3624 w 5676"/>
                  <a:gd name="connsiteY0" fmla="*/ 1843 h 10675"/>
                  <a:gd name="connsiteX1" fmla="*/ 2266 w 5676"/>
                  <a:gd name="connsiteY1" fmla="*/ 0 h 10675"/>
                  <a:gd name="connsiteX2" fmla="*/ 1476 w 5676"/>
                  <a:gd name="connsiteY2" fmla="*/ 6283 h 10675"/>
                  <a:gd name="connsiteX3" fmla="*/ 1476 w 5676"/>
                  <a:gd name="connsiteY3" fmla="*/ 6283 h 10675"/>
                  <a:gd name="connsiteX4" fmla="*/ 1446 w 5676"/>
                  <a:gd name="connsiteY4" fmla="*/ 6461 h 10675"/>
                  <a:gd name="connsiteX5" fmla="*/ 1408 w 5676"/>
                  <a:gd name="connsiteY5" fmla="*/ 6667 h 10675"/>
                  <a:gd name="connsiteX6" fmla="*/ 1356 w 5676"/>
                  <a:gd name="connsiteY6" fmla="*/ 6933 h 10675"/>
                  <a:gd name="connsiteX7" fmla="*/ 1292 w 5676"/>
                  <a:gd name="connsiteY7" fmla="*/ 7249 h 10675"/>
                  <a:gd name="connsiteX8" fmla="*/ 1216 w 5676"/>
                  <a:gd name="connsiteY8" fmla="*/ 7603 h 10675"/>
                  <a:gd name="connsiteX9" fmla="*/ 1174 w 5676"/>
                  <a:gd name="connsiteY9" fmla="*/ 7791 h 10675"/>
                  <a:gd name="connsiteX10" fmla="*/ 1128 w 5676"/>
                  <a:gd name="connsiteY10" fmla="*/ 7985 h 10675"/>
                  <a:gd name="connsiteX11" fmla="*/ 1082 w 5676"/>
                  <a:gd name="connsiteY11" fmla="*/ 8181 h 10675"/>
                  <a:gd name="connsiteX12" fmla="*/ 1032 w 5676"/>
                  <a:gd name="connsiteY12" fmla="*/ 8381 h 10675"/>
                  <a:gd name="connsiteX13" fmla="*/ 980 w 5676"/>
                  <a:gd name="connsiteY13" fmla="*/ 8581 h 10675"/>
                  <a:gd name="connsiteX14" fmla="*/ 926 w 5676"/>
                  <a:gd name="connsiteY14" fmla="*/ 8779 h 10675"/>
                  <a:gd name="connsiteX15" fmla="*/ 868 w 5676"/>
                  <a:gd name="connsiteY15" fmla="*/ 8977 h 10675"/>
                  <a:gd name="connsiteX16" fmla="*/ 810 w 5676"/>
                  <a:gd name="connsiteY16" fmla="*/ 9169 h 10675"/>
                  <a:gd name="connsiteX17" fmla="*/ 750 w 5676"/>
                  <a:gd name="connsiteY17" fmla="*/ 9359 h 10675"/>
                  <a:gd name="connsiteX18" fmla="*/ 688 w 5676"/>
                  <a:gd name="connsiteY18" fmla="*/ 9539 h 10675"/>
                  <a:gd name="connsiteX19" fmla="*/ 626 w 5676"/>
                  <a:gd name="connsiteY19" fmla="*/ 9713 h 10675"/>
                  <a:gd name="connsiteX20" fmla="*/ 594 w 5676"/>
                  <a:gd name="connsiteY20" fmla="*/ 9797 h 10675"/>
                  <a:gd name="connsiteX21" fmla="*/ 560 w 5676"/>
                  <a:gd name="connsiteY21" fmla="*/ 9877 h 10675"/>
                  <a:gd name="connsiteX22" fmla="*/ 528 w 5676"/>
                  <a:gd name="connsiteY22" fmla="*/ 9955 h 10675"/>
                  <a:gd name="connsiteX23" fmla="*/ 494 w 5676"/>
                  <a:gd name="connsiteY23" fmla="*/ 10031 h 10675"/>
                  <a:gd name="connsiteX24" fmla="*/ 460 w 5676"/>
                  <a:gd name="connsiteY24" fmla="*/ 10103 h 10675"/>
                  <a:gd name="connsiteX25" fmla="*/ 426 w 5676"/>
                  <a:gd name="connsiteY25" fmla="*/ 10173 h 10675"/>
                  <a:gd name="connsiteX26" fmla="*/ 392 w 5676"/>
                  <a:gd name="connsiteY26" fmla="*/ 10237 h 10675"/>
                  <a:gd name="connsiteX27" fmla="*/ 358 w 5676"/>
                  <a:gd name="connsiteY27" fmla="*/ 10299 h 10675"/>
                  <a:gd name="connsiteX28" fmla="*/ 324 w 5676"/>
                  <a:gd name="connsiteY28" fmla="*/ 10357 h 10675"/>
                  <a:gd name="connsiteX29" fmla="*/ 288 w 5676"/>
                  <a:gd name="connsiteY29" fmla="*/ 10411 h 10675"/>
                  <a:gd name="connsiteX30" fmla="*/ 252 w 5676"/>
                  <a:gd name="connsiteY30" fmla="*/ 10461 h 10675"/>
                  <a:gd name="connsiteX31" fmla="*/ 218 w 5676"/>
                  <a:gd name="connsiteY31" fmla="*/ 10505 h 10675"/>
                  <a:gd name="connsiteX32" fmla="*/ 182 w 5676"/>
                  <a:gd name="connsiteY32" fmla="*/ 10547 h 10675"/>
                  <a:gd name="connsiteX33" fmla="*/ 146 w 5676"/>
                  <a:gd name="connsiteY33" fmla="*/ 10583 h 10675"/>
                  <a:gd name="connsiteX34" fmla="*/ 110 w 5676"/>
                  <a:gd name="connsiteY34" fmla="*/ 10613 h 10675"/>
                  <a:gd name="connsiteX35" fmla="*/ 74 w 5676"/>
                  <a:gd name="connsiteY35" fmla="*/ 10639 h 10675"/>
                  <a:gd name="connsiteX36" fmla="*/ 38 w 5676"/>
                  <a:gd name="connsiteY36" fmla="*/ 10661 h 10675"/>
                  <a:gd name="connsiteX37" fmla="*/ 20 w 5676"/>
                  <a:gd name="connsiteY37" fmla="*/ 10669 h 10675"/>
                  <a:gd name="connsiteX38" fmla="*/ 0 w 5676"/>
                  <a:gd name="connsiteY38" fmla="*/ 10675 h 10675"/>
                  <a:gd name="connsiteX39" fmla="*/ 5676 w 5676"/>
                  <a:gd name="connsiteY39" fmla="*/ 10675 h 10675"/>
                  <a:gd name="connsiteX40" fmla="*/ 5676 w 5676"/>
                  <a:gd name="connsiteY40" fmla="*/ 10675 h 10675"/>
                  <a:gd name="connsiteX41" fmla="*/ 5668 w 5676"/>
                  <a:gd name="connsiteY41" fmla="*/ 10669 h 10675"/>
                  <a:gd name="connsiteX42" fmla="*/ 5644 w 5676"/>
                  <a:gd name="connsiteY42" fmla="*/ 10651 h 10675"/>
                  <a:gd name="connsiteX43" fmla="*/ 5626 w 5676"/>
                  <a:gd name="connsiteY43" fmla="*/ 10635 h 10675"/>
                  <a:gd name="connsiteX44" fmla="*/ 5604 w 5676"/>
                  <a:gd name="connsiteY44" fmla="*/ 10613 h 10675"/>
                  <a:gd name="connsiteX45" fmla="*/ 5578 w 5676"/>
                  <a:gd name="connsiteY45" fmla="*/ 10587 h 10675"/>
                  <a:gd name="connsiteX46" fmla="*/ 5550 w 5676"/>
                  <a:gd name="connsiteY46" fmla="*/ 10553 h 10675"/>
                  <a:gd name="connsiteX47" fmla="*/ 5518 w 5676"/>
                  <a:gd name="connsiteY47" fmla="*/ 10515 h 10675"/>
                  <a:gd name="connsiteX48" fmla="*/ 5484 w 5676"/>
                  <a:gd name="connsiteY48" fmla="*/ 10469 h 10675"/>
                  <a:gd name="connsiteX49" fmla="*/ 5446 w 5676"/>
                  <a:gd name="connsiteY49" fmla="*/ 10415 h 10675"/>
                  <a:gd name="connsiteX50" fmla="*/ 5406 w 5676"/>
                  <a:gd name="connsiteY50" fmla="*/ 10353 h 10675"/>
                  <a:gd name="connsiteX51" fmla="*/ 5364 w 5676"/>
                  <a:gd name="connsiteY51" fmla="*/ 10283 h 10675"/>
                  <a:gd name="connsiteX52" fmla="*/ 5318 w 5676"/>
                  <a:gd name="connsiteY52" fmla="*/ 10205 h 10675"/>
                  <a:gd name="connsiteX53" fmla="*/ 5272 w 5676"/>
                  <a:gd name="connsiteY53" fmla="*/ 10115 h 10675"/>
                  <a:gd name="connsiteX54" fmla="*/ 5222 w 5676"/>
                  <a:gd name="connsiteY54" fmla="*/ 10017 h 10675"/>
                  <a:gd name="connsiteX55" fmla="*/ 5170 w 5676"/>
                  <a:gd name="connsiteY55" fmla="*/ 9907 h 10675"/>
                  <a:gd name="connsiteX56" fmla="*/ 5118 w 5676"/>
                  <a:gd name="connsiteY56" fmla="*/ 9787 h 10675"/>
                  <a:gd name="connsiteX57" fmla="*/ 5064 w 5676"/>
                  <a:gd name="connsiteY57" fmla="*/ 9655 h 10675"/>
                  <a:gd name="connsiteX58" fmla="*/ 5006 w 5676"/>
                  <a:gd name="connsiteY58" fmla="*/ 9513 h 10675"/>
                  <a:gd name="connsiteX59" fmla="*/ 4950 w 5676"/>
                  <a:gd name="connsiteY59" fmla="*/ 9357 h 10675"/>
                  <a:gd name="connsiteX60" fmla="*/ 4890 w 5676"/>
                  <a:gd name="connsiteY60" fmla="*/ 9187 h 10675"/>
                  <a:gd name="connsiteX61" fmla="*/ 4832 w 5676"/>
                  <a:gd name="connsiteY61" fmla="*/ 9005 h 10675"/>
                  <a:gd name="connsiteX62" fmla="*/ 4770 w 5676"/>
                  <a:gd name="connsiteY62" fmla="*/ 8807 h 10675"/>
                  <a:gd name="connsiteX63" fmla="*/ 4710 w 5676"/>
                  <a:gd name="connsiteY63" fmla="*/ 8597 h 10675"/>
                  <a:gd name="connsiteX64" fmla="*/ 4648 w 5676"/>
                  <a:gd name="connsiteY64" fmla="*/ 8369 h 10675"/>
                  <a:gd name="connsiteX65" fmla="*/ 4586 w 5676"/>
                  <a:gd name="connsiteY65" fmla="*/ 8127 h 10675"/>
                  <a:gd name="connsiteX66" fmla="*/ 4522 w 5676"/>
                  <a:gd name="connsiteY66" fmla="*/ 7869 h 10675"/>
                  <a:gd name="connsiteX67" fmla="*/ 4460 w 5676"/>
                  <a:gd name="connsiteY67" fmla="*/ 7595 h 10675"/>
                  <a:gd name="connsiteX68" fmla="*/ 4398 w 5676"/>
                  <a:gd name="connsiteY68" fmla="*/ 7303 h 10675"/>
                  <a:gd name="connsiteX69" fmla="*/ 4334 w 5676"/>
                  <a:gd name="connsiteY69" fmla="*/ 6995 h 10675"/>
                  <a:gd name="connsiteX70" fmla="*/ 4272 w 5676"/>
                  <a:gd name="connsiteY70" fmla="*/ 6667 h 10675"/>
                  <a:gd name="connsiteX71" fmla="*/ 3624 w 5676"/>
                  <a:gd name="connsiteY71" fmla="*/ 1843 h 10675"/>
                  <a:gd name="connsiteX0" fmla="*/ 3624 w 5676"/>
                  <a:gd name="connsiteY0" fmla="*/ 23 h 10675"/>
                  <a:gd name="connsiteX1" fmla="*/ 2266 w 5676"/>
                  <a:gd name="connsiteY1" fmla="*/ 0 h 10675"/>
                  <a:gd name="connsiteX2" fmla="*/ 1476 w 5676"/>
                  <a:gd name="connsiteY2" fmla="*/ 6283 h 10675"/>
                  <a:gd name="connsiteX3" fmla="*/ 1476 w 5676"/>
                  <a:gd name="connsiteY3" fmla="*/ 6283 h 10675"/>
                  <a:gd name="connsiteX4" fmla="*/ 1446 w 5676"/>
                  <a:gd name="connsiteY4" fmla="*/ 6461 h 10675"/>
                  <a:gd name="connsiteX5" fmla="*/ 1408 w 5676"/>
                  <a:gd name="connsiteY5" fmla="*/ 6667 h 10675"/>
                  <a:gd name="connsiteX6" fmla="*/ 1356 w 5676"/>
                  <a:gd name="connsiteY6" fmla="*/ 6933 h 10675"/>
                  <a:gd name="connsiteX7" fmla="*/ 1292 w 5676"/>
                  <a:gd name="connsiteY7" fmla="*/ 7249 h 10675"/>
                  <a:gd name="connsiteX8" fmla="*/ 1216 w 5676"/>
                  <a:gd name="connsiteY8" fmla="*/ 7603 h 10675"/>
                  <a:gd name="connsiteX9" fmla="*/ 1174 w 5676"/>
                  <a:gd name="connsiteY9" fmla="*/ 7791 h 10675"/>
                  <a:gd name="connsiteX10" fmla="*/ 1128 w 5676"/>
                  <a:gd name="connsiteY10" fmla="*/ 7985 h 10675"/>
                  <a:gd name="connsiteX11" fmla="*/ 1082 w 5676"/>
                  <a:gd name="connsiteY11" fmla="*/ 8181 h 10675"/>
                  <a:gd name="connsiteX12" fmla="*/ 1032 w 5676"/>
                  <a:gd name="connsiteY12" fmla="*/ 8381 h 10675"/>
                  <a:gd name="connsiteX13" fmla="*/ 980 w 5676"/>
                  <a:gd name="connsiteY13" fmla="*/ 8581 h 10675"/>
                  <a:gd name="connsiteX14" fmla="*/ 926 w 5676"/>
                  <a:gd name="connsiteY14" fmla="*/ 8779 h 10675"/>
                  <a:gd name="connsiteX15" fmla="*/ 868 w 5676"/>
                  <a:gd name="connsiteY15" fmla="*/ 8977 h 10675"/>
                  <a:gd name="connsiteX16" fmla="*/ 810 w 5676"/>
                  <a:gd name="connsiteY16" fmla="*/ 9169 h 10675"/>
                  <a:gd name="connsiteX17" fmla="*/ 750 w 5676"/>
                  <a:gd name="connsiteY17" fmla="*/ 9359 h 10675"/>
                  <a:gd name="connsiteX18" fmla="*/ 688 w 5676"/>
                  <a:gd name="connsiteY18" fmla="*/ 9539 h 10675"/>
                  <a:gd name="connsiteX19" fmla="*/ 626 w 5676"/>
                  <a:gd name="connsiteY19" fmla="*/ 9713 h 10675"/>
                  <a:gd name="connsiteX20" fmla="*/ 594 w 5676"/>
                  <a:gd name="connsiteY20" fmla="*/ 9797 h 10675"/>
                  <a:gd name="connsiteX21" fmla="*/ 560 w 5676"/>
                  <a:gd name="connsiteY21" fmla="*/ 9877 h 10675"/>
                  <a:gd name="connsiteX22" fmla="*/ 528 w 5676"/>
                  <a:gd name="connsiteY22" fmla="*/ 9955 h 10675"/>
                  <a:gd name="connsiteX23" fmla="*/ 494 w 5676"/>
                  <a:gd name="connsiteY23" fmla="*/ 10031 h 10675"/>
                  <a:gd name="connsiteX24" fmla="*/ 460 w 5676"/>
                  <a:gd name="connsiteY24" fmla="*/ 10103 h 10675"/>
                  <a:gd name="connsiteX25" fmla="*/ 426 w 5676"/>
                  <a:gd name="connsiteY25" fmla="*/ 10173 h 10675"/>
                  <a:gd name="connsiteX26" fmla="*/ 392 w 5676"/>
                  <a:gd name="connsiteY26" fmla="*/ 10237 h 10675"/>
                  <a:gd name="connsiteX27" fmla="*/ 358 w 5676"/>
                  <a:gd name="connsiteY27" fmla="*/ 10299 h 10675"/>
                  <a:gd name="connsiteX28" fmla="*/ 324 w 5676"/>
                  <a:gd name="connsiteY28" fmla="*/ 10357 h 10675"/>
                  <a:gd name="connsiteX29" fmla="*/ 288 w 5676"/>
                  <a:gd name="connsiteY29" fmla="*/ 10411 h 10675"/>
                  <a:gd name="connsiteX30" fmla="*/ 252 w 5676"/>
                  <a:gd name="connsiteY30" fmla="*/ 10461 h 10675"/>
                  <a:gd name="connsiteX31" fmla="*/ 218 w 5676"/>
                  <a:gd name="connsiteY31" fmla="*/ 10505 h 10675"/>
                  <a:gd name="connsiteX32" fmla="*/ 182 w 5676"/>
                  <a:gd name="connsiteY32" fmla="*/ 10547 h 10675"/>
                  <a:gd name="connsiteX33" fmla="*/ 146 w 5676"/>
                  <a:gd name="connsiteY33" fmla="*/ 10583 h 10675"/>
                  <a:gd name="connsiteX34" fmla="*/ 110 w 5676"/>
                  <a:gd name="connsiteY34" fmla="*/ 10613 h 10675"/>
                  <a:gd name="connsiteX35" fmla="*/ 74 w 5676"/>
                  <a:gd name="connsiteY35" fmla="*/ 10639 h 10675"/>
                  <a:gd name="connsiteX36" fmla="*/ 38 w 5676"/>
                  <a:gd name="connsiteY36" fmla="*/ 10661 h 10675"/>
                  <a:gd name="connsiteX37" fmla="*/ 20 w 5676"/>
                  <a:gd name="connsiteY37" fmla="*/ 10669 h 10675"/>
                  <a:gd name="connsiteX38" fmla="*/ 0 w 5676"/>
                  <a:gd name="connsiteY38" fmla="*/ 10675 h 10675"/>
                  <a:gd name="connsiteX39" fmla="*/ 5676 w 5676"/>
                  <a:gd name="connsiteY39" fmla="*/ 10675 h 10675"/>
                  <a:gd name="connsiteX40" fmla="*/ 5676 w 5676"/>
                  <a:gd name="connsiteY40" fmla="*/ 10675 h 10675"/>
                  <a:gd name="connsiteX41" fmla="*/ 5668 w 5676"/>
                  <a:gd name="connsiteY41" fmla="*/ 10669 h 10675"/>
                  <a:gd name="connsiteX42" fmla="*/ 5644 w 5676"/>
                  <a:gd name="connsiteY42" fmla="*/ 10651 h 10675"/>
                  <a:gd name="connsiteX43" fmla="*/ 5626 w 5676"/>
                  <a:gd name="connsiteY43" fmla="*/ 10635 h 10675"/>
                  <a:gd name="connsiteX44" fmla="*/ 5604 w 5676"/>
                  <a:gd name="connsiteY44" fmla="*/ 10613 h 10675"/>
                  <a:gd name="connsiteX45" fmla="*/ 5578 w 5676"/>
                  <a:gd name="connsiteY45" fmla="*/ 10587 h 10675"/>
                  <a:gd name="connsiteX46" fmla="*/ 5550 w 5676"/>
                  <a:gd name="connsiteY46" fmla="*/ 10553 h 10675"/>
                  <a:gd name="connsiteX47" fmla="*/ 5518 w 5676"/>
                  <a:gd name="connsiteY47" fmla="*/ 10515 h 10675"/>
                  <a:gd name="connsiteX48" fmla="*/ 5484 w 5676"/>
                  <a:gd name="connsiteY48" fmla="*/ 10469 h 10675"/>
                  <a:gd name="connsiteX49" fmla="*/ 5446 w 5676"/>
                  <a:gd name="connsiteY49" fmla="*/ 10415 h 10675"/>
                  <a:gd name="connsiteX50" fmla="*/ 5406 w 5676"/>
                  <a:gd name="connsiteY50" fmla="*/ 10353 h 10675"/>
                  <a:gd name="connsiteX51" fmla="*/ 5364 w 5676"/>
                  <a:gd name="connsiteY51" fmla="*/ 10283 h 10675"/>
                  <a:gd name="connsiteX52" fmla="*/ 5318 w 5676"/>
                  <a:gd name="connsiteY52" fmla="*/ 10205 h 10675"/>
                  <a:gd name="connsiteX53" fmla="*/ 5272 w 5676"/>
                  <a:gd name="connsiteY53" fmla="*/ 10115 h 10675"/>
                  <a:gd name="connsiteX54" fmla="*/ 5222 w 5676"/>
                  <a:gd name="connsiteY54" fmla="*/ 10017 h 10675"/>
                  <a:gd name="connsiteX55" fmla="*/ 5170 w 5676"/>
                  <a:gd name="connsiteY55" fmla="*/ 9907 h 10675"/>
                  <a:gd name="connsiteX56" fmla="*/ 5118 w 5676"/>
                  <a:gd name="connsiteY56" fmla="*/ 9787 h 10675"/>
                  <a:gd name="connsiteX57" fmla="*/ 5064 w 5676"/>
                  <a:gd name="connsiteY57" fmla="*/ 9655 h 10675"/>
                  <a:gd name="connsiteX58" fmla="*/ 5006 w 5676"/>
                  <a:gd name="connsiteY58" fmla="*/ 9513 h 10675"/>
                  <a:gd name="connsiteX59" fmla="*/ 4950 w 5676"/>
                  <a:gd name="connsiteY59" fmla="*/ 9357 h 10675"/>
                  <a:gd name="connsiteX60" fmla="*/ 4890 w 5676"/>
                  <a:gd name="connsiteY60" fmla="*/ 9187 h 10675"/>
                  <a:gd name="connsiteX61" fmla="*/ 4832 w 5676"/>
                  <a:gd name="connsiteY61" fmla="*/ 9005 h 10675"/>
                  <a:gd name="connsiteX62" fmla="*/ 4770 w 5676"/>
                  <a:gd name="connsiteY62" fmla="*/ 8807 h 10675"/>
                  <a:gd name="connsiteX63" fmla="*/ 4710 w 5676"/>
                  <a:gd name="connsiteY63" fmla="*/ 8597 h 10675"/>
                  <a:gd name="connsiteX64" fmla="*/ 4648 w 5676"/>
                  <a:gd name="connsiteY64" fmla="*/ 8369 h 10675"/>
                  <a:gd name="connsiteX65" fmla="*/ 4586 w 5676"/>
                  <a:gd name="connsiteY65" fmla="*/ 8127 h 10675"/>
                  <a:gd name="connsiteX66" fmla="*/ 4522 w 5676"/>
                  <a:gd name="connsiteY66" fmla="*/ 7869 h 10675"/>
                  <a:gd name="connsiteX67" fmla="*/ 4460 w 5676"/>
                  <a:gd name="connsiteY67" fmla="*/ 7595 h 10675"/>
                  <a:gd name="connsiteX68" fmla="*/ 4398 w 5676"/>
                  <a:gd name="connsiteY68" fmla="*/ 7303 h 10675"/>
                  <a:gd name="connsiteX69" fmla="*/ 4334 w 5676"/>
                  <a:gd name="connsiteY69" fmla="*/ 6995 h 10675"/>
                  <a:gd name="connsiteX70" fmla="*/ 4272 w 5676"/>
                  <a:gd name="connsiteY70" fmla="*/ 6667 h 10675"/>
                  <a:gd name="connsiteX71" fmla="*/ 3624 w 5676"/>
                  <a:gd name="connsiteY71" fmla="*/ 23 h 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676" h="10675">
                    <a:moveTo>
                      <a:pt x="3624" y="23"/>
                    </a:moveTo>
                    <a:lnTo>
                      <a:pt x="2266" y="0"/>
                    </a:lnTo>
                    <a:cubicBezTo>
                      <a:pt x="2061" y="1483"/>
                      <a:pt x="1681" y="4800"/>
                      <a:pt x="1476" y="6283"/>
                    </a:cubicBezTo>
                    <a:lnTo>
                      <a:pt x="1476" y="6283"/>
                    </a:lnTo>
                    <a:cubicBezTo>
                      <a:pt x="1466" y="6342"/>
                      <a:pt x="1456" y="6402"/>
                      <a:pt x="1446" y="6461"/>
                    </a:cubicBezTo>
                    <a:cubicBezTo>
                      <a:pt x="1433" y="6530"/>
                      <a:pt x="1421" y="6598"/>
                      <a:pt x="1408" y="6667"/>
                    </a:cubicBezTo>
                    <a:cubicBezTo>
                      <a:pt x="1391" y="6756"/>
                      <a:pt x="1373" y="6844"/>
                      <a:pt x="1356" y="6933"/>
                    </a:cubicBezTo>
                    <a:cubicBezTo>
                      <a:pt x="1335" y="7038"/>
                      <a:pt x="1313" y="7144"/>
                      <a:pt x="1292" y="7249"/>
                    </a:cubicBezTo>
                    <a:cubicBezTo>
                      <a:pt x="1267" y="7367"/>
                      <a:pt x="1241" y="7485"/>
                      <a:pt x="1216" y="7603"/>
                    </a:cubicBezTo>
                    <a:cubicBezTo>
                      <a:pt x="1202" y="7666"/>
                      <a:pt x="1188" y="7728"/>
                      <a:pt x="1174" y="7791"/>
                    </a:cubicBezTo>
                    <a:cubicBezTo>
                      <a:pt x="1159" y="7856"/>
                      <a:pt x="1143" y="7920"/>
                      <a:pt x="1128" y="7985"/>
                    </a:cubicBezTo>
                    <a:cubicBezTo>
                      <a:pt x="1113" y="8050"/>
                      <a:pt x="1097" y="8116"/>
                      <a:pt x="1082" y="8181"/>
                    </a:cubicBezTo>
                    <a:cubicBezTo>
                      <a:pt x="1065" y="8248"/>
                      <a:pt x="1049" y="8314"/>
                      <a:pt x="1032" y="8381"/>
                    </a:cubicBezTo>
                    <a:cubicBezTo>
                      <a:pt x="1015" y="8448"/>
                      <a:pt x="997" y="8514"/>
                      <a:pt x="980" y="8581"/>
                    </a:cubicBezTo>
                    <a:lnTo>
                      <a:pt x="926" y="8779"/>
                    </a:lnTo>
                    <a:cubicBezTo>
                      <a:pt x="907" y="8845"/>
                      <a:pt x="887" y="8911"/>
                      <a:pt x="868" y="8977"/>
                    </a:cubicBezTo>
                    <a:cubicBezTo>
                      <a:pt x="849" y="9041"/>
                      <a:pt x="829" y="9105"/>
                      <a:pt x="810" y="9169"/>
                    </a:cubicBezTo>
                    <a:cubicBezTo>
                      <a:pt x="790" y="9232"/>
                      <a:pt x="770" y="9296"/>
                      <a:pt x="750" y="9359"/>
                    </a:cubicBezTo>
                    <a:cubicBezTo>
                      <a:pt x="729" y="9419"/>
                      <a:pt x="709" y="9479"/>
                      <a:pt x="688" y="9539"/>
                    </a:cubicBezTo>
                    <a:cubicBezTo>
                      <a:pt x="667" y="9597"/>
                      <a:pt x="647" y="9655"/>
                      <a:pt x="626" y="9713"/>
                    </a:cubicBezTo>
                    <a:cubicBezTo>
                      <a:pt x="615" y="9741"/>
                      <a:pt x="605" y="9769"/>
                      <a:pt x="594" y="9797"/>
                    </a:cubicBezTo>
                    <a:cubicBezTo>
                      <a:pt x="583" y="9824"/>
                      <a:pt x="571" y="9850"/>
                      <a:pt x="560" y="9877"/>
                    </a:cubicBezTo>
                    <a:cubicBezTo>
                      <a:pt x="549" y="9903"/>
                      <a:pt x="539" y="9929"/>
                      <a:pt x="528" y="9955"/>
                    </a:cubicBezTo>
                    <a:cubicBezTo>
                      <a:pt x="517" y="9980"/>
                      <a:pt x="505" y="10006"/>
                      <a:pt x="494" y="10031"/>
                    </a:cubicBezTo>
                    <a:cubicBezTo>
                      <a:pt x="483" y="10055"/>
                      <a:pt x="471" y="10079"/>
                      <a:pt x="460" y="10103"/>
                    </a:cubicBezTo>
                    <a:cubicBezTo>
                      <a:pt x="449" y="10126"/>
                      <a:pt x="437" y="10150"/>
                      <a:pt x="426" y="10173"/>
                    </a:cubicBezTo>
                    <a:cubicBezTo>
                      <a:pt x="415" y="10194"/>
                      <a:pt x="403" y="10216"/>
                      <a:pt x="392" y="10237"/>
                    </a:cubicBezTo>
                    <a:cubicBezTo>
                      <a:pt x="381" y="10258"/>
                      <a:pt x="369" y="10278"/>
                      <a:pt x="358" y="10299"/>
                    </a:cubicBezTo>
                    <a:cubicBezTo>
                      <a:pt x="347" y="10318"/>
                      <a:pt x="335" y="10338"/>
                      <a:pt x="324" y="10357"/>
                    </a:cubicBezTo>
                    <a:lnTo>
                      <a:pt x="288" y="10411"/>
                    </a:lnTo>
                    <a:cubicBezTo>
                      <a:pt x="276" y="10428"/>
                      <a:pt x="264" y="10444"/>
                      <a:pt x="252" y="10461"/>
                    </a:cubicBezTo>
                    <a:cubicBezTo>
                      <a:pt x="241" y="10476"/>
                      <a:pt x="229" y="10490"/>
                      <a:pt x="218" y="10505"/>
                    </a:cubicBezTo>
                    <a:lnTo>
                      <a:pt x="182" y="10547"/>
                    </a:lnTo>
                    <a:lnTo>
                      <a:pt x="146" y="10583"/>
                    </a:lnTo>
                    <a:lnTo>
                      <a:pt x="110" y="10613"/>
                    </a:lnTo>
                    <a:cubicBezTo>
                      <a:pt x="98" y="10622"/>
                      <a:pt x="86" y="10630"/>
                      <a:pt x="74" y="10639"/>
                    </a:cubicBezTo>
                    <a:cubicBezTo>
                      <a:pt x="62" y="10646"/>
                      <a:pt x="50" y="10654"/>
                      <a:pt x="38" y="10661"/>
                    </a:cubicBezTo>
                    <a:cubicBezTo>
                      <a:pt x="32" y="10664"/>
                      <a:pt x="26" y="10666"/>
                      <a:pt x="20" y="10669"/>
                    </a:cubicBezTo>
                    <a:cubicBezTo>
                      <a:pt x="13" y="10671"/>
                      <a:pt x="7" y="10673"/>
                      <a:pt x="0" y="10675"/>
                    </a:cubicBezTo>
                    <a:lnTo>
                      <a:pt x="5676" y="10675"/>
                    </a:lnTo>
                    <a:lnTo>
                      <a:pt x="5676" y="10675"/>
                    </a:lnTo>
                    <a:cubicBezTo>
                      <a:pt x="5673" y="10673"/>
                      <a:pt x="5671" y="10671"/>
                      <a:pt x="5668" y="10669"/>
                    </a:cubicBezTo>
                    <a:lnTo>
                      <a:pt x="5644" y="10651"/>
                    </a:lnTo>
                    <a:cubicBezTo>
                      <a:pt x="5638" y="10646"/>
                      <a:pt x="5632" y="10640"/>
                      <a:pt x="5626" y="10635"/>
                    </a:cubicBezTo>
                    <a:lnTo>
                      <a:pt x="5604" y="10613"/>
                    </a:lnTo>
                    <a:lnTo>
                      <a:pt x="5578" y="10587"/>
                    </a:lnTo>
                    <a:lnTo>
                      <a:pt x="5550" y="10553"/>
                    </a:lnTo>
                    <a:lnTo>
                      <a:pt x="5518" y="10515"/>
                    </a:lnTo>
                    <a:cubicBezTo>
                      <a:pt x="5507" y="10500"/>
                      <a:pt x="5495" y="10484"/>
                      <a:pt x="5484" y="10469"/>
                    </a:cubicBezTo>
                    <a:cubicBezTo>
                      <a:pt x="5471" y="10451"/>
                      <a:pt x="5459" y="10433"/>
                      <a:pt x="5446" y="10415"/>
                    </a:cubicBezTo>
                    <a:cubicBezTo>
                      <a:pt x="5433" y="10394"/>
                      <a:pt x="5419" y="10374"/>
                      <a:pt x="5406" y="10353"/>
                    </a:cubicBezTo>
                    <a:cubicBezTo>
                      <a:pt x="5392" y="10330"/>
                      <a:pt x="5378" y="10306"/>
                      <a:pt x="5364" y="10283"/>
                    </a:cubicBezTo>
                    <a:cubicBezTo>
                      <a:pt x="5349" y="10257"/>
                      <a:pt x="5333" y="10231"/>
                      <a:pt x="5318" y="10205"/>
                    </a:cubicBezTo>
                    <a:cubicBezTo>
                      <a:pt x="5303" y="10175"/>
                      <a:pt x="5287" y="10145"/>
                      <a:pt x="5272" y="10115"/>
                    </a:cubicBezTo>
                    <a:cubicBezTo>
                      <a:pt x="5255" y="10082"/>
                      <a:pt x="5239" y="10050"/>
                      <a:pt x="5222" y="10017"/>
                    </a:cubicBezTo>
                    <a:cubicBezTo>
                      <a:pt x="5205" y="9980"/>
                      <a:pt x="5187" y="9944"/>
                      <a:pt x="5170" y="9907"/>
                    </a:cubicBezTo>
                    <a:cubicBezTo>
                      <a:pt x="5153" y="9867"/>
                      <a:pt x="5135" y="9827"/>
                      <a:pt x="5118" y="9787"/>
                    </a:cubicBezTo>
                    <a:lnTo>
                      <a:pt x="5064" y="9655"/>
                    </a:lnTo>
                    <a:cubicBezTo>
                      <a:pt x="5045" y="9608"/>
                      <a:pt x="5025" y="9560"/>
                      <a:pt x="5006" y="9513"/>
                    </a:cubicBezTo>
                    <a:cubicBezTo>
                      <a:pt x="4987" y="9461"/>
                      <a:pt x="4969" y="9409"/>
                      <a:pt x="4950" y="9357"/>
                    </a:cubicBezTo>
                    <a:cubicBezTo>
                      <a:pt x="4930" y="9300"/>
                      <a:pt x="4910" y="9244"/>
                      <a:pt x="4890" y="9187"/>
                    </a:cubicBezTo>
                    <a:cubicBezTo>
                      <a:pt x="4871" y="9126"/>
                      <a:pt x="4851" y="9066"/>
                      <a:pt x="4832" y="9005"/>
                    </a:cubicBezTo>
                    <a:cubicBezTo>
                      <a:pt x="4811" y="8939"/>
                      <a:pt x="4791" y="8873"/>
                      <a:pt x="4770" y="8807"/>
                    </a:cubicBezTo>
                    <a:lnTo>
                      <a:pt x="4710" y="8597"/>
                    </a:lnTo>
                    <a:cubicBezTo>
                      <a:pt x="4689" y="8521"/>
                      <a:pt x="4669" y="8445"/>
                      <a:pt x="4648" y="8369"/>
                    </a:cubicBezTo>
                    <a:cubicBezTo>
                      <a:pt x="4627" y="8288"/>
                      <a:pt x="4607" y="8208"/>
                      <a:pt x="4586" y="8127"/>
                    </a:cubicBezTo>
                    <a:cubicBezTo>
                      <a:pt x="4565" y="8041"/>
                      <a:pt x="4543" y="7955"/>
                      <a:pt x="4522" y="7869"/>
                    </a:cubicBezTo>
                    <a:cubicBezTo>
                      <a:pt x="4501" y="7778"/>
                      <a:pt x="4481" y="7686"/>
                      <a:pt x="4460" y="7595"/>
                    </a:cubicBezTo>
                    <a:cubicBezTo>
                      <a:pt x="4439" y="7498"/>
                      <a:pt x="4419" y="7400"/>
                      <a:pt x="4398" y="7303"/>
                    </a:cubicBezTo>
                    <a:cubicBezTo>
                      <a:pt x="4377" y="7200"/>
                      <a:pt x="4355" y="7098"/>
                      <a:pt x="4334" y="6995"/>
                    </a:cubicBezTo>
                    <a:cubicBezTo>
                      <a:pt x="4313" y="6886"/>
                      <a:pt x="4293" y="6776"/>
                      <a:pt x="4272" y="6667"/>
                    </a:cubicBezTo>
                    <a:lnTo>
                      <a:pt x="3624" y="23"/>
                    </a:lnTo>
                    <a:close/>
                  </a:path>
                </a:pathLst>
              </a:custGeom>
              <a:solidFill>
                <a:srgbClr val="9E4F00"/>
              </a:solidFill>
              <a:ln w="9525">
                <a:noFill/>
                <a:round/>
                <a:headEnd/>
                <a:tailEnd/>
              </a:ln>
              <a:effectLst>
                <a:innerShdw blurRad="63500" dist="25400" dir="13500000">
                  <a:prstClr val="black">
                    <a:alpha val="33000"/>
                  </a:prstClr>
                </a:innerShdw>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endParaRPr lang="en-US">
                  <a:ea typeface="ＭＳ Ｐゴシック" charset="-128"/>
                </a:endParaRPr>
              </a:p>
            </p:txBody>
          </p:sp>
          <p:grpSp>
            <p:nvGrpSpPr>
              <p:cNvPr id="42" name="Группа 41"/>
              <p:cNvGrpSpPr/>
              <p:nvPr/>
            </p:nvGrpSpPr>
            <p:grpSpPr>
              <a:xfrm>
                <a:off x="304800" y="5762625"/>
                <a:ext cx="1379537" cy="860425"/>
                <a:chOff x="1844675" y="5762625"/>
                <a:chExt cx="1379537" cy="860425"/>
              </a:xfrm>
            </p:grpSpPr>
            <p:sp>
              <p:nvSpPr>
                <p:cNvPr id="46" name="Oval 31"/>
                <p:cNvSpPr>
                  <a:spLocks noChangeArrowheads="1"/>
                </p:cNvSpPr>
                <p:nvPr/>
              </p:nvSpPr>
              <p:spPr bwMode="auto">
                <a:xfrm>
                  <a:off x="1844675" y="5762625"/>
                  <a:ext cx="1379537" cy="860425"/>
                </a:xfrm>
                <a:prstGeom prst="ellipse">
                  <a:avLst/>
                </a:prstGeom>
                <a:gradFill rotWithShape="1">
                  <a:gsLst>
                    <a:gs pos="0">
                      <a:srgbClr val="7F7F7F"/>
                    </a:gs>
                    <a:gs pos="100000">
                      <a:srgbClr val="262626"/>
                    </a:gs>
                  </a:gsLst>
                  <a:lin ang="5400000" scaled="1"/>
                </a:gradFill>
                <a:ln w="9525">
                  <a:solidFill>
                    <a:srgbClr val="262626"/>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47" name="Oval 32"/>
                <p:cNvSpPr/>
                <p:nvPr/>
              </p:nvSpPr>
              <p:spPr bwMode="auto">
                <a:xfrm>
                  <a:off x="2006584" y="5795976"/>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43" name="Группа 42"/>
              <p:cNvGrpSpPr/>
              <p:nvPr/>
            </p:nvGrpSpPr>
            <p:grpSpPr>
              <a:xfrm flipH="1">
                <a:off x="358457" y="3855721"/>
                <a:ext cx="1554480" cy="1005840"/>
                <a:chOff x="2435225" y="909301"/>
                <a:chExt cx="1379537" cy="858837"/>
              </a:xfrm>
              <a:scene3d>
                <a:camera prst="orthographicFront">
                  <a:rot lat="0" lon="0" rev="3600000"/>
                </a:camera>
                <a:lightRig rig="threePt" dir="t"/>
              </a:scene3d>
            </p:grpSpPr>
            <p:sp>
              <p:nvSpPr>
                <p:cNvPr id="44" name="Oval 21"/>
                <p:cNvSpPr>
                  <a:spLocks noChangeArrowheads="1"/>
                </p:cNvSpPr>
                <p:nvPr/>
              </p:nvSpPr>
              <p:spPr bwMode="auto">
                <a:xfrm>
                  <a:off x="2435225" y="909301"/>
                  <a:ext cx="1379537" cy="858837"/>
                </a:xfrm>
                <a:prstGeom prst="ellipse">
                  <a:avLst/>
                </a:prstGeom>
                <a:solidFill>
                  <a:srgbClr val="009900"/>
                </a:solidFill>
                <a:ln w="9525">
                  <a:solidFill>
                    <a:srgbClr val="7F7F7F">
                      <a:alpha val="29019"/>
                    </a:srgbClr>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45" name="Oval 27"/>
                <p:cNvSpPr/>
                <p:nvPr/>
              </p:nvSpPr>
              <p:spPr bwMode="auto">
                <a:xfrm>
                  <a:off x="2597137" y="933094"/>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sp>
          <p:nvSpPr>
            <p:cNvPr id="38" name="TextBox 37"/>
            <p:cNvSpPr txBox="1"/>
            <p:nvPr/>
          </p:nvSpPr>
          <p:spPr>
            <a:xfrm>
              <a:off x="453643" y="5715000"/>
              <a:ext cx="1503938" cy="584775"/>
            </a:xfrm>
            <a:prstGeom prst="rect">
              <a:avLst/>
            </a:prstGeom>
            <a:noFill/>
          </p:spPr>
          <p:txBody>
            <a:bodyPr wrap="none" rtlCol="0">
              <a:spAutoFit/>
            </a:bodyPr>
            <a:lstStyle/>
            <a:p>
              <a:pPr algn="ctr"/>
              <a:r>
                <a:rPr lang="ru-RU" sz="1600" b="1" dirty="0">
                  <a:solidFill>
                    <a:schemeClr val="bg1"/>
                  </a:solidFill>
                </a:rPr>
                <a:t>Конкурентное</a:t>
              </a:r>
            </a:p>
            <a:p>
              <a:pPr algn="ctr"/>
              <a:r>
                <a:rPr lang="ru-RU" sz="1600" b="1" dirty="0">
                  <a:solidFill>
                    <a:schemeClr val="bg1"/>
                  </a:solidFill>
                </a:rPr>
                <a:t>преимущество</a:t>
              </a:r>
            </a:p>
          </p:txBody>
        </p:sp>
        <p:sp>
          <p:nvSpPr>
            <p:cNvPr id="39" name="TextBox 38"/>
            <p:cNvSpPr txBox="1"/>
            <p:nvPr/>
          </p:nvSpPr>
          <p:spPr>
            <a:xfrm flipH="1">
              <a:off x="756377" y="3947159"/>
              <a:ext cx="1288238" cy="400110"/>
            </a:xfrm>
            <a:prstGeom prst="rect">
              <a:avLst/>
            </a:prstGeom>
            <a:noFill/>
            <a:scene3d>
              <a:camera prst="orthographicFront">
                <a:rot lat="0" lon="0" rev="3600000"/>
              </a:camera>
              <a:lightRig rig="threePt" dir="t"/>
            </a:scene3d>
          </p:spPr>
          <p:txBody>
            <a:bodyPr wrap="none" rtlCol="0">
              <a:spAutoFit/>
            </a:bodyPr>
            <a:lstStyle/>
            <a:p>
              <a:pPr algn="ctr"/>
              <a:r>
                <a:rPr lang="ru-RU" sz="2000" b="1" dirty="0">
                  <a:solidFill>
                    <a:srgbClr val="FFFF00"/>
                  </a:solidFill>
                </a:rPr>
                <a:t>Стратегии</a:t>
              </a:r>
            </a:p>
          </p:txBody>
        </p:sp>
      </p:grpSp>
      <p:grpSp>
        <p:nvGrpSpPr>
          <p:cNvPr id="48" name="Группа 47"/>
          <p:cNvGrpSpPr/>
          <p:nvPr/>
        </p:nvGrpSpPr>
        <p:grpSpPr>
          <a:xfrm>
            <a:off x="196404" y="1371600"/>
            <a:ext cx="3842196" cy="1371600"/>
            <a:chOff x="196404" y="1371600"/>
            <a:chExt cx="3842196" cy="1371600"/>
          </a:xfrm>
        </p:grpSpPr>
        <p:grpSp>
          <p:nvGrpSpPr>
            <p:cNvPr id="49" name="Группа 48"/>
            <p:cNvGrpSpPr>
              <a:grpSpLocks noChangeAspect="1"/>
            </p:cNvGrpSpPr>
            <p:nvPr/>
          </p:nvGrpSpPr>
          <p:grpSpPr>
            <a:xfrm>
              <a:off x="196404" y="1371600"/>
              <a:ext cx="2318196" cy="1371600"/>
              <a:chOff x="3716079" y="4228305"/>
              <a:chExt cx="3389963" cy="2096295"/>
            </a:xfrm>
          </p:grpSpPr>
          <p:pic>
            <p:nvPicPr>
              <p:cNvPr id="51" name="Picture 6" descr="innovation_football_game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442" y="4228305"/>
                <a:ext cx="2895600" cy="20962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2" name="Picture 10" descr="idea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6079" y="4743053"/>
                <a:ext cx="827089" cy="1066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sp>
          <p:nvSpPr>
            <p:cNvPr id="50" name="Стрелка вправо 49"/>
            <p:cNvSpPr/>
            <p:nvPr/>
          </p:nvSpPr>
          <p:spPr>
            <a:xfrm>
              <a:off x="2293938" y="1514617"/>
              <a:ext cx="1744662" cy="1085566"/>
            </a:xfrm>
            <a:prstGeom prst="rightArrow">
              <a:avLst/>
            </a:prstGeom>
            <a:solidFill>
              <a:srgbClr val="336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i="1" dirty="0">
                  <a:solidFill>
                    <a:srgbClr val="66FFFF"/>
                  </a:solidFill>
                  <a:latin typeface="Calibri" panose="020F0502020204030204" pitchFamily="34" charset="0"/>
                </a:rPr>
                <a:t>после</a:t>
              </a:r>
            </a:p>
          </p:txBody>
        </p:sp>
      </p:grpSp>
      <p:sp>
        <p:nvSpPr>
          <p:cNvPr id="53" name="Стрелка вправо 52"/>
          <p:cNvSpPr/>
          <p:nvPr/>
        </p:nvSpPr>
        <p:spPr>
          <a:xfrm>
            <a:off x="165291" y="4172234"/>
            <a:ext cx="1282509" cy="1085566"/>
          </a:xfrm>
          <a:prstGeom prst="rightArrow">
            <a:avLst/>
          </a:prstGeom>
          <a:solidFill>
            <a:srgbClr val="336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2400" b="1" i="1" dirty="0">
                <a:solidFill>
                  <a:srgbClr val="66FFFF"/>
                </a:solidFill>
                <a:latin typeface="Calibri" panose="020F0502020204030204" pitchFamily="34" charset="0"/>
              </a:rPr>
              <a:t>до</a:t>
            </a:r>
          </a:p>
        </p:txBody>
      </p:sp>
      <p:grpSp>
        <p:nvGrpSpPr>
          <p:cNvPr id="97" name="Группа 96"/>
          <p:cNvGrpSpPr/>
          <p:nvPr/>
        </p:nvGrpSpPr>
        <p:grpSpPr>
          <a:xfrm>
            <a:off x="3878263" y="914400"/>
            <a:ext cx="5341937" cy="5791200"/>
            <a:chOff x="3725863" y="914400"/>
            <a:chExt cx="5341937" cy="5791200"/>
          </a:xfrm>
        </p:grpSpPr>
        <p:grpSp>
          <p:nvGrpSpPr>
            <p:cNvPr id="98" name="Группа 97"/>
            <p:cNvGrpSpPr/>
            <p:nvPr/>
          </p:nvGrpSpPr>
          <p:grpSpPr>
            <a:xfrm>
              <a:off x="3725863" y="914400"/>
              <a:ext cx="5341937" cy="5791200"/>
              <a:chOff x="3725863" y="914400"/>
              <a:chExt cx="5341937" cy="5791200"/>
            </a:xfrm>
          </p:grpSpPr>
          <p:grpSp>
            <p:nvGrpSpPr>
              <p:cNvPr id="100" name="Группа 99"/>
              <p:cNvGrpSpPr/>
              <p:nvPr/>
            </p:nvGrpSpPr>
            <p:grpSpPr>
              <a:xfrm>
                <a:off x="3725863" y="914400"/>
                <a:ext cx="5341937" cy="5791200"/>
                <a:chOff x="3573463" y="1342072"/>
                <a:chExt cx="5341937" cy="5363528"/>
              </a:xfrm>
            </p:grpSpPr>
            <p:sp>
              <p:nvSpPr>
                <p:cNvPr id="103" name="Freeform 5"/>
                <p:cNvSpPr>
                  <a:spLocks noEditPoints="1"/>
                </p:cNvSpPr>
                <p:nvPr/>
              </p:nvSpPr>
              <p:spPr bwMode="auto">
                <a:xfrm>
                  <a:off x="4259262" y="2466735"/>
                  <a:ext cx="4268904" cy="3561635"/>
                </a:xfrm>
                <a:custGeom>
                  <a:avLst/>
                  <a:gdLst>
                    <a:gd name="T0" fmla="*/ 1943100 w 3014"/>
                    <a:gd name="T1" fmla="*/ 4686300 h 2952"/>
                    <a:gd name="T2" fmla="*/ 2270125 w 3014"/>
                    <a:gd name="T3" fmla="*/ 406400 h 2952"/>
                    <a:gd name="T4" fmla="*/ 2054225 w 3014"/>
                    <a:gd name="T5" fmla="*/ 1736725 h 2952"/>
                    <a:gd name="T6" fmla="*/ 1851025 w 3014"/>
                    <a:gd name="T7" fmla="*/ 2155825 h 2952"/>
                    <a:gd name="T8" fmla="*/ 1800225 w 3014"/>
                    <a:gd name="T9" fmla="*/ 2006600 h 2952"/>
                    <a:gd name="T10" fmla="*/ 1752600 w 3014"/>
                    <a:gd name="T11" fmla="*/ 1416050 h 2952"/>
                    <a:gd name="T12" fmla="*/ 1562100 w 3014"/>
                    <a:gd name="T13" fmla="*/ 955675 h 2952"/>
                    <a:gd name="T14" fmla="*/ 1168400 w 3014"/>
                    <a:gd name="T15" fmla="*/ 339725 h 2952"/>
                    <a:gd name="T16" fmla="*/ 1463675 w 3014"/>
                    <a:gd name="T17" fmla="*/ 1031875 h 2952"/>
                    <a:gd name="T18" fmla="*/ 1606550 w 3014"/>
                    <a:gd name="T19" fmla="*/ 1254125 h 2952"/>
                    <a:gd name="T20" fmla="*/ 1651000 w 3014"/>
                    <a:gd name="T21" fmla="*/ 1809750 h 2952"/>
                    <a:gd name="T22" fmla="*/ 1444625 w 3014"/>
                    <a:gd name="T23" fmla="*/ 1920875 h 2952"/>
                    <a:gd name="T24" fmla="*/ 758825 w 3014"/>
                    <a:gd name="T25" fmla="*/ 1400175 h 2952"/>
                    <a:gd name="T26" fmla="*/ 0 w 3014"/>
                    <a:gd name="T27" fmla="*/ 1139825 h 2952"/>
                    <a:gd name="T28" fmla="*/ 1044575 w 3014"/>
                    <a:gd name="T29" fmla="*/ 1762125 h 2952"/>
                    <a:gd name="T30" fmla="*/ 1050925 w 3014"/>
                    <a:gd name="T31" fmla="*/ 1908175 h 2952"/>
                    <a:gd name="T32" fmla="*/ 596900 w 3014"/>
                    <a:gd name="T33" fmla="*/ 1946275 h 2952"/>
                    <a:gd name="T34" fmla="*/ 222250 w 3014"/>
                    <a:gd name="T35" fmla="*/ 2209800 h 2952"/>
                    <a:gd name="T36" fmla="*/ 765175 w 3014"/>
                    <a:gd name="T37" fmla="*/ 2041525 h 2952"/>
                    <a:gd name="T38" fmla="*/ 1228725 w 3014"/>
                    <a:gd name="T39" fmla="*/ 2028825 h 2952"/>
                    <a:gd name="T40" fmla="*/ 1562100 w 3014"/>
                    <a:gd name="T41" fmla="*/ 2276475 h 2952"/>
                    <a:gd name="T42" fmla="*/ 1711325 w 3014"/>
                    <a:gd name="T43" fmla="*/ 3184525 h 2952"/>
                    <a:gd name="T44" fmla="*/ 1644650 w 3014"/>
                    <a:gd name="T45" fmla="*/ 3895725 h 2952"/>
                    <a:gd name="T46" fmla="*/ 1168400 w 3014"/>
                    <a:gd name="T47" fmla="*/ 4098925 h 2952"/>
                    <a:gd name="T48" fmla="*/ 673100 w 3014"/>
                    <a:gd name="T49" fmla="*/ 4425950 h 2952"/>
                    <a:gd name="T50" fmla="*/ 574675 w 3014"/>
                    <a:gd name="T51" fmla="*/ 4657725 h 2952"/>
                    <a:gd name="T52" fmla="*/ 1069975 w 3014"/>
                    <a:gd name="T53" fmla="*/ 4298950 h 2952"/>
                    <a:gd name="T54" fmla="*/ 1765300 w 3014"/>
                    <a:gd name="T55" fmla="*/ 4083050 h 2952"/>
                    <a:gd name="T56" fmla="*/ 1876425 w 3014"/>
                    <a:gd name="T57" fmla="*/ 4140200 h 2952"/>
                    <a:gd name="T58" fmla="*/ 2009775 w 3014"/>
                    <a:gd name="T59" fmla="*/ 4502150 h 2952"/>
                    <a:gd name="T60" fmla="*/ 2054225 w 3014"/>
                    <a:gd name="T61" fmla="*/ 4121150 h 2952"/>
                    <a:gd name="T62" fmla="*/ 2419350 w 3014"/>
                    <a:gd name="T63" fmla="*/ 4146550 h 2952"/>
                    <a:gd name="T64" fmla="*/ 2784475 w 3014"/>
                    <a:gd name="T65" fmla="*/ 4133850 h 2952"/>
                    <a:gd name="T66" fmla="*/ 3498850 w 3014"/>
                    <a:gd name="T67" fmla="*/ 4394200 h 2952"/>
                    <a:gd name="T68" fmla="*/ 3771900 w 3014"/>
                    <a:gd name="T69" fmla="*/ 4476750 h 2952"/>
                    <a:gd name="T70" fmla="*/ 2974975 w 3014"/>
                    <a:gd name="T71" fmla="*/ 4083050 h 2952"/>
                    <a:gd name="T72" fmla="*/ 2486025 w 3014"/>
                    <a:gd name="T73" fmla="*/ 3994150 h 2952"/>
                    <a:gd name="T74" fmla="*/ 2365375 w 3014"/>
                    <a:gd name="T75" fmla="*/ 3787775 h 2952"/>
                    <a:gd name="T76" fmla="*/ 2320925 w 3014"/>
                    <a:gd name="T77" fmla="*/ 2498725 h 2952"/>
                    <a:gd name="T78" fmla="*/ 2416175 w 3014"/>
                    <a:gd name="T79" fmla="*/ 2266950 h 2952"/>
                    <a:gd name="T80" fmla="*/ 2889250 w 3014"/>
                    <a:gd name="T81" fmla="*/ 1990725 h 2952"/>
                    <a:gd name="T82" fmla="*/ 3629025 w 3014"/>
                    <a:gd name="T83" fmla="*/ 1990725 h 2952"/>
                    <a:gd name="T84" fmla="*/ 3975100 w 3014"/>
                    <a:gd name="T85" fmla="*/ 2089150 h 2952"/>
                    <a:gd name="T86" fmla="*/ 4397375 w 3014"/>
                    <a:gd name="T87" fmla="*/ 2130425 h 2952"/>
                    <a:gd name="T88" fmla="*/ 4699000 w 3014"/>
                    <a:gd name="T89" fmla="*/ 1974850 h 2952"/>
                    <a:gd name="T90" fmla="*/ 4540250 w 3014"/>
                    <a:gd name="T91" fmla="*/ 1936750 h 2952"/>
                    <a:gd name="T92" fmla="*/ 4105275 w 3014"/>
                    <a:gd name="T93" fmla="*/ 1981200 h 2952"/>
                    <a:gd name="T94" fmla="*/ 3749675 w 3014"/>
                    <a:gd name="T95" fmla="*/ 1879600 h 2952"/>
                    <a:gd name="T96" fmla="*/ 3079750 w 3014"/>
                    <a:gd name="T97" fmla="*/ 1854200 h 2952"/>
                    <a:gd name="T98" fmla="*/ 2524125 w 3014"/>
                    <a:gd name="T99" fmla="*/ 2051050 h 2952"/>
                    <a:gd name="T100" fmla="*/ 2549525 w 3014"/>
                    <a:gd name="T101" fmla="*/ 1787525 h 2952"/>
                    <a:gd name="T102" fmla="*/ 3032125 w 3014"/>
                    <a:gd name="T103" fmla="*/ 1279525 h 2952"/>
                    <a:gd name="T104" fmla="*/ 3921125 w 3014"/>
                    <a:gd name="T105" fmla="*/ 673100 h 2952"/>
                    <a:gd name="T106" fmla="*/ 3457575 w 3014"/>
                    <a:gd name="T107" fmla="*/ 879475 h 2952"/>
                    <a:gd name="T108" fmla="*/ 2822575 w 3014"/>
                    <a:gd name="T109" fmla="*/ 1225550 h 2952"/>
                    <a:gd name="T110" fmla="*/ 2330450 w 3014"/>
                    <a:gd name="T111" fmla="*/ 1778000 h 2952"/>
                    <a:gd name="T112" fmla="*/ 2203450 w 3014"/>
                    <a:gd name="T113" fmla="*/ 1841500 h 2952"/>
                    <a:gd name="T114" fmla="*/ 2333625 w 3014"/>
                    <a:gd name="T115" fmla="*/ 1352550 h 2952"/>
                    <a:gd name="T116" fmla="*/ 2435225 w 3014"/>
                    <a:gd name="T117" fmla="*/ 0 h 29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14"/>
                    <a:gd name="T178" fmla="*/ 0 h 2952"/>
                    <a:gd name="T179" fmla="*/ 3014 w 3014"/>
                    <a:gd name="T180" fmla="*/ 2952 h 29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14" h="2952">
                      <a:moveTo>
                        <a:pt x="1234" y="2910"/>
                      </a:moveTo>
                      <a:lnTo>
                        <a:pt x="1234" y="2910"/>
                      </a:lnTo>
                      <a:lnTo>
                        <a:pt x="1222" y="2942"/>
                      </a:lnTo>
                      <a:lnTo>
                        <a:pt x="1220" y="2950"/>
                      </a:lnTo>
                      <a:lnTo>
                        <a:pt x="1222" y="2952"/>
                      </a:lnTo>
                      <a:lnTo>
                        <a:pt x="1224" y="2952"/>
                      </a:lnTo>
                      <a:lnTo>
                        <a:pt x="1226" y="2952"/>
                      </a:lnTo>
                      <a:lnTo>
                        <a:pt x="1228" y="2950"/>
                      </a:lnTo>
                      <a:lnTo>
                        <a:pt x="1232" y="2940"/>
                      </a:lnTo>
                      <a:lnTo>
                        <a:pt x="1234" y="2926"/>
                      </a:lnTo>
                      <a:lnTo>
                        <a:pt x="1234" y="2910"/>
                      </a:lnTo>
                      <a:close/>
                      <a:moveTo>
                        <a:pt x="1534" y="0"/>
                      </a:moveTo>
                      <a:lnTo>
                        <a:pt x="1518" y="0"/>
                      </a:lnTo>
                      <a:lnTo>
                        <a:pt x="1496" y="60"/>
                      </a:lnTo>
                      <a:lnTo>
                        <a:pt x="1430" y="256"/>
                      </a:lnTo>
                      <a:lnTo>
                        <a:pt x="1406" y="358"/>
                      </a:lnTo>
                      <a:lnTo>
                        <a:pt x="1390" y="444"/>
                      </a:lnTo>
                      <a:lnTo>
                        <a:pt x="1380" y="526"/>
                      </a:lnTo>
                      <a:lnTo>
                        <a:pt x="1376" y="608"/>
                      </a:lnTo>
                      <a:lnTo>
                        <a:pt x="1374" y="732"/>
                      </a:lnTo>
                      <a:lnTo>
                        <a:pt x="1344" y="868"/>
                      </a:lnTo>
                      <a:lnTo>
                        <a:pt x="1332" y="934"/>
                      </a:lnTo>
                      <a:lnTo>
                        <a:pt x="1308" y="1022"/>
                      </a:lnTo>
                      <a:lnTo>
                        <a:pt x="1294" y="1094"/>
                      </a:lnTo>
                      <a:lnTo>
                        <a:pt x="1284" y="1124"/>
                      </a:lnTo>
                      <a:lnTo>
                        <a:pt x="1274" y="1156"/>
                      </a:lnTo>
                      <a:lnTo>
                        <a:pt x="1260" y="1194"/>
                      </a:lnTo>
                      <a:lnTo>
                        <a:pt x="1240" y="1236"/>
                      </a:lnTo>
                      <a:lnTo>
                        <a:pt x="1218" y="1280"/>
                      </a:lnTo>
                      <a:lnTo>
                        <a:pt x="1194" y="1322"/>
                      </a:lnTo>
                      <a:lnTo>
                        <a:pt x="1180" y="1340"/>
                      </a:lnTo>
                      <a:lnTo>
                        <a:pt x="1166" y="1358"/>
                      </a:lnTo>
                      <a:lnTo>
                        <a:pt x="1162" y="1360"/>
                      </a:lnTo>
                      <a:lnTo>
                        <a:pt x="1158" y="1358"/>
                      </a:lnTo>
                      <a:lnTo>
                        <a:pt x="1154" y="1350"/>
                      </a:lnTo>
                      <a:lnTo>
                        <a:pt x="1148" y="1334"/>
                      </a:lnTo>
                      <a:lnTo>
                        <a:pt x="1140" y="1306"/>
                      </a:lnTo>
                      <a:lnTo>
                        <a:pt x="1134" y="1264"/>
                      </a:lnTo>
                      <a:lnTo>
                        <a:pt x="1126" y="1206"/>
                      </a:lnTo>
                      <a:lnTo>
                        <a:pt x="1120" y="1126"/>
                      </a:lnTo>
                      <a:lnTo>
                        <a:pt x="1112" y="1024"/>
                      </a:lnTo>
                      <a:lnTo>
                        <a:pt x="1114" y="1018"/>
                      </a:lnTo>
                      <a:lnTo>
                        <a:pt x="1114" y="996"/>
                      </a:lnTo>
                      <a:lnTo>
                        <a:pt x="1114" y="964"/>
                      </a:lnTo>
                      <a:lnTo>
                        <a:pt x="1108" y="918"/>
                      </a:lnTo>
                      <a:lnTo>
                        <a:pt x="1104" y="892"/>
                      </a:lnTo>
                      <a:lnTo>
                        <a:pt x="1096" y="862"/>
                      </a:lnTo>
                      <a:lnTo>
                        <a:pt x="1088" y="832"/>
                      </a:lnTo>
                      <a:lnTo>
                        <a:pt x="1076" y="798"/>
                      </a:lnTo>
                      <a:lnTo>
                        <a:pt x="1062" y="762"/>
                      </a:lnTo>
                      <a:lnTo>
                        <a:pt x="1046" y="724"/>
                      </a:lnTo>
                      <a:lnTo>
                        <a:pt x="1026" y="684"/>
                      </a:lnTo>
                      <a:lnTo>
                        <a:pt x="1004" y="644"/>
                      </a:lnTo>
                      <a:lnTo>
                        <a:pt x="984" y="602"/>
                      </a:lnTo>
                      <a:lnTo>
                        <a:pt x="962" y="556"/>
                      </a:lnTo>
                      <a:lnTo>
                        <a:pt x="932" y="498"/>
                      </a:lnTo>
                      <a:lnTo>
                        <a:pt x="894" y="430"/>
                      </a:lnTo>
                      <a:lnTo>
                        <a:pt x="848" y="358"/>
                      </a:lnTo>
                      <a:lnTo>
                        <a:pt x="822" y="322"/>
                      </a:lnTo>
                      <a:lnTo>
                        <a:pt x="796" y="286"/>
                      </a:lnTo>
                      <a:lnTo>
                        <a:pt x="766" y="250"/>
                      </a:lnTo>
                      <a:lnTo>
                        <a:pt x="736" y="214"/>
                      </a:lnTo>
                      <a:lnTo>
                        <a:pt x="756" y="276"/>
                      </a:lnTo>
                      <a:lnTo>
                        <a:pt x="776" y="340"/>
                      </a:lnTo>
                      <a:lnTo>
                        <a:pt x="804" y="416"/>
                      </a:lnTo>
                      <a:lnTo>
                        <a:pt x="836" y="494"/>
                      </a:lnTo>
                      <a:lnTo>
                        <a:pt x="852" y="532"/>
                      </a:lnTo>
                      <a:lnTo>
                        <a:pt x="870" y="568"/>
                      </a:lnTo>
                      <a:lnTo>
                        <a:pt x="886" y="600"/>
                      </a:lnTo>
                      <a:lnTo>
                        <a:pt x="904" y="626"/>
                      </a:lnTo>
                      <a:lnTo>
                        <a:pt x="922" y="650"/>
                      </a:lnTo>
                      <a:lnTo>
                        <a:pt x="930" y="658"/>
                      </a:lnTo>
                      <a:lnTo>
                        <a:pt x="940" y="664"/>
                      </a:lnTo>
                      <a:lnTo>
                        <a:pt x="944" y="670"/>
                      </a:lnTo>
                      <a:lnTo>
                        <a:pt x="956" y="684"/>
                      </a:lnTo>
                      <a:lnTo>
                        <a:pt x="974" y="710"/>
                      </a:lnTo>
                      <a:lnTo>
                        <a:pt x="994" y="744"/>
                      </a:lnTo>
                      <a:lnTo>
                        <a:pt x="1002" y="766"/>
                      </a:lnTo>
                      <a:lnTo>
                        <a:pt x="1012" y="790"/>
                      </a:lnTo>
                      <a:lnTo>
                        <a:pt x="1020" y="816"/>
                      </a:lnTo>
                      <a:lnTo>
                        <a:pt x="1028" y="846"/>
                      </a:lnTo>
                      <a:lnTo>
                        <a:pt x="1034" y="878"/>
                      </a:lnTo>
                      <a:lnTo>
                        <a:pt x="1038" y="912"/>
                      </a:lnTo>
                      <a:lnTo>
                        <a:pt x="1040" y="948"/>
                      </a:lnTo>
                      <a:lnTo>
                        <a:pt x="1040" y="988"/>
                      </a:lnTo>
                      <a:lnTo>
                        <a:pt x="1040" y="1066"/>
                      </a:lnTo>
                      <a:lnTo>
                        <a:pt x="1040" y="1140"/>
                      </a:lnTo>
                      <a:lnTo>
                        <a:pt x="1042" y="1206"/>
                      </a:lnTo>
                      <a:lnTo>
                        <a:pt x="1046" y="1264"/>
                      </a:lnTo>
                      <a:lnTo>
                        <a:pt x="1054" y="1348"/>
                      </a:lnTo>
                      <a:lnTo>
                        <a:pt x="1056" y="1380"/>
                      </a:lnTo>
                      <a:lnTo>
                        <a:pt x="1040" y="1356"/>
                      </a:lnTo>
                      <a:lnTo>
                        <a:pt x="990" y="1296"/>
                      </a:lnTo>
                      <a:lnTo>
                        <a:pt x="954" y="1256"/>
                      </a:lnTo>
                      <a:lnTo>
                        <a:pt x="910" y="1210"/>
                      </a:lnTo>
                      <a:lnTo>
                        <a:pt x="860" y="1160"/>
                      </a:lnTo>
                      <a:lnTo>
                        <a:pt x="804" y="1106"/>
                      </a:lnTo>
                      <a:lnTo>
                        <a:pt x="740" y="1054"/>
                      </a:lnTo>
                      <a:lnTo>
                        <a:pt x="672" y="1002"/>
                      </a:lnTo>
                      <a:lnTo>
                        <a:pt x="636" y="976"/>
                      </a:lnTo>
                      <a:lnTo>
                        <a:pt x="598" y="950"/>
                      </a:lnTo>
                      <a:lnTo>
                        <a:pt x="560" y="926"/>
                      </a:lnTo>
                      <a:lnTo>
                        <a:pt x="518" y="904"/>
                      </a:lnTo>
                      <a:lnTo>
                        <a:pt x="478" y="882"/>
                      </a:lnTo>
                      <a:lnTo>
                        <a:pt x="436" y="862"/>
                      </a:lnTo>
                      <a:lnTo>
                        <a:pt x="392" y="842"/>
                      </a:lnTo>
                      <a:lnTo>
                        <a:pt x="346" y="824"/>
                      </a:lnTo>
                      <a:lnTo>
                        <a:pt x="300" y="810"/>
                      </a:lnTo>
                      <a:lnTo>
                        <a:pt x="254" y="796"/>
                      </a:lnTo>
                      <a:lnTo>
                        <a:pt x="206" y="786"/>
                      </a:lnTo>
                      <a:lnTo>
                        <a:pt x="158" y="776"/>
                      </a:lnTo>
                      <a:lnTo>
                        <a:pt x="86" y="748"/>
                      </a:lnTo>
                      <a:lnTo>
                        <a:pt x="0" y="718"/>
                      </a:lnTo>
                      <a:lnTo>
                        <a:pt x="220" y="860"/>
                      </a:lnTo>
                      <a:lnTo>
                        <a:pt x="284" y="900"/>
                      </a:lnTo>
                      <a:lnTo>
                        <a:pt x="344" y="928"/>
                      </a:lnTo>
                      <a:lnTo>
                        <a:pt x="408" y="962"/>
                      </a:lnTo>
                      <a:lnTo>
                        <a:pt x="488" y="1004"/>
                      </a:lnTo>
                      <a:lnTo>
                        <a:pt x="572" y="1054"/>
                      </a:lnTo>
                      <a:lnTo>
                        <a:pt x="616" y="1082"/>
                      </a:lnTo>
                      <a:lnTo>
                        <a:pt x="658" y="1110"/>
                      </a:lnTo>
                      <a:lnTo>
                        <a:pt x="698" y="1140"/>
                      </a:lnTo>
                      <a:lnTo>
                        <a:pt x="736" y="1170"/>
                      </a:lnTo>
                      <a:lnTo>
                        <a:pt x="770" y="1200"/>
                      </a:lnTo>
                      <a:lnTo>
                        <a:pt x="800" y="1230"/>
                      </a:lnTo>
                      <a:lnTo>
                        <a:pt x="784" y="1224"/>
                      </a:lnTo>
                      <a:lnTo>
                        <a:pt x="734" y="1214"/>
                      </a:lnTo>
                      <a:lnTo>
                        <a:pt x="700" y="1208"/>
                      </a:lnTo>
                      <a:lnTo>
                        <a:pt x="662" y="1202"/>
                      </a:lnTo>
                      <a:lnTo>
                        <a:pt x="618" y="1198"/>
                      </a:lnTo>
                      <a:lnTo>
                        <a:pt x="572" y="1198"/>
                      </a:lnTo>
                      <a:lnTo>
                        <a:pt x="518" y="1200"/>
                      </a:lnTo>
                      <a:lnTo>
                        <a:pt x="490" y="1202"/>
                      </a:lnTo>
                      <a:lnTo>
                        <a:pt x="462" y="1206"/>
                      </a:lnTo>
                      <a:lnTo>
                        <a:pt x="434" y="1210"/>
                      </a:lnTo>
                      <a:lnTo>
                        <a:pt x="406" y="1218"/>
                      </a:lnTo>
                      <a:lnTo>
                        <a:pt x="376" y="1226"/>
                      </a:lnTo>
                      <a:lnTo>
                        <a:pt x="348" y="1236"/>
                      </a:lnTo>
                      <a:lnTo>
                        <a:pt x="320" y="1248"/>
                      </a:lnTo>
                      <a:lnTo>
                        <a:pt x="292" y="1262"/>
                      </a:lnTo>
                      <a:lnTo>
                        <a:pt x="264" y="1278"/>
                      </a:lnTo>
                      <a:lnTo>
                        <a:pt x="238" y="1296"/>
                      </a:lnTo>
                      <a:lnTo>
                        <a:pt x="212" y="1316"/>
                      </a:lnTo>
                      <a:lnTo>
                        <a:pt x="186" y="1340"/>
                      </a:lnTo>
                      <a:lnTo>
                        <a:pt x="162" y="1364"/>
                      </a:lnTo>
                      <a:lnTo>
                        <a:pt x="140" y="1392"/>
                      </a:lnTo>
                      <a:lnTo>
                        <a:pt x="168" y="1404"/>
                      </a:lnTo>
                      <a:lnTo>
                        <a:pt x="212" y="1382"/>
                      </a:lnTo>
                      <a:lnTo>
                        <a:pt x="262" y="1360"/>
                      </a:lnTo>
                      <a:lnTo>
                        <a:pt x="324" y="1334"/>
                      </a:lnTo>
                      <a:lnTo>
                        <a:pt x="360" y="1320"/>
                      </a:lnTo>
                      <a:lnTo>
                        <a:pt x="400" y="1308"/>
                      </a:lnTo>
                      <a:lnTo>
                        <a:pt x="440" y="1296"/>
                      </a:lnTo>
                      <a:lnTo>
                        <a:pt x="482" y="1286"/>
                      </a:lnTo>
                      <a:lnTo>
                        <a:pt x="524" y="1276"/>
                      </a:lnTo>
                      <a:lnTo>
                        <a:pt x="568" y="1270"/>
                      </a:lnTo>
                      <a:lnTo>
                        <a:pt x="614" y="1266"/>
                      </a:lnTo>
                      <a:lnTo>
                        <a:pt x="658" y="1264"/>
                      </a:lnTo>
                      <a:lnTo>
                        <a:pt x="688" y="1264"/>
                      </a:lnTo>
                      <a:lnTo>
                        <a:pt x="716" y="1268"/>
                      </a:lnTo>
                      <a:lnTo>
                        <a:pt x="746" y="1272"/>
                      </a:lnTo>
                      <a:lnTo>
                        <a:pt x="774" y="1278"/>
                      </a:lnTo>
                      <a:lnTo>
                        <a:pt x="802" y="1284"/>
                      </a:lnTo>
                      <a:lnTo>
                        <a:pt x="828" y="1294"/>
                      </a:lnTo>
                      <a:lnTo>
                        <a:pt x="854" y="1308"/>
                      </a:lnTo>
                      <a:lnTo>
                        <a:pt x="878" y="1322"/>
                      </a:lnTo>
                      <a:lnTo>
                        <a:pt x="902" y="1338"/>
                      </a:lnTo>
                      <a:lnTo>
                        <a:pt x="926" y="1358"/>
                      </a:lnTo>
                      <a:lnTo>
                        <a:pt x="946" y="1380"/>
                      </a:lnTo>
                      <a:lnTo>
                        <a:pt x="966" y="1406"/>
                      </a:lnTo>
                      <a:lnTo>
                        <a:pt x="984" y="1434"/>
                      </a:lnTo>
                      <a:lnTo>
                        <a:pt x="1000" y="1464"/>
                      </a:lnTo>
                      <a:lnTo>
                        <a:pt x="1014" y="1498"/>
                      </a:lnTo>
                      <a:lnTo>
                        <a:pt x="1028" y="1536"/>
                      </a:lnTo>
                      <a:lnTo>
                        <a:pt x="1036" y="1586"/>
                      </a:lnTo>
                      <a:lnTo>
                        <a:pt x="1046" y="1648"/>
                      </a:lnTo>
                      <a:lnTo>
                        <a:pt x="1058" y="1738"/>
                      </a:lnTo>
                      <a:lnTo>
                        <a:pt x="1068" y="1858"/>
                      </a:lnTo>
                      <a:lnTo>
                        <a:pt x="1078" y="2006"/>
                      </a:lnTo>
                      <a:lnTo>
                        <a:pt x="1082" y="2092"/>
                      </a:lnTo>
                      <a:lnTo>
                        <a:pt x="1084" y="2186"/>
                      </a:lnTo>
                      <a:lnTo>
                        <a:pt x="1086" y="2288"/>
                      </a:lnTo>
                      <a:lnTo>
                        <a:pt x="1086" y="2398"/>
                      </a:lnTo>
                      <a:lnTo>
                        <a:pt x="1082" y="2408"/>
                      </a:lnTo>
                      <a:lnTo>
                        <a:pt x="1074" y="2420"/>
                      </a:lnTo>
                      <a:lnTo>
                        <a:pt x="1058" y="2436"/>
                      </a:lnTo>
                      <a:lnTo>
                        <a:pt x="1036" y="2454"/>
                      </a:lnTo>
                      <a:lnTo>
                        <a:pt x="1006" y="2474"/>
                      </a:lnTo>
                      <a:lnTo>
                        <a:pt x="962" y="2498"/>
                      </a:lnTo>
                      <a:lnTo>
                        <a:pt x="908" y="2520"/>
                      </a:lnTo>
                      <a:lnTo>
                        <a:pt x="886" y="2528"/>
                      </a:lnTo>
                      <a:lnTo>
                        <a:pt x="844" y="2542"/>
                      </a:lnTo>
                      <a:lnTo>
                        <a:pt x="776" y="2566"/>
                      </a:lnTo>
                      <a:lnTo>
                        <a:pt x="736" y="2582"/>
                      </a:lnTo>
                      <a:lnTo>
                        <a:pt x="694" y="2600"/>
                      </a:lnTo>
                      <a:lnTo>
                        <a:pt x="648" y="2620"/>
                      </a:lnTo>
                      <a:lnTo>
                        <a:pt x="604" y="2646"/>
                      </a:lnTo>
                      <a:lnTo>
                        <a:pt x="560" y="2672"/>
                      </a:lnTo>
                      <a:lnTo>
                        <a:pt x="516" y="2702"/>
                      </a:lnTo>
                      <a:lnTo>
                        <a:pt x="476" y="2734"/>
                      </a:lnTo>
                      <a:lnTo>
                        <a:pt x="458" y="2752"/>
                      </a:lnTo>
                      <a:lnTo>
                        <a:pt x="440" y="2770"/>
                      </a:lnTo>
                      <a:lnTo>
                        <a:pt x="424" y="2788"/>
                      </a:lnTo>
                      <a:lnTo>
                        <a:pt x="408" y="2808"/>
                      </a:lnTo>
                      <a:lnTo>
                        <a:pt x="394" y="2828"/>
                      </a:lnTo>
                      <a:lnTo>
                        <a:pt x="382" y="2850"/>
                      </a:lnTo>
                      <a:lnTo>
                        <a:pt x="372" y="2872"/>
                      </a:lnTo>
                      <a:lnTo>
                        <a:pt x="364" y="2894"/>
                      </a:lnTo>
                      <a:lnTo>
                        <a:pt x="360" y="2918"/>
                      </a:lnTo>
                      <a:lnTo>
                        <a:pt x="356" y="2942"/>
                      </a:lnTo>
                      <a:lnTo>
                        <a:pt x="362" y="2934"/>
                      </a:lnTo>
                      <a:lnTo>
                        <a:pt x="384" y="2910"/>
                      </a:lnTo>
                      <a:lnTo>
                        <a:pt x="422" y="2876"/>
                      </a:lnTo>
                      <a:lnTo>
                        <a:pt x="446" y="2856"/>
                      </a:lnTo>
                      <a:lnTo>
                        <a:pt x="474" y="2832"/>
                      </a:lnTo>
                      <a:lnTo>
                        <a:pt x="506" y="2808"/>
                      </a:lnTo>
                      <a:lnTo>
                        <a:pt x="542" y="2784"/>
                      </a:lnTo>
                      <a:lnTo>
                        <a:pt x="582" y="2758"/>
                      </a:lnTo>
                      <a:lnTo>
                        <a:pt x="626" y="2732"/>
                      </a:lnTo>
                      <a:lnTo>
                        <a:pt x="674" y="2708"/>
                      </a:lnTo>
                      <a:lnTo>
                        <a:pt x="724" y="2682"/>
                      </a:lnTo>
                      <a:lnTo>
                        <a:pt x="780" y="2658"/>
                      </a:lnTo>
                      <a:lnTo>
                        <a:pt x="840" y="2636"/>
                      </a:lnTo>
                      <a:lnTo>
                        <a:pt x="878" y="2624"/>
                      </a:lnTo>
                      <a:lnTo>
                        <a:pt x="968" y="2602"/>
                      </a:lnTo>
                      <a:lnTo>
                        <a:pt x="1018" y="2590"/>
                      </a:lnTo>
                      <a:lnTo>
                        <a:pt x="1068" y="2580"/>
                      </a:lnTo>
                      <a:lnTo>
                        <a:pt x="1112" y="2572"/>
                      </a:lnTo>
                      <a:lnTo>
                        <a:pt x="1144" y="2568"/>
                      </a:lnTo>
                      <a:lnTo>
                        <a:pt x="1148" y="2568"/>
                      </a:lnTo>
                      <a:lnTo>
                        <a:pt x="1152" y="2570"/>
                      </a:lnTo>
                      <a:lnTo>
                        <a:pt x="1156" y="2572"/>
                      </a:lnTo>
                      <a:lnTo>
                        <a:pt x="1166" y="2580"/>
                      </a:lnTo>
                      <a:lnTo>
                        <a:pt x="1174" y="2592"/>
                      </a:lnTo>
                      <a:lnTo>
                        <a:pt x="1182" y="2608"/>
                      </a:lnTo>
                      <a:lnTo>
                        <a:pt x="1190" y="2628"/>
                      </a:lnTo>
                      <a:lnTo>
                        <a:pt x="1196" y="2652"/>
                      </a:lnTo>
                      <a:lnTo>
                        <a:pt x="1210" y="2702"/>
                      </a:lnTo>
                      <a:lnTo>
                        <a:pt x="1220" y="2758"/>
                      </a:lnTo>
                      <a:lnTo>
                        <a:pt x="1228" y="2814"/>
                      </a:lnTo>
                      <a:lnTo>
                        <a:pt x="1234" y="2866"/>
                      </a:lnTo>
                      <a:lnTo>
                        <a:pt x="1234" y="2910"/>
                      </a:lnTo>
                      <a:lnTo>
                        <a:pt x="1266" y="2836"/>
                      </a:lnTo>
                      <a:lnTo>
                        <a:pt x="1284" y="2792"/>
                      </a:lnTo>
                      <a:lnTo>
                        <a:pt x="1298" y="2746"/>
                      </a:lnTo>
                      <a:lnTo>
                        <a:pt x="1304" y="2724"/>
                      </a:lnTo>
                      <a:lnTo>
                        <a:pt x="1308" y="2700"/>
                      </a:lnTo>
                      <a:lnTo>
                        <a:pt x="1310" y="2678"/>
                      </a:lnTo>
                      <a:lnTo>
                        <a:pt x="1310" y="2656"/>
                      </a:lnTo>
                      <a:lnTo>
                        <a:pt x="1308" y="2634"/>
                      </a:lnTo>
                      <a:lnTo>
                        <a:pt x="1302" y="2614"/>
                      </a:lnTo>
                      <a:lnTo>
                        <a:pt x="1294" y="2596"/>
                      </a:lnTo>
                      <a:lnTo>
                        <a:pt x="1284" y="2580"/>
                      </a:lnTo>
                      <a:lnTo>
                        <a:pt x="1300" y="2584"/>
                      </a:lnTo>
                      <a:lnTo>
                        <a:pt x="1320" y="2590"/>
                      </a:lnTo>
                      <a:lnTo>
                        <a:pt x="1346" y="2596"/>
                      </a:lnTo>
                      <a:lnTo>
                        <a:pt x="1382" y="2602"/>
                      </a:lnTo>
                      <a:lnTo>
                        <a:pt x="1422" y="2608"/>
                      </a:lnTo>
                      <a:lnTo>
                        <a:pt x="1470" y="2610"/>
                      </a:lnTo>
                      <a:lnTo>
                        <a:pt x="1524" y="2612"/>
                      </a:lnTo>
                      <a:lnTo>
                        <a:pt x="1592" y="2610"/>
                      </a:lnTo>
                      <a:lnTo>
                        <a:pt x="1628" y="2608"/>
                      </a:lnTo>
                      <a:lnTo>
                        <a:pt x="1664" y="2604"/>
                      </a:lnTo>
                      <a:lnTo>
                        <a:pt x="1686" y="2602"/>
                      </a:lnTo>
                      <a:lnTo>
                        <a:pt x="1708" y="2600"/>
                      </a:lnTo>
                      <a:lnTo>
                        <a:pt x="1754" y="2604"/>
                      </a:lnTo>
                      <a:lnTo>
                        <a:pt x="1802" y="2610"/>
                      </a:lnTo>
                      <a:lnTo>
                        <a:pt x="1850" y="2622"/>
                      </a:lnTo>
                      <a:lnTo>
                        <a:pt x="1902" y="2636"/>
                      </a:lnTo>
                      <a:lnTo>
                        <a:pt x="1954" y="2654"/>
                      </a:lnTo>
                      <a:lnTo>
                        <a:pt x="2006" y="2674"/>
                      </a:lnTo>
                      <a:lnTo>
                        <a:pt x="2056" y="2696"/>
                      </a:lnTo>
                      <a:lnTo>
                        <a:pt x="2108" y="2718"/>
                      </a:lnTo>
                      <a:lnTo>
                        <a:pt x="2158" y="2742"/>
                      </a:lnTo>
                      <a:lnTo>
                        <a:pt x="2204" y="2768"/>
                      </a:lnTo>
                      <a:lnTo>
                        <a:pt x="2294" y="2816"/>
                      </a:lnTo>
                      <a:lnTo>
                        <a:pt x="2368" y="2860"/>
                      </a:lnTo>
                      <a:lnTo>
                        <a:pt x="2428" y="2896"/>
                      </a:lnTo>
                      <a:lnTo>
                        <a:pt x="2424" y="2886"/>
                      </a:lnTo>
                      <a:lnTo>
                        <a:pt x="2418" y="2876"/>
                      </a:lnTo>
                      <a:lnTo>
                        <a:pt x="2408" y="2860"/>
                      </a:lnTo>
                      <a:lnTo>
                        <a:pt x="2394" y="2842"/>
                      </a:lnTo>
                      <a:lnTo>
                        <a:pt x="2376" y="2820"/>
                      </a:lnTo>
                      <a:lnTo>
                        <a:pt x="2352" y="2796"/>
                      </a:lnTo>
                      <a:lnTo>
                        <a:pt x="2320" y="2770"/>
                      </a:lnTo>
                      <a:lnTo>
                        <a:pt x="2284" y="2742"/>
                      </a:lnTo>
                      <a:lnTo>
                        <a:pt x="2238" y="2714"/>
                      </a:lnTo>
                      <a:lnTo>
                        <a:pt x="2184" y="2686"/>
                      </a:lnTo>
                      <a:lnTo>
                        <a:pt x="2122" y="2656"/>
                      </a:lnTo>
                      <a:lnTo>
                        <a:pt x="2050" y="2628"/>
                      </a:lnTo>
                      <a:lnTo>
                        <a:pt x="1968" y="2600"/>
                      </a:lnTo>
                      <a:lnTo>
                        <a:pt x="1874" y="2572"/>
                      </a:lnTo>
                      <a:lnTo>
                        <a:pt x="1768" y="2548"/>
                      </a:lnTo>
                      <a:lnTo>
                        <a:pt x="1644" y="2524"/>
                      </a:lnTo>
                      <a:lnTo>
                        <a:pt x="1636" y="2524"/>
                      </a:lnTo>
                      <a:lnTo>
                        <a:pt x="1616" y="2526"/>
                      </a:lnTo>
                      <a:lnTo>
                        <a:pt x="1598" y="2524"/>
                      </a:lnTo>
                      <a:lnTo>
                        <a:pt x="1578" y="2520"/>
                      </a:lnTo>
                      <a:lnTo>
                        <a:pt x="1566" y="2516"/>
                      </a:lnTo>
                      <a:lnTo>
                        <a:pt x="1556" y="2510"/>
                      </a:lnTo>
                      <a:lnTo>
                        <a:pt x="1544" y="2502"/>
                      </a:lnTo>
                      <a:lnTo>
                        <a:pt x="1534" y="2492"/>
                      </a:lnTo>
                      <a:lnTo>
                        <a:pt x="1524" y="2480"/>
                      </a:lnTo>
                      <a:lnTo>
                        <a:pt x="1516" y="2468"/>
                      </a:lnTo>
                      <a:lnTo>
                        <a:pt x="1508" y="2450"/>
                      </a:lnTo>
                      <a:lnTo>
                        <a:pt x="1500" y="2432"/>
                      </a:lnTo>
                      <a:lnTo>
                        <a:pt x="1494" y="2410"/>
                      </a:lnTo>
                      <a:lnTo>
                        <a:pt x="1490" y="2386"/>
                      </a:lnTo>
                      <a:lnTo>
                        <a:pt x="1486" y="2358"/>
                      </a:lnTo>
                      <a:lnTo>
                        <a:pt x="1486" y="2326"/>
                      </a:lnTo>
                      <a:lnTo>
                        <a:pt x="1480" y="2212"/>
                      </a:lnTo>
                      <a:lnTo>
                        <a:pt x="1468" y="1960"/>
                      </a:lnTo>
                      <a:lnTo>
                        <a:pt x="1462" y="1822"/>
                      </a:lnTo>
                      <a:lnTo>
                        <a:pt x="1460" y="1698"/>
                      </a:lnTo>
                      <a:lnTo>
                        <a:pt x="1460" y="1604"/>
                      </a:lnTo>
                      <a:lnTo>
                        <a:pt x="1462" y="1574"/>
                      </a:lnTo>
                      <a:lnTo>
                        <a:pt x="1464" y="1558"/>
                      </a:lnTo>
                      <a:lnTo>
                        <a:pt x="1466" y="1550"/>
                      </a:lnTo>
                      <a:lnTo>
                        <a:pt x="1470" y="1528"/>
                      </a:lnTo>
                      <a:lnTo>
                        <a:pt x="1474" y="1512"/>
                      </a:lnTo>
                      <a:lnTo>
                        <a:pt x="1482" y="1494"/>
                      </a:lnTo>
                      <a:lnTo>
                        <a:pt x="1492" y="1474"/>
                      </a:lnTo>
                      <a:lnTo>
                        <a:pt x="1504" y="1452"/>
                      </a:lnTo>
                      <a:lnTo>
                        <a:pt x="1522" y="1428"/>
                      </a:lnTo>
                      <a:lnTo>
                        <a:pt x="1544" y="1404"/>
                      </a:lnTo>
                      <a:lnTo>
                        <a:pt x="1570" y="1378"/>
                      </a:lnTo>
                      <a:lnTo>
                        <a:pt x="1602" y="1354"/>
                      </a:lnTo>
                      <a:lnTo>
                        <a:pt x="1640" y="1328"/>
                      </a:lnTo>
                      <a:lnTo>
                        <a:pt x="1684" y="1304"/>
                      </a:lnTo>
                      <a:lnTo>
                        <a:pt x="1734" y="1280"/>
                      </a:lnTo>
                      <a:lnTo>
                        <a:pt x="1792" y="1256"/>
                      </a:lnTo>
                      <a:lnTo>
                        <a:pt x="1820" y="1254"/>
                      </a:lnTo>
                      <a:lnTo>
                        <a:pt x="1892" y="1246"/>
                      </a:lnTo>
                      <a:lnTo>
                        <a:pt x="1990" y="1240"/>
                      </a:lnTo>
                      <a:lnTo>
                        <a:pt x="2046" y="1238"/>
                      </a:lnTo>
                      <a:lnTo>
                        <a:pt x="2102" y="1236"/>
                      </a:lnTo>
                      <a:lnTo>
                        <a:pt x="2152" y="1238"/>
                      </a:lnTo>
                      <a:lnTo>
                        <a:pt x="2202" y="1240"/>
                      </a:lnTo>
                      <a:lnTo>
                        <a:pt x="2246" y="1246"/>
                      </a:lnTo>
                      <a:lnTo>
                        <a:pt x="2286" y="1254"/>
                      </a:lnTo>
                      <a:lnTo>
                        <a:pt x="2300" y="1256"/>
                      </a:lnTo>
                      <a:lnTo>
                        <a:pt x="2338" y="1262"/>
                      </a:lnTo>
                      <a:lnTo>
                        <a:pt x="2364" y="1270"/>
                      </a:lnTo>
                      <a:lnTo>
                        <a:pt x="2394" y="1278"/>
                      </a:lnTo>
                      <a:lnTo>
                        <a:pt x="2426" y="1288"/>
                      </a:lnTo>
                      <a:lnTo>
                        <a:pt x="2462" y="1302"/>
                      </a:lnTo>
                      <a:lnTo>
                        <a:pt x="2504" y="1316"/>
                      </a:lnTo>
                      <a:lnTo>
                        <a:pt x="2530" y="1324"/>
                      </a:lnTo>
                      <a:lnTo>
                        <a:pt x="2560" y="1332"/>
                      </a:lnTo>
                      <a:lnTo>
                        <a:pt x="2592" y="1338"/>
                      </a:lnTo>
                      <a:lnTo>
                        <a:pt x="2626" y="1344"/>
                      </a:lnTo>
                      <a:lnTo>
                        <a:pt x="2662" y="1346"/>
                      </a:lnTo>
                      <a:lnTo>
                        <a:pt x="2700" y="1348"/>
                      </a:lnTo>
                      <a:lnTo>
                        <a:pt x="2746" y="1346"/>
                      </a:lnTo>
                      <a:lnTo>
                        <a:pt x="2770" y="1342"/>
                      </a:lnTo>
                      <a:lnTo>
                        <a:pt x="2794" y="1338"/>
                      </a:lnTo>
                      <a:lnTo>
                        <a:pt x="2818" y="1332"/>
                      </a:lnTo>
                      <a:lnTo>
                        <a:pt x="2840" y="1326"/>
                      </a:lnTo>
                      <a:lnTo>
                        <a:pt x="2862" y="1316"/>
                      </a:lnTo>
                      <a:lnTo>
                        <a:pt x="2884" y="1306"/>
                      </a:lnTo>
                      <a:lnTo>
                        <a:pt x="2904" y="1294"/>
                      </a:lnTo>
                      <a:lnTo>
                        <a:pt x="2924" y="1280"/>
                      </a:lnTo>
                      <a:lnTo>
                        <a:pt x="2942" y="1262"/>
                      </a:lnTo>
                      <a:lnTo>
                        <a:pt x="2960" y="1244"/>
                      </a:lnTo>
                      <a:lnTo>
                        <a:pt x="2976" y="1222"/>
                      </a:lnTo>
                      <a:lnTo>
                        <a:pt x="2990" y="1200"/>
                      </a:lnTo>
                      <a:lnTo>
                        <a:pt x="3002" y="1174"/>
                      </a:lnTo>
                      <a:lnTo>
                        <a:pt x="3014" y="1144"/>
                      </a:lnTo>
                      <a:lnTo>
                        <a:pt x="2986" y="1162"/>
                      </a:lnTo>
                      <a:lnTo>
                        <a:pt x="2954" y="1180"/>
                      </a:lnTo>
                      <a:lnTo>
                        <a:pt x="2912" y="1200"/>
                      </a:lnTo>
                      <a:lnTo>
                        <a:pt x="2860" y="1220"/>
                      </a:lnTo>
                      <a:lnTo>
                        <a:pt x="2830" y="1228"/>
                      </a:lnTo>
                      <a:lnTo>
                        <a:pt x="2800" y="1236"/>
                      </a:lnTo>
                      <a:lnTo>
                        <a:pt x="2766" y="1244"/>
                      </a:lnTo>
                      <a:lnTo>
                        <a:pt x="2732" y="1250"/>
                      </a:lnTo>
                      <a:lnTo>
                        <a:pt x="2696" y="1252"/>
                      </a:lnTo>
                      <a:lnTo>
                        <a:pt x="2658" y="1254"/>
                      </a:lnTo>
                      <a:lnTo>
                        <a:pt x="2610" y="1252"/>
                      </a:lnTo>
                      <a:lnTo>
                        <a:pt x="2586" y="1248"/>
                      </a:lnTo>
                      <a:lnTo>
                        <a:pt x="2560" y="1244"/>
                      </a:lnTo>
                      <a:lnTo>
                        <a:pt x="2534" y="1240"/>
                      </a:lnTo>
                      <a:lnTo>
                        <a:pt x="2508" y="1232"/>
                      </a:lnTo>
                      <a:lnTo>
                        <a:pt x="2482" y="1224"/>
                      </a:lnTo>
                      <a:lnTo>
                        <a:pt x="2456" y="1214"/>
                      </a:lnTo>
                      <a:lnTo>
                        <a:pt x="2432" y="1204"/>
                      </a:lnTo>
                      <a:lnTo>
                        <a:pt x="2402" y="1196"/>
                      </a:lnTo>
                      <a:lnTo>
                        <a:pt x="2362" y="1184"/>
                      </a:lnTo>
                      <a:lnTo>
                        <a:pt x="2312" y="1174"/>
                      </a:lnTo>
                      <a:lnTo>
                        <a:pt x="2252" y="1164"/>
                      </a:lnTo>
                      <a:lnTo>
                        <a:pt x="2186" y="1158"/>
                      </a:lnTo>
                      <a:lnTo>
                        <a:pt x="2150" y="1156"/>
                      </a:lnTo>
                      <a:lnTo>
                        <a:pt x="2112" y="1154"/>
                      </a:lnTo>
                      <a:lnTo>
                        <a:pt x="2046" y="1156"/>
                      </a:lnTo>
                      <a:lnTo>
                        <a:pt x="1976" y="1164"/>
                      </a:lnTo>
                      <a:lnTo>
                        <a:pt x="1940" y="1168"/>
                      </a:lnTo>
                      <a:lnTo>
                        <a:pt x="1904" y="1176"/>
                      </a:lnTo>
                      <a:lnTo>
                        <a:pt x="1866" y="1184"/>
                      </a:lnTo>
                      <a:lnTo>
                        <a:pt x="1828" y="1194"/>
                      </a:lnTo>
                      <a:lnTo>
                        <a:pt x="1790" y="1204"/>
                      </a:lnTo>
                      <a:lnTo>
                        <a:pt x="1750" y="1218"/>
                      </a:lnTo>
                      <a:lnTo>
                        <a:pt x="1710" y="1234"/>
                      </a:lnTo>
                      <a:lnTo>
                        <a:pt x="1670" y="1250"/>
                      </a:lnTo>
                      <a:lnTo>
                        <a:pt x="1630" y="1270"/>
                      </a:lnTo>
                      <a:lnTo>
                        <a:pt x="1590" y="1292"/>
                      </a:lnTo>
                      <a:lnTo>
                        <a:pt x="1548" y="1316"/>
                      </a:lnTo>
                      <a:lnTo>
                        <a:pt x="1508" y="1342"/>
                      </a:lnTo>
                      <a:lnTo>
                        <a:pt x="1512" y="1326"/>
                      </a:lnTo>
                      <a:lnTo>
                        <a:pt x="1528" y="1280"/>
                      </a:lnTo>
                      <a:lnTo>
                        <a:pt x="1542" y="1248"/>
                      </a:lnTo>
                      <a:lnTo>
                        <a:pt x="1558" y="1212"/>
                      </a:lnTo>
                      <a:lnTo>
                        <a:pt x="1580" y="1170"/>
                      </a:lnTo>
                      <a:lnTo>
                        <a:pt x="1606" y="1126"/>
                      </a:lnTo>
                      <a:lnTo>
                        <a:pt x="1636" y="1078"/>
                      </a:lnTo>
                      <a:lnTo>
                        <a:pt x="1672" y="1030"/>
                      </a:lnTo>
                      <a:lnTo>
                        <a:pt x="1714" y="980"/>
                      </a:lnTo>
                      <a:lnTo>
                        <a:pt x="1762" y="930"/>
                      </a:lnTo>
                      <a:lnTo>
                        <a:pt x="1788" y="904"/>
                      </a:lnTo>
                      <a:lnTo>
                        <a:pt x="1816" y="880"/>
                      </a:lnTo>
                      <a:lnTo>
                        <a:pt x="1846" y="854"/>
                      </a:lnTo>
                      <a:lnTo>
                        <a:pt x="1876" y="830"/>
                      </a:lnTo>
                      <a:lnTo>
                        <a:pt x="1910" y="806"/>
                      </a:lnTo>
                      <a:lnTo>
                        <a:pt x="1944" y="784"/>
                      </a:lnTo>
                      <a:lnTo>
                        <a:pt x="1980" y="760"/>
                      </a:lnTo>
                      <a:lnTo>
                        <a:pt x="2020" y="740"/>
                      </a:lnTo>
                      <a:lnTo>
                        <a:pt x="2202" y="614"/>
                      </a:lnTo>
                      <a:lnTo>
                        <a:pt x="2352" y="510"/>
                      </a:lnTo>
                      <a:lnTo>
                        <a:pt x="2418" y="462"/>
                      </a:lnTo>
                      <a:lnTo>
                        <a:pt x="2470" y="424"/>
                      </a:lnTo>
                      <a:lnTo>
                        <a:pt x="2452" y="428"/>
                      </a:lnTo>
                      <a:lnTo>
                        <a:pt x="2430" y="434"/>
                      </a:lnTo>
                      <a:lnTo>
                        <a:pt x="2400" y="446"/>
                      </a:lnTo>
                      <a:lnTo>
                        <a:pt x="2362" y="460"/>
                      </a:lnTo>
                      <a:lnTo>
                        <a:pt x="2318" y="482"/>
                      </a:lnTo>
                      <a:lnTo>
                        <a:pt x="2264" y="510"/>
                      </a:lnTo>
                      <a:lnTo>
                        <a:pt x="2204" y="548"/>
                      </a:lnTo>
                      <a:lnTo>
                        <a:pt x="2178" y="554"/>
                      </a:lnTo>
                      <a:lnTo>
                        <a:pt x="2148" y="564"/>
                      </a:lnTo>
                      <a:lnTo>
                        <a:pt x="2110" y="578"/>
                      </a:lnTo>
                      <a:lnTo>
                        <a:pt x="2062" y="600"/>
                      </a:lnTo>
                      <a:lnTo>
                        <a:pt x="2006" y="626"/>
                      </a:lnTo>
                      <a:lnTo>
                        <a:pt x="1946" y="658"/>
                      </a:lnTo>
                      <a:lnTo>
                        <a:pt x="1880" y="698"/>
                      </a:lnTo>
                      <a:lnTo>
                        <a:pt x="1848" y="720"/>
                      </a:lnTo>
                      <a:lnTo>
                        <a:pt x="1812" y="746"/>
                      </a:lnTo>
                      <a:lnTo>
                        <a:pt x="1778" y="772"/>
                      </a:lnTo>
                      <a:lnTo>
                        <a:pt x="1742" y="802"/>
                      </a:lnTo>
                      <a:lnTo>
                        <a:pt x="1708" y="834"/>
                      </a:lnTo>
                      <a:lnTo>
                        <a:pt x="1672" y="866"/>
                      </a:lnTo>
                      <a:lnTo>
                        <a:pt x="1636" y="902"/>
                      </a:lnTo>
                      <a:lnTo>
                        <a:pt x="1602" y="942"/>
                      </a:lnTo>
                      <a:lnTo>
                        <a:pt x="1566" y="982"/>
                      </a:lnTo>
                      <a:lnTo>
                        <a:pt x="1534" y="1026"/>
                      </a:lnTo>
                      <a:lnTo>
                        <a:pt x="1500" y="1072"/>
                      </a:lnTo>
                      <a:lnTo>
                        <a:pt x="1468" y="1120"/>
                      </a:lnTo>
                      <a:lnTo>
                        <a:pt x="1438" y="1172"/>
                      </a:lnTo>
                      <a:lnTo>
                        <a:pt x="1408" y="1226"/>
                      </a:lnTo>
                      <a:lnTo>
                        <a:pt x="1380" y="1284"/>
                      </a:lnTo>
                      <a:lnTo>
                        <a:pt x="1352" y="1344"/>
                      </a:lnTo>
                      <a:lnTo>
                        <a:pt x="1358" y="1314"/>
                      </a:lnTo>
                      <a:lnTo>
                        <a:pt x="1370" y="1244"/>
                      </a:lnTo>
                      <a:lnTo>
                        <a:pt x="1378" y="1200"/>
                      </a:lnTo>
                      <a:lnTo>
                        <a:pt x="1388" y="1160"/>
                      </a:lnTo>
                      <a:lnTo>
                        <a:pt x="1400" y="1122"/>
                      </a:lnTo>
                      <a:lnTo>
                        <a:pt x="1408" y="1106"/>
                      </a:lnTo>
                      <a:lnTo>
                        <a:pt x="1414" y="1092"/>
                      </a:lnTo>
                      <a:lnTo>
                        <a:pt x="1424" y="1066"/>
                      </a:lnTo>
                      <a:lnTo>
                        <a:pt x="1434" y="1032"/>
                      </a:lnTo>
                      <a:lnTo>
                        <a:pt x="1446" y="986"/>
                      </a:lnTo>
                      <a:lnTo>
                        <a:pt x="1458" y="926"/>
                      </a:lnTo>
                      <a:lnTo>
                        <a:pt x="1470" y="852"/>
                      </a:lnTo>
                      <a:lnTo>
                        <a:pt x="1474" y="810"/>
                      </a:lnTo>
                      <a:lnTo>
                        <a:pt x="1478" y="762"/>
                      </a:lnTo>
                      <a:lnTo>
                        <a:pt x="1480" y="712"/>
                      </a:lnTo>
                      <a:lnTo>
                        <a:pt x="1480" y="660"/>
                      </a:lnTo>
                      <a:lnTo>
                        <a:pt x="1516" y="376"/>
                      </a:lnTo>
                      <a:lnTo>
                        <a:pt x="1508" y="248"/>
                      </a:lnTo>
                      <a:lnTo>
                        <a:pt x="1512" y="168"/>
                      </a:lnTo>
                      <a:lnTo>
                        <a:pt x="1536" y="70"/>
                      </a:lnTo>
                      <a:lnTo>
                        <a:pt x="1534" y="0"/>
                      </a:lnTo>
                      <a:close/>
                    </a:path>
                  </a:pathLst>
                </a:custGeom>
                <a:gradFill rotWithShape="0">
                  <a:gsLst>
                    <a:gs pos="0">
                      <a:srgbClr val="AE6208"/>
                    </a:gs>
                    <a:gs pos="72000">
                      <a:srgbClr val="7F5135"/>
                    </a:gs>
                    <a:gs pos="100000">
                      <a:srgbClr val="7F5135"/>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sp>
              <p:nvSpPr>
                <p:cNvPr id="104" name="Freeform 7"/>
                <p:cNvSpPr>
                  <a:spLocks/>
                </p:cNvSpPr>
                <p:nvPr/>
              </p:nvSpPr>
              <p:spPr bwMode="auto">
                <a:xfrm>
                  <a:off x="4130675" y="1342072"/>
                  <a:ext cx="4784725" cy="4670425"/>
                </a:xfrm>
                <a:custGeom>
                  <a:avLst/>
                  <a:gdLst>
                    <a:gd name="T0" fmla="*/ 2147483647 w 3014"/>
                    <a:gd name="T1" fmla="*/ 2147483647 h 2942"/>
                    <a:gd name="T2" fmla="*/ 2147483647 w 3014"/>
                    <a:gd name="T3" fmla="*/ 2147483647 h 2942"/>
                    <a:gd name="T4" fmla="*/ 2147483647 w 3014"/>
                    <a:gd name="T5" fmla="*/ 2147483647 h 2942"/>
                    <a:gd name="T6" fmla="*/ 2147483647 w 3014"/>
                    <a:gd name="T7" fmla="*/ 2147483647 h 2942"/>
                    <a:gd name="T8" fmla="*/ 2147483647 w 3014"/>
                    <a:gd name="T9" fmla="*/ 2147483647 h 2942"/>
                    <a:gd name="T10" fmla="*/ 2147483647 w 3014"/>
                    <a:gd name="T11" fmla="*/ 2147483647 h 2942"/>
                    <a:gd name="T12" fmla="*/ 2147483647 w 3014"/>
                    <a:gd name="T13" fmla="*/ 2147483647 h 2942"/>
                    <a:gd name="T14" fmla="*/ 2147483647 w 3014"/>
                    <a:gd name="T15" fmla="*/ 2147483647 h 2942"/>
                    <a:gd name="T16" fmla="*/ 2147483647 w 3014"/>
                    <a:gd name="T17" fmla="*/ 2147483647 h 2942"/>
                    <a:gd name="T18" fmla="*/ 2147483647 w 3014"/>
                    <a:gd name="T19" fmla="*/ 2147483647 h 2942"/>
                    <a:gd name="T20" fmla="*/ 2147483647 w 3014"/>
                    <a:gd name="T21" fmla="*/ 2147483647 h 2942"/>
                    <a:gd name="T22" fmla="*/ 2147483647 w 3014"/>
                    <a:gd name="T23" fmla="*/ 2147483647 h 2942"/>
                    <a:gd name="T24" fmla="*/ 2147483647 w 3014"/>
                    <a:gd name="T25" fmla="*/ 2147483647 h 2942"/>
                    <a:gd name="T26" fmla="*/ 2147483647 w 3014"/>
                    <a:gd name="T27" fmla="*/ 2147483647 h 2942"/>
                    <a:gd name="T28" fmla="*/ 2147483647 w 3014"/>
                    <a:gd name="T29" fmla="*/ 2147483647 h 2942"/>
                    <a:gd name="T30" fmla="*/ 2147483647 w 3014"/>
                    <a:gd name="T31" fmla="*/ 2147483647 h 2942"/>
                    <a:gd name="T32" fmla="*/ 2147483647 w 3014"/>
                    <a:gd name="T33" fmla="*/ 2147483647 h 2942"/>
                    <a:gd name="T34" fmla="*/ 2147483647 w 3014"/>
                    <a:gd name="T35" fmla="*/ 2147483647 h 2942"/>
                    <a:gd name="T36" fmla="*/ 2147483647 w 3014"/>
                    <a:gd name="T37" fmla="*/ 2147483647 h 2942"/>
                    <a:gd name="T38" fmla="*/ 2147483647 w 3014"/>
                    <a:gd name="T39" fmla="*/ 2147483647 h 2942"/>
                    <a:gd name="T40" fmla="*/ 2147483647 w 3014"/>
                    <a:gd name="T41" fmla="*/ 2147483647 h 2942"/>
                    <a:gd name="T42" fmla="*/ 2147483647 w 3014"/>
                    <a:gd name="T43" fmla="*/ 2147483647 h 2942"/>
                    <a:gd name="T44" fmla="*/ 2147483647 w 3014"/>
                    <a:gd name="T45" fmla="*/ 2147483647 h 2942"/>
                    <a:gd name="T46" fmla="*/ 2147483647 w 3014"/>
                    <a:gd name="T47" fmla="*/ 2147483647 h 2942"/>
                    <a:gd name="T48" fmla="*/ 2147483647 w 3014"/>
                    <a:gd name="T49" fmla="*/ 2147483647 h 2942"/>
                    <a:gd name="T50" fmla="*/ 2147483647 w 3014"/>
                    <a:gd name="T51" fmla="*/ 2147483647 h 2942"/>
                    <a:gd name="T52" fmla="*/ 2147483647 w 3014"/>
                    <a:gd name="T53" fmla="*/ 2147483647 h 2942"/>
                    <a:gd name="T54" fmla="*/ 2147483647 w 3014"/>
                    <a:gd name="T55" fmla="*/ 2147483647 h 2942"/>
                    <a:gd name="T56" fmla="*/ 2147483647 w 3014"/>
                    <a:gd name="T57" fmla="*/ 2147483647 h 2942"/>
                    <a:gd name="T58" fmla="*/ 2147483647 w 3014"/>
                    <a:gd name="T59" fmla="*/ 2147483647 h 2942"/>
                    <a:gd name="T60" fmla="*/ 2147483647 w 3014"/>
                    <a:gd name="T61" fmla="*/ 2147483647 h 2942"/>
                    <a:gd name="T62" fmla="*/ 2147483647 w 3014"/>
                    <a:gd name="T63" fmla="*/ 2147483647 h 2942"/>
                    <a:gd name="T64" fmla="*/ 2147483647 w 3014"/>
                    <a:gd name="T65" fmla="*/ 2147483647 h 2942"/>
                    <a:gd name="T66" fmla="*/ 2147483647 w 3014"/>
                    <a:gd name="T67" fmla="*/ 2147483647 h 2942"/>
                    <a:gd name="T68" fmla="*/ 2147483647 w 3014"/>
                    <a:gd name="T69" fmla="*/ 2147483647 h 2942"/>
                    <a:gd name="T70" fmla="*/ 2147483647 w 3014"/>
                    <a:gd name="T71" fmla="*/ 2147483647 h 2942"/>
                    <a:gd name="T72" fmla="*/ 2147483647 w 3014"/>
                    <a:gd name="T73" fmla="*/ 2147483647 h 2942"/>
                    <a:gd name="T74" fmla="*/ 2147483647 w 3014"/>
                    <a:gd name="T75" fmla="*/ 2147483647 h 2942"/>
                    <a:gd name="T76" fmla="*/ 2147483647 w 3014"/>
                    <a:gd name="T77" fmla="*/ 2147483647 h 2942"/>
                    <a:gd name="T78" fmla="*/ 2147483647 w 3014"/>
                    <a:gd name="T79" fmla="*/ 2147483647 h 2942"/>
                    <a:gd name="T80" fmla="*/ 2147483647 w 3014"/>
                    <a:gd name="T81" fmla="*/ 2147483647 h 2942"/>
                    <a:gd name="T82" fmla="*/ 2147483647 w 3014"/>
                    <a:gd name="T83" fmla="*/ 2147483647 h 2942"/>
                    <a:gd name="T84" fmla="*/ 2147483647 w 3014"/>
                    <a:gd name="T85" fmla="*/ 2147483647 h 2942"/>
                    <a:gd name="T86" fmla="*/ 2147483647 w 3014"/>
                    <a:gd name="T87" fmla="*/ 2147483647 h 2942"/>
                    <a:gd name="T88" fmla="*/ 2147483647 w 3014"/>
                    <a:gd name="T89" fmla="*/ 2147483647 h 2942"/>
                    <a:gd name="T90" fmla="*/ 2147483647 w 3014"/>
                    <a:gd name="T91" fmla="*/ 2147483647 h 2942"/>
                    <a:gd name="T92" fmla="*/ 2147483647 w 3014"/>
                    <a:gd name="T93" fmla="*/ 2147483647 h 2942"/>
                    <a:gd name="T94" fmla="*/ 2147483647 w 3014"/>
                    <a:gd name="T95" fmla="*/ 2147483647 h 2942"/>
                    <a:gd name="T96" fmla="*/ 2147483647 w 3014"/>
                    <a:gd name="T97" fmla="*/ 2147483647 h 2942"/>
                    <a:gd name="T98" fmla="*/ 2147483647 w 3014"/>
                    <a:gd name="T99" fmla="*/ 2147483647 h 2942"/>
                    <a:gd name="T100" fmla="*/ 2147483647 w 3014"/>
                    <a:gd name="T101" fmla="*/ 2147483647 h 2942"/>
                    <a:gd name="T102" fmla="*/ 2147483647 w 3014"/>
                    <a:gd name="T103" fmla="*/ 2147483647 h 2942"/>
                    <a:gd name="T104" fmla="*/ 2147483647 w 3014"/>
                    <a:gd name="T105" fmla="*/ 2147483647 h 2942"/>
                    <a:gd name="T106" fmla="*/ 2147483647 w 3014"/>
                    <a:gd name="T107" fmla="*/ 2147483647 h 2942"/>
                    <a:gd name="T108" fmla="*/ 2147483647 w 3014"/>
                    <a:gd name="T109" fmla="*/ 2147483647 h 2942"/>
                    <a:gd name="T110" fmla="*/ 2147483647 w 3014"/>
                    <a:gd name="T111" fmla="*/ 2147483647 h 2942"/>
                    <a:gd name="T112" fmla="*/ 2147483647 w 3014"/>
                    <a:gd name="T113" fmla="*/ 2147483647 h 29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14"/>
                    <a:gd name="T172" fmla="*/ 0 h 2942"/>
                    <a:gd name="T173" fmla="*/ 3014 w 3014"/>
                    <a:gd name="T174" fmla="*/ 2942 h 29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14" h="2942">
                      <a:moveTo>
                        <a:pt x="1534" y="0"/>
                      </a:moveTo>
                      <a:lnTo>
                        <a:pt x="1518" y="0"/>
                      </a:lnTo>
                      <a:lnTo>
                        <a:pt x="1496" y="60"/>
                      </a:lnTo>
                      <a:lnTo>
                        <a:pt x="1430" y="256"/>
                      </a:lnTo>
                      <a:lnTo>
                        <a:pt x="1406" y="358"/>
                      </a:lnTo>
                      <a:lnTo>
                        <a:pt x="1390" y="444"/>
                      </a:lnTo>
                      <a:lnTo>
                        <a:pt x="1380" y="526"/>
                      </a:lnTo>
                      <a:lnTo>
                        <a:pt x="1376" y="608"/>
                      </a:lnTo>
                      <a:lnTo>
                        <a:pt x="1374" y="732"/>
                      </a:lnTo>
                      <a:lnTo>
                        <a:pt x="1344" y="868"/>
                      </a:lnTo>
                      <a:lnTo>
                        <a:pt x="1332" y="934"/>
                      </a:lnTo>
                      <a:lnTo>
                        <a:pt x="1308" y="1022"/>
                      </a:lnTo>
                      <a:lnTo>
                        <a:pt x="1294" y="1094"/>
                      </a:lnTo>
                      <a:lnTo>
                        <a:pt x="1284" y="1124"/>
                      </a:lnTo>
                      <a:lnTo>
                        <a:pt x="1274" y="1156"/>
                      </a:lnTo>
                      <a:lnTo>
                        <a:pt x="1260" y="1194"/>
                      </a:lnTo>
                      <a:lnTo>
                        <a:pt x="1240" y="1236"/>
                      </a:lnTo>
                      <a:lnTo>
                        <a:pt x="1218" y="1280"/>
                      </a:lnTo>
                      <a:lnTo>
                        <a:pt x="1194" y="1322"/>
                      </a:lnTo>
                      <a:lnTo>
                        <a:pt x="1180" y="1340"/>
                      </a:lnTo>
                      <a:lnTo>
                        <a:pt x="1166" y="1358"/>
                      </a:lnTo>
                      <a:lnTo>
                        <a:pt x="1162" y="1360"/>
                      </a:lnTo>
                      <a:lnTo>
                        <a:pt x="1158" y="1358"/>
                      </a:lnTo>
                      <a:lnTo>
                        <a:pt x="1154" y="1350"/>
                      </a:lnTo>
                      <a:lnTo>
                        <a:pt x="1148" y="1334"/>
                      </a:lnTo>
                      <a:lnTo>
                        <a:pt x="1140" y="1306"/>
                      </a:lnTo>
                      <a:lnTo>
                        <a:pt x="1134" y="1264"/>
                      </a:lnTo>
                      <a:lnTo>
                        <a:pt x="1126" y="1206"/>
                      </a:lnTo>
                      <a:lnTo>
                        <a:pt x="1120" y="1126"/>
                      </a:lnTo>
                      <a:lnTo>
                        <a:pt x="1112" y="1024"/>
                      </a:lnTo>
                      <a:lnTo>
                        <a:pt x="1114" y="1018"/>
                      </a:lnTo>
                      <a:lnTo>
                        <a:pt x="1114" y="996"/>
                      </a:lnTo>
                      <a:lnTo>
                        <a:pt x="1114" y="964"/>
                      </a:lnTo>
                      <a:lnTo>
                        <a:pt x="1108" y="918"/>
                      </a:lnTo>
                      <a:lnTo>
                        <a:pt x="1104" y="892"/>
                      </a:lnTo>
                      <a:lnTo>
                        <a:pt x="1096" y="862"/>
                      </a:lnTo>
                      <a:lnTo>
                        <a:pt x="1088" y="832"/>
                      </a:lnTo>
                      <a:lnTo>
                        <a:pt x="1076" y="798"/>
                      </a:lnTo>
                      <a:lnTo>
                        <a:pt x="1062" y="762"/>
                      </a:lnTo>
                      <a:lnTo>
                        <a:pt x="1046" y="724"/>
                      </a:lnTo>
                      <a:lnTo>
                        <a:pt x="1026" y="684"/>
                      </a:lnTo>
                      <a:lnTo>
                        <a:pt x="1004" y="644"/>
                      </a:lnTo>
                      <a:lnTo>
                        <a:pt x="984" y="602"/>
                      </a:lnTo>
                      <a:lnTo>
                        <a:pt x="962" y="556"/>
                      </a:lnTo>
                      <a:lnTo>
                        <a:pt x="932" y="498"/>
                      </a:lnTo>
                      <a:lnTo>
                        <a:pt x="894" y="430"/>
                      </a:lnTo>
                      <a:lnTo>
                        <a:pt x="848" y="358"/>
                      </a:lnTo>
                      <a:lnTo>
                        <a:pt x="822" y="322"/>
                      </a:lnTo>
                      <a:lnTo>
                        <a:pt x="796" y="286"/>
                      </a:lnTo>
                      <a:lnTo>
                        <a:pt x="766" y="250"/>
                      </a:lnTo>
                      <a:lnTo>
                        <a:pt x="736" y="214"/>
                      </a:lnTo>
                      <a:lnTo>
                        <a:pt x="756" y="276"/>
                      </a:lnTo>
                      <a:lnTo>
                        <a:pt x="776" y="340"/>
                      </a:lnTo>
                      <a:lnTo>
                        <a:pt x="804" y="416"/>
                      </a:lnTo>
                      <a:lnTo>
                        <a:pt x="836" y="494"/>
                      </a:lnTo>
                      <a:lnTo>
                        <a:pt x="852" y="532"/>
                      </a:lnTo>
                      <a:lnTo>
                        <a:pt x="870" y="568"/>
                      </a:lnTo>
                      <a:lnTo>
                        <a:pt x="886" y="600"/>
                      </a:lnTo>
                      <a:lnTo>
                        <a:pt x="904" y="626"/>
                      </a:lnTo>
                      <a:lnTo>
                        <a:pt x="922" y="650"/>
                      </a:lnTo>
                      <a:lnTo>
                        <a:pt x="930" y="658"/>
                      </a:lnTo>
                      <a:lnTo>
                        <a:pt x="940" y="664"/>
                      </a:lnTo>
                      <a:lnTo>
                        <a:pt x="944" y="670"/>
                      </a:lnTo>
                      <a:lnTo>
                        <a:pt x="956" y="684"/>
                      </a:lnTo>
                      <a:lnTo>
                        <a:pt x="974" y="710"/>
                      </a:lnTo>
                      <a:lnTo>
                        <a:pt x="994" y="744"/>
                      </a:lnTo>
                      <a:lnTo>
                        <a:pt x="1002" y="766"/>
                      </a:lnTo>
                      <a:lnTo>
                        <a:pt x="1012" y="790"/>
                      </a:lnTo>
                      <a:lnTo>
                        <a:pt x="1020" y="816"/>
                      </a:lnTo>
                      <a:lnTo>
                        <a:pt x="1028" y="846"/>
                      </a:lnTo>
                      <a:lnTo>
                        <a:pt x="1034" y="878"/>
                      </a:lnTo>
                      <a:lnTo>
                        <a:pt x="1038" y="912"/>
                      </a:lnTo>
                      <a:lnTo>
                        <a:pt x="1040" y="948"/>
                      </a:lnTo>
                      <a:lnTo>
                        <a:pt x="1040" y="988"/>
                      </a:lnTo>
                      <a:lnTo>
                        <a:pt x="1040" y="1066"/>
                      </a:lnTo>
                      <a:lnTo>
                        <a:pt x="1040" y="1140"/>
                      </a:lnTo>
                      <a:lnTo>
                        <a:pt x="1042" y="1206"/>
                      </a:lnTo>
                      <a:lnTo>
                        <a:pt x="1046" y="1264"/>
                      </a:lnTo>
                      <a:lnTo>
                        <a:pt x="1054" y="1348"/>
                      </a:lnTo>
                      <a:lnTo>
                        <a:pt x="1056" y="1380"/>
                      </a:lnTo>
                      <a:lnTo>
                        <a:pt x="1040" y="1356"/>
                      </a:lnTo>
                      <a:lnTo>
                        <a:pt x="990" y="1296"/>
                      </a:lnTo>
                      <a:lnTo>
                        <a:pt x="954" y="1256"/>
                      </a:lnTo>
                      <a:lnTo>
                        <a:pt x="910" y="1210"/>
                      </a:lnTo>
                      <a:lnTo>
                        <a:pt x="860" y="1160"/>
                      </a:lnTo>
                      <a:lnTo>
                        <a:pt x="804" y="1106"/>
                      </a:lnTo>
                      <a:lnTo>
                        <a:pt x="740" y="1054"/>
                      </a:lnTo>
                      <a:lnTo>
                        <a:pt x="672" y="1002"/>
                      </a:lnTo>
                      <a:lnTo>
                        <a:pt x="636" y="976"/>
                      </a:lnTo>
                      <a:lnTo>
                        <a:pt x="598" y="950"/>
                      </a:lnTo>
                      <a:lnTo>
                        <a:pt x="560" y="926"/>
                      </a:lnTo>
                      <a:lnTo>
                        <a:pt x="518" y="904"/>
                      </a:lnTo>
                      <a:lnTo>
                        <a:pt x="478" y="882"/>
                      </a:lnTo>
                      <a:lnTo>
                        <a:pt x="436" y="862"/>
                      </a:lnTo>
                      <a:lnTo>
                        <a:pt x="392" y="842"/>
                      </a:lnTo>
                      <a:lnTo>
                        <a:pt x="346" y="824"/>
                      </a:lnTo>
                      <a:lnTo>
                        <a:pt x="300" y="810"/>
                      </a:lnTo>
                      <a:lnTo>
                        <a:pt x="254" y="796"/>
                      </a:lnTo>
                      <a:lnTo>
                        <a:pt x="206" y="786"/>
                      </a:lnTo>
                      <a:lnTo>
                        <a:pt x="158" y="776"/>
                      </a:lnTo>
                      <a:lnTo>
                        <a:pt x="86" y="748"/>
                      </a:lnTo>
                      <a:lnTo>
                        <a:pt x="0" y="718"/>
                      </a:lnTo>
                      <a:lnTo>
                        <a:pt x="220" y="860"/>
                      </a:lnTo>
                      <a:lnTo>
                        <a:pt x="284" y="900"/>
                      </a:lnTo>
                      <a:lnTo>
                        <a:pt x="344" y="928"/>
                      </a:lnTo>
                      <a:lnTo>
                        <a:pt x="408" y="962"/>
                      </a:lnTo>
                      <a:lnTo>
                        <a:pt x="488" y="1004"/>
                      </a:lnTo>
                      <a:lnTo>
                        <a:pt x="572" y="1054"/>
                      </a:lnTo>
                      <a:lnTo>
                        <a:pt x="616" y="1082"/>
                      </a:lnTo>
                      <a:lnTo>
                        <a:pt x="658" y="1110"/>
                      </a:lnTo>
                      <a:lnTo>
                        <a:pt x="698" y="1140"/>
                      </a:lnTo>
                      <a:lnTo>
                        <a:pt x="736" y="1170"/>
                      </a:lnTo>
                      <a:lnTo>
                        <a:pt x="770" y="1200"/>
                      </a:lnTo>
                      <a:lnTo>
                        <a:pt x="800" y="1230"/>
                      </a:lnTo>
                      <a:lnTo>
                        <a:pt x="784" y="1224"/>
                      </a:lnTo>
                      <a:lnTo>
                        <a:pt x="734" y="1214"/>
                      </a:lnTo>
                      <a:lnTo>
                        <a:pt x="700" y="1208"/>
                      </a:lnTo>
                      <a:lnTo>
                        <a:pt x="662" y="1202"/>
                      </a:lnTo>
                      <a:lnTo>
                        <a:pt x="618" y="1198"/>
                      </a:lnTo>
                      <a:lnTo>
                        <a:pt x="572" y="1198"/>
                      </a:lnTo>
                      <a:lnTo>
                        <a:pt x="518" y="1200"/>
                      </a:lnTo>
                      <a:lnTo>
                        <a:pt x="490" y="1202"/>
                      </a:lnTo>
                      <a:lnTo>
                        <a:pt x="462" y="1206"/>
                      </a:lnTo>
                      <a:lnTo>
                        <a:pt x="434" y="1210"/>
                      </a:lnTo>
                      <a:lnTo>
                        <a:pt x="406" y="1218"/>
                      </a:lnTo>
                      <a:lnTo>
                        <a:pt x="376" y="1226"/>
                      </a:lnTo>
                      <a:lnTo>
                        <a:pt x="348" y="1236"/>
                      </a:lnTo>
                      <a:lnTo>
                        <a:pt x="320" y="1248"/>
                      </a:lnTo>
                      <a:lnTo>
                        <a:pt x="292" y="1262"/>
                      </a:lnTo>
                      <a:lnTo>
                        <a:pt x="264" y="1278"/>
                      </a:lnTo>
                      <a:lnTo>
                        <a:pt x="238" y="1296"/>
                      </a:lnTo>
                      <a:lnTo>
                        <a:pt x="212" y="1316"/>
                      </a:lnTo>
                      <a:lnTo>
                        <a:pt x="186" y="1340"/>
                      </a:lnTo>
                      <a:lnTo>
                        <a:pt x="162" y="1364"/>
                      </a:lnTo>
                      <a:lnTo>
                        <a:pt x="140" y="1392"/>
                      </a:lnTo>
                      <a:lnTo>
                        <a:pt x="168" y="1404"/>
                      </a:lnTo>
                      <a:lnTo>
                        <a:pt x="212" y="1382"/>
                      </a:lnTo>
                      <a:lnTo>
                        <a:pt x="262" y="1360"/>
                      </a:lnTo>
                      <a:lnTo>
                        <a:pt x="324" y="1334"/>
                      </a:lnTo>
                      <a:lnTo>
                        <a:pt x="360" y="1320"/>
                      </a:lnTo>
                      <a:lnTo>
                        <a:pt x="400" y="1308"/>
                      </a:lnTo>
                      <a:lnTo>
                        <a:pt x="440" y="1296"/>
                      </a:lnTo>
                      <a:lnTo>
                        <a:pt x="482" y="1286"/>
                      </a:lnTo>
                      <a:lnTo>
                        <a:pt x="524" y="1276"/>
                      </a:lnTo>
                      <a:lnTo>
                        <a:pt x="568" y="1270"/>
                      </a:lnTo>
                      <a:lnTo>
                        <a:pt x="614" y="1266"/>
                      </a:lnTo>
                      <a:lnTo>
                        <a:pt x="658" y="1264"/>
                      </a:lnTo>
                      <a:lnTo>
                        <a:pt x="688" y="1264"/>
                      </a:lnTo>
                      <a:lnTo>
                        <a:pt x="716" y="1268"/>
                      </a:lnTo>
                      <a:lnTo>
                        <a:pt x="746" y="1272"/>
                      </a:lnTo>
                      <a:lnTo>
                        <a:pt x="774" y="1278"/>
                      </a:lnTo>
                      <a:lnTo>
                        <a:pt x="802" y="1284"/>
                      </a:lnTo>
                      <a:lnTo>
                        <a:pt x="828" y="1294"/>
                      </a:lnTo>
                      <a:lnTo>
                        <a:pt x="854" y="1308"/>
                      </a:lnTo>
                      <a:lnTo>
                        <a:pt x="878" y="1322"/>
                      </a:lnTo>
                      <a:lnTo>
                        <a:pt x="902" y="1338"/>
                      </a:lnTo>
                      <a:lnTo>
                        <a:pt x="926" y="1358"/>
                      </a:lnTo>
                      <a:lnTo>
                        <a:pt x="946" y="1380"/>
                      </a:lnTo>
                      <a:lnTo>
                        <a:pt x="966" y="1406"/>
                      </a:lnTo>
                      <a:lnTo>
                        <a:pt x="984" y="1434"/>
                      </a:lnTo>
                      <a:lnTo>
                        <a:pt x="1000" y="1464"/>
                      </a:lnTo>
                      <a:lnTo>
                        <a:pt x="1014" y="1498"/>
                      </a:lnTo>
                      <a:lnTo>
                        <a:pt x="1028" y="1536"/>
                      </a:lnTo>
                      <a:lnTo>
                        <a:pt x="1036" y="1586"/>
                      </a:lnTo>
                      <a:lnTo>
                        <a:pt x="1046" y="1648"/>
                      </a:lnTo>
                      <a:lnTo>
                        <a:pt x="1058" y="1738"/>
                      </a:lnTo>
                      <a:lnTo>
                        <a:pt x="1068" y="1858"/>
                      </a:lnTo>
                      <a:lnTo>
                        <a:pt x="1078" y="2006"/>
                      </a:lnTo>
                      <a:lnTo>
                        <a:pt x="1082" y="2092"/>
                      </a:lnTo>
                      <a:lnTo>
                        <a:pt x="1084" y="2186"/>
                      </a:lnTo>
                      <a:lnTo>
                        <a:pt x="1086" y="2288"/>
                      </a:lnTo>
                      <a:lnTo>
                        <a:pt x="1086" y="2398"/>
                      </a:lnTo>
                      <a:lnTo>
                        <a:pt x="1082" y="2408"/>
                      </a:lnTo>
                      <a:lnTo>
                        <a:pt x="1074" y="2420"/>
                      </a:lnTo>
                      <a:lnTo>
                        <a:pt x="1058" y="2436"/>
                      </a:lnTo>
                      <a:lnTo>
                        <a:pt x="1036" y="2454"/>
                      </a:lnTo>
                      <a:lnTo>
                        <a:pt x="1006" y="2474"/>
                      </a:lnTo>
                      <a:lnTo>
                        <a:pt x="962" y="2498"/>
                      </a:lnTo>
                      <a:lnTo>
                        <a:pt x="908" y="2520"/>
                      </a:lnTo>
                      <a:lnTo>
                        <a:pt x="886" y="2528"/>
                      </a:lnTo>
                      <a:lnTo>
                        <a:pt x="844" y="2542"/>
                      </a:lnTo>
                      <a:lnTo>
                        <a:pt x="776" y="2566"/>
                      </a:lnTo>
                      <a:lnTo>
                        <a:pt x="736" y="2582"/>
                      </a:lnTo>
                      <a:lnTo>
                        <a:pt x="694" y="2600"/>
                      </a:lnTo>
                      <a:lnTo>
                        <a:pt x="648" y="2620"/>
                      </a:lnTo>
                      <a:lnTo>
                        <a:pt x="604" y="2646"/>
                      </a:lnTo>
                      <a:lnTo>
                        <a:pt x="560" y="2672"/>
                      </a:lnTo>
                      <a:lnTo>
                        <a:pt x="516" y="2702"/>
                      </a:lnTo>
                      <a:lnTo>
                        <a:pt x="476" y="2734"/>
                      </a:lnTo>
                      <a:lnTo>
                        <a:pt x="458" y="2752"/>
                      </a:lnTo>
                      <a:lnTo>
                        <a:pt x="440" y="2770"/>
                      </a:lnTo>
                      <a:lnTo>
                        <a:pt x="424" y="2788"/>
                      </a:lnTo>
                      <a:lnTo>
                        <a:pt x="408" y="2808"/>
                      </a:lnTo>
                      <a:lnTo>
                        <a:pt x="394" y="2828"/>
                      </a:lnTo>
                      <a:lnTo>
                        <a:pt x="382" y="2850"/>
                      </a:lnTo>
                      <a:lnTo>
                        <a:pt x="372" y="2872"/>
                      </a:lnTo>
                      <a:lnTo>
                        <a:pt x="364" y="2894"/>
                      </a:lnTo>
                      <a:lnTo>
                        <a:pt x="360" y="2918"/>
                      </a:lnTo>
                      <a:lnTo>
                        <a:pt x="356" y="2942"/>
                      </a:lnTo>
                      <a:lnTo>
                        <a:pt x="362" y="2934"/>
                      </a:lnTo>
                      <a:lnTo>
                        <a:pt x="384" y="2910"/>
                      </a:lnTo>
                      <a:lnTo>
                        <a:pt x="422" y="2876"/>
                      </a:lnTo>
                      <a:lnTo>
                        <a:pt x="446" y="2856"/>
                      </a:lnTo>
                      <a:lnTo>
                        <a:pt x="474" y="2832"/>
                      </a:lnTo>
                      <a:lnTo>
                        <a:pt x="506" y="2808"/>
                      </a:lnTo>
                      <a:lnTo>
                        <a:pt x="542" y="2784"/>
                      </a:lnTo>
                      <a:lnTo>
                        <a:pt x="582" y="2758"/>
                      </a:lnTo>
                      <a:lnTo>
                        <a:pt x="626" y="2732"/>
                      </a:lnTo>
                      <a:lnTo>
                        <a:pt x="674" y="2708"/>
                      </a:lnTo>
                      <a:lnTo>
                        <a:pt x="724" y="2682"/>
                      </a:lnTo>
                      <a:lnTo>
                        <a:pt x="780" y="2658"/>
                      </a:lnTo>
                      <a:lnTo>
                        <a:pt x="840" y="2636"/>
                      </a:lnTo>
                      <a:lnTo>
                        <a:pt x="878" y="2624"/>
                      </a:lnTo>
                      <a:lnTo>
                        <a:pt x="968" y="2602"/>
                      </a:lnTo>
                      <a:lnTo>
                        <a:pt x="1018" y="2590"/>
                      </a:lnTo>
                      <a:lnTo>
                        <a:pt x="1068" y="2580"/>
                      </a:lnTo>
                      <a:lnTo>
                        <a:pt x="1112" y="2572"/>
                      </a:lnTo>
                      <a:lnTo>
                        <a:pt x="1144" y="2568"/>
                      </a:lnTo>
                      <a:lnTo>
                        <a:pt x="1148" y="2568"/>
                      </a:lnTo>
                      <a:lnTo>
                        <a:pt x="1152" y="2570"/>
                      </a:lnTo>
                      <a:lnTo>
                        <a:pt x="1156" y="2572"/>
                      </a:lnTo>
                      <a:lnTo>
                        <a:pt x="1166" y="2580"/>
                      </a:lnTo>
                      <a:lnTo>
                        <a:pt x="1174" y="2592"/>
                      </a:lnTo>
                      <a:lnTo>
                        <a:pt x="1182" y="2608"/>
                      </a:lnTo>
                      <a:lnTo>
                        <a:pt x="1190" y="2628"/>
                      </a:lnTo>
                      <a:lnTo>
                        <a:pt x="1196" y="2652"/>
                      </a:lnTo>
                      <a:lnTo>
                        <a:pt x="1210" y="2702"/>
                      </a:lnTo>
                      <a:lnTo>
                        <a:pt x="1220" y="2758"/>
                      </a:lnTo>
                      <a:lnTo>
                        <a:pt x="1228" y="2814"/>
                      </a:lnTo>
                      <a:lnTo>
                        <a:pt x="1234" y="2866"/>
                      </a:lnTo>
                      <a:lnTo>
                        <a:pt x="1234" y="2910"/>
                      </a:lnTo>
                      <a:lnTo>
                        <a:pt x="1266" y="2836"/>
                      </a:lnTo>
                      <a:lnTo>
                        <a:pt x="1284" y="2792"/>
                      </a:lnTo>
                      <a:lnTo>
                        <a:pt x="1298" y="2746"/>
                      </a:lnTo>
                      <a:lnTo>
                        <a:pt x="1304" y="2724"/>
                      </a:lnTo>
                      <a:lnTo>
                        <a:pt x="1308" y="2700"/>
                      </a:lnTo>
                      <a:lnTo>
                        <a:pt x="1310" y="2678"/>
                      </a:lnTo>
                      <a:lnTo>
                        <a:pt x="1310" y="2656"/>
                      </a:lnTo>
                      <a:lnTo>
                        <a:pt x="1308" y="2634"/>
                      </a:lnTo>
                      <a:lnTo>
                        <a:pt x="1302" y="2614"/>
                      </a:lnTo>
                      <a:lnTo>
                        <a:pt x="1294" y="2596"/>
                      </a:lnTo>
                      <a:lnTo>
                        <a:pt x="1284" y="2580"/>
                      </a:lnTo>
                      <a:lnTo>
                        <a:pt x="1300" y="2584"/>
                      </a:lnTo>
                      <a:lnTo>
                        <a:pt x="1320" y="2590"/>
                      </a:lnTo>
                      <a:lnTo>
                        <a:pt x="1346" y="2596"/>
                      </a:lnTo>
                      <a:lnTo>
                        <a:pt x="1382" y="2602"/>
                      </a:lnTo>
                      <a:lnTo>
                        <a:pt x="1422" y="2608"/>
                      </a:lnTo>
                      <a:lnTo>
                        <a:pt x="1470" y="2610"/>
                      </a:lnTo>
                      <a:lnTo>
                        <a:pt x="1524" y="2612"/>
                      </a:lnTo>
                      <a:lnTo>
                        <a:pt x="1592" y="2610"/>
                      </a:lnTo>
                      <a:lnTo>
                        <a:pt x="1628" y="2608"/>
                      </a:lnTo>
                      <a:lnTo>
                        <a:pt x="1664" y="2604"/>
                      </a:lnTo>
                      <a:lnTo>
                        <a:pt x="1686" y="2602"/>
                      </a:lnTo>
                      <a:lnTo>
                        <a:pt x="1708" y="2600"/>
                      </a:lnTo>
                      <a:lnTo>
                        <a:pt x="1754" y="2604"/>
                      </a:lnTo>
                      <a:lnTo>
                        <a:pt x="1802" y="2610"/>
                      </a:lnTo>
                      <a:lnTo>
                        <a:pt x="1850" y="2622"/>
                      </a:lnTo>
                      <a:lnTo>
                        <a:pt x="1902" y="2636"/>
                      </a:lnTo>
                      <a:lnTo>
                        <a:pt x="1954" y="2654"/>
                      </a:lnTo>
                      <a:lnTo>
                        <a:pt x="2006" y="2674"/>
                      </a:lnTo>
                      <a:lnTo>
                        <a:pt x="2056" y="2696"/>
                      </a:lnTo>
                      <a:lnTo>
                        <a:pt x="2108" y="2718"/>
                      </a:lnTo>
                      <a:lnTo>
                        <a:pt x="2158" y="2742"/>
                      </a:lnTo>
                      <a:lnTo>
                        <a:pt x="2204" y="2768"/>
                      </a:lnTo>
                      <a:lnTo>
                        <a:pt x="2294" y="2816"/>
                      </a:lnTo>
                      <a:lnTo>
                        <a:pt x="2368" y="2860"/>
                      </a:lnTo>
                      <a:lnTo>
                        <a:pt x="2428" y="2896"/>
                      </a:lnTo>
                      <a:lnTo>
                        <a:pt x="2424" y="2886"/>
                      </a:lnTo>
                      <a:lnTo>
                        <a:pt x="2418" y="2876"/>
                      </a:lnTo>
                      <a:lnTo>
                        <a:pt x="2408" y="2860"/>
                      </a:lnTo>
                      <a:lnTo>
                        <a:pt x="2394" y="2842"/>
                      </a:lnTo>
                      <a:lnTo>
                        <a:pt x="2376" y="2820"/>
                      </a:lnTo>
                      <a:lnTo>
                        <a:pt x="2352" y="2796"/>
                      </a:lnTo>
                      <a:lnTo>
                        <a:pt x="2320" y="2770"/>
                      </a:lnTo>
                      <a:lnTo>
                        <a:pt x="2284" y="2742"/>
                      </a:lnTo>
                      <a:lnTo>
                        <a:pt x="2238" y="2714"/>
                      </a:lnTo>
                      <a:lnTo>
                        <a:pt x="2184" y="2686"/>
                      </a:lnTo>
                      <a:lnTo>
                        <a:pt x="2122" y="2656"/>
                      </a:lnTo>
                      <a:lnTo>
                        <a:pt x="2050" y="2628"/>
                      </a:lnTo>
                      <a:lnTo>
                        <a:pt x="1968" y="2600"/>
                      </a:lnTo>
                      <a:lnTo>
                        <a:pt x="1874" y="2572"/>
                      </a:lnTo>
                      <a:lnTo>
                        <a:pt x="1768" y="2548"/>
                      </a:lnTo>
                      <a:lnTo>
                        <a:pt x="1644" y="2524"/>
                      </a:lnTo>
                      <a:lnTo>
                        <a:pt x="1636" y="2524"/>
                      </a:lnTo>
                      <a:lnTo>
                        <a:pt x="1616" y="2526"/>
                      </a:lnTo>
                      <a:lnTo>
                        <a:pt x="1598" y="2524"/>
                      </a:lnTo>
                      <a:lnTo>
                        <a:pt x="1578" y="2520"/>
                      </a:lnTo>
                      <a:lnTo>
                        <a:pt x="1566" y="2516"/>
                      </a:lnTo>
                      <a:lnTo>
                        <a:pt x="1556" y="2510"/>
                      </a:lnTo>
                      <a:lnTo>
                        <a:pt x="1544" y="2502"/>
                      </a:lnTo>
                      <a:lnTo>
                        <a:pt x="1534" y="2492"/>
                      </a:lnTo>
                      <a:lnTo>
                        <a:pt x="1524" y="2480"/>
                      </a:lnTo>
                      <a:lnTo>
                        <a:pt x="1516" y="2468"/>
                      </a:lnTo>
                      <a:lnTo>
                        <a:pt x="1508" y="2450"/>
                      </a:lnTo>
                      <a:lnTo>
                        <a:pt x="1500" y="2432"/>
                      </a:lnTo>
                      <a:lnTo>
                        <a:pt x="1494" y="2410"/>
                      </a:lnTo>
                      <a:lnTo>
                        <a:pt x="1490" y="2386"/>
                      </a:lnTo>
                      <a:lnTo>
                        <a:pt x="1486" y="2358"/>
                      </a:lnTo>
                      <a:lnTo>
                        <a:pt x="1486" y="2326"/>
                      </a:lnTo>
                      <a:lnTo>
                        <a:pt x="1480" y="2212"/>
                      </a:lnTo>
                      <a:lnTo>
                        <a:pt x="1468" y="1960"/>
                      </a:lnTo>
                      <a:lnTo>
                        <a:pt x="1462" y="1822"/>
                      </a:lnTo>
                      <a:lnTo>
                        <a:pt x="1460" y="1698"/>
                      </a:lnTo>
                      <a:lnTo>
                        <a:pt x="1460" y="1604"/>
                      </a:lnTo>
                      <a:lnTo>
                        <a:pt x="1462" y="1574"/>
                      </a:lnTo>
                      <a:lnTo>
                        <a:pt x="1464" y="1558"/>
                      </a:lnTo>
                      <a:lnTo>
                        <a:pt x="1466" y="1550"/>
                      </a:lnTo>
                      <a:lnTo>
                        <a:pt x="1470" y="1528"/>
                      </a:lnTo>
                      <a:lnTo>
                        <a:pt x="1474" y="1512"/>
                      </a:lnTo>
                      <a:lnTo>
                        <a:pt x="1482" y="1494"/>
                      </a:lnTo>
                      <a:lnTo>
                        <a:pt x="1492" y="1474"/>
                      </a:lnTo>
                      <a:lnTo>
                        <a:pt x="1504" y="1452"/>
                      </a:lnTo>
                      <a:lnTo>
                        <a:pt x="1522" y="1428"/>
                      </a:lnTo>
                      <a:lnTo>
                        <a:pt x="1544" y="1404"/>
                      </a:lnTo>
                      <a:lnTo>
                        <a:pt x="1570" y="1378"/>
                      </a:lnTo>
                      <a:lnTo>
                        <a:pt x="1602" y="1354"/>
                      </a:lnTo>
                      <a:lnTo>
                        <a:pt x="1640" y="1328"/>
                      </a:lnTo>
                      <a:lnTo>
                        <a:pt x="1684" y="1304"/>
                      </a:lnTo>
                      <a:lnTo>
                        <a:pt x="1734" y="1280"/>
                      </a:lnTo>
                      <a:lnTo>
                        <a:pt x="1792" y="1256"/>
                      </a:lnTo>
                      <a:lnTo>
                        <a:pt x="1820" y="1254"/>
                      </a:lnTo>
                      <a:lnTo>
                        <a:pt x="1892" y="1246"/>
                      </a:lnTo>
                      <a:lnTo>
                        <a:pt x="1990" y="1240"/>
                      </a:lnTo>
                      <a:lnTo>
                        <a:pt x="2046" y="1238"/>
                      </a:lnTo>
                      <a:lnTo>
                        <a:pt x="2102" y="1236"/>
                      </a:lnTo>
                      <a:lnTo>
                        <a:pt x="2152" y="1238"/>
                      </a:lnTo>
                      <a:lnTo>
                        <a:pt x="2202" y="1240"/>
                      </a:lnTo>
                      <a:lnTo>
                        <a:pt x="2246" y="1246"/>
                      </a:lnTo>
                      <a:lnTo>
                        <a:pt x="2286" y="1254"/>
                      </a:lnTo>
                      <a:lnTo>
                        <a:pt x="2300" y="1256"/>
                      </a:lnTo>
                      <a:lnTo>
                        <a:pt x="2338" y="1262"/>
                      </a:lnTo>
                      <a:lnTo>
                        <a:pt x="2364" y="1270"/>
                      </a:lnTo>
                      <a:lnTo>
                        <a:pt x="2394" y="1278"/>
                      </a:lnTo>
                      <a:lnTo>
                        <a:pt x="2426" y="1288"/>
                      </a:lnTo>
                      <a:lnTo>
                        <a:pt x="2462" y="1302"/>
                      </a:lnTo>
                      <a:lnTo>
                        <a:pt x="2504" y="1316"/>
                      </a:lnTo>
                      <a:lnTo>
                        <a:pt x="2530" y="1324"/>
                      </a:lnTo>
                      <a:lnTo>
                        <a:pt x="2560" y="1332"/>
                      </a:lnTo>
                      <a:lnTo>
                        <a:pt x="2592" y="1338"/>
                      </a:lnTo>
                      <a:lnTo>
                        <a:pt x="2626" y="1344"/>
                      </a:lnTo>
                      <a:lnTo>
                        <a:pt x="2662" y="1346"/>
                      </a:lnTo>
                      <a:lnTo>
                        <a:pt x="2700" y="1348"/>
                      </a:lnTo>
                      <a:lnTo>
                        <a:pt x="2746" y="1346"/>
                      </a:lnTo>
                      <a:lnTo>
                        <a:pt x="2770" y="1342"/>
                      </a:lnTo>
                      <a:lnTo>
                        <a:pt x="2794" y="1338"/>
                      </a:lnTo>
                      <a:lnTo>
                        <a:pt x="2818" y="1332"/>
                      </a:lnTo>
                      <a:lnTo>
                        <a:pt x="2840" y="1326"/>
                      </a:lnTo>
                      <a:lnTo>
                        <a:pt x="2862" y="1316"/>
                      </a:lnTo>
                      <a:lnTo>
                        <a:pt x="2884" y="1306"/>
                      </a:lnTo>
                      <a:lnTo>
                        <a:pt x="2904" y="1294"/>
                      </a:lnTo>
                      <a:lnTo>
                        <a:pt x="2924" y="1280"/>
                      </a:lnTo>
                      <a:lnTo>
                        <a:pt x="2942" y="1262"/>
                      </a:lnTo>
                      <a:lnTo>
                        <a:pt x="2960" y="1244"/>
                      </a:lnTo>
                      <a:lnTo>
                        <a:pt x="2976" y="1222"/>
                      </a:lnTo>
                      <a:lnTo>
                        <a:pt x="2990" y="1200"/>
                      </a:lnTo>
                      <a:lnTo>
                        <a:pt x="3002" y="1174"/>
                      </a:lnTo>
                      <a:lnTo>
                        <a:pt x="3014" y="1144"/>
                      </a:lnTo>
                      <a:lnTo>
                        <a:pt x="2986" y="1162"/>
                      </a:lnTo>
                      <a:lnTo>
                        <a:pt x="2954" y="1180"/>
                      </a:lnTo>
                      <a:lnTo>
                        <a:pt x="2912" y="1200"/>
                      </a:lnTo>
                      <a:lnTo>
                        <a:pt x="2860" y="1220"/>
                      </a:lnTo>
                      <a:lnTo>
                        <a:pt x="2830" y="1228"/>
                      </a:lnTo>
                      <a:lnTo>
                        <a:pt x="2800" y="1236"/>
                      </a:lnTo>
                      <a:lnTo>
                        <a:pt x="2766" y="1244"/>
                      </a:lnTo>
                      <a:lnTo>
                        <a:pt x="2732" y="1250"/>
                      </a:lnTo>
                      <a:lnTo>
                        <a:pt x="2696" y="1252"/>
                      </a:lnTo>
                      <a:lnTo>
                        <a:pt x="2658" y="1254"/>
                      </a:lnTo>
                      <a:lnTo>
                        <a:pt x="2610" y="1252"/>
                      </a:lnTo>
                      <a:lnTo>
                        <a:pt x="2586" y="1248"/>
                      </a:lnTo>
                      <a:lnTo>
                        <a:pt x="2560" y="1244"/>
                      </a:lnTo>
                      <a:lnTo>
                        <a:pt x="2534" y="1240"/>
                      </a:lnTo>
                      <a:lnTo>
                        <a:pt x="2508" y="1232"/>
                      </a:lnTo>
                      <a:lnTo>
                        <a:pt x="2482" y="1224"/>
                      </a:lnTo>
                      <a:lnTo>
                        <a:pt x="2456" y="1214"/>
                      </a:lnTo>
                      <a:lnTo>
                        <a:pt x="2432" y="1204"/>
                      </a:lnTo>
                      <a:lnTo>
                        <a:pt x="2402" y="1196"/>
                      </a:lnTo>
                      <a:lnTo>
                        <a:pt x="2362" y="1184"/>
                      </a:lnTo>
                      <a:lnTo>
                        <a:pt x="2312" y="1174"/>
                      </a:lnTo>
                      <a:lnTo>
                        <a:pt x="2252" y="1164"/>
                      </a:lnTo>
                      <a:lnTo>
                        <a:pt x="2186" y="1158"/>
                      </a:lnTo>
                      <a:lnTo>
                        <a:pt x="2150" y="1156"/>
                      </a:lnTo>
                      <a:lnTo>
                        <a:pt x="2112" y="1154"/>
                      </a:lnTo>
                      <a:lnTo>
                        <a:pt x="2046" y="1156"/>
                      </a:lnTo>
                      <a:lnTo>
                        <a:pt x="1976" y="1164"/>
                      </a:lnTo>
                      <a:lnTo>
                        <a:pt x="1940" y="1168"/>
                      </a:lnTo>
                      <a:lnTo>
                        <a:pt x="1904" y="1176"/>
                      </a:lnTo>
                      <a:lnTo>
                        <a:pt x="1866" y="1184"/>
                      </a:lnTo>
                      <a:lnTo>
                        <a:pt x="1828" y="1194"/>
                      </a:lnTo>
                      <a:lnTo>
                        <a:pt x="1790" y="1204"/>
                      </a:lnTo>
                      <a:lnTo>
                        <a:pt x="1750" y="1218"/>
                      </a:lnTo>
                      <a:lnTo>
                        <a:pt x="1710" y="1234"/>
                      </a:lnTo>
                      <a:lnTo>
                        <a:pt x="1670" y="1250"/>
                      </a:lnTo>
                      <a:lnTo>
                        <a:pt x="1630" y="1270"/>
                      </a:lnTo>
                      <a:lnTo>
                        <a:pt x="1590" y="1292"/>
                      </a:lnTo>
                      <a:lnTo>
                        <a:pt x="1548" y="1316"/>
                      </a:lnTo>
                      <a:lnTo>
                        <a:pt x="1508" y="1342"/>
                      </a:lnTo>
                      <a:lnTo>
                        <a:pt x="1512" y="1326"/>
                      </a:lnTo>
                      <a:lnTo>
                        <a:pt x="1528" y="1280"/>
                      </a:lnTo>
                      <a:lnTo>
                        <a:pt x="1542" y="1248"/>
                      </a:lnTo>
                      <a:lnTo>
                        <a:pt x="1558" y="1212"/>
                      </a:lnTo>
                      <a:lnTo>
                        <a:pt x="1580" y="1170"/>
                      </a:lnTo>
                      <a:lnTo>
                        <a:pt x="1606" y="1126"/>
                      </a:lnTo>
                      <a:lnTo>
                        <a:pt x="1636" y="1078"/>
                      </a:lnTo>
                      <a:lnTo>
                        <a:pt x="1672" y="1030"/>
                      </a:lnTo>
                      <a:lnTo>
                        <a:pt x="1714" y="980"/>
                      </a:lnTo>
                      <a:lnTo>
                        <a:pt x="1762" y="930"/>
                      </a:lnTo>
                      <a:lnTo>
                        <a:pt x="1788" y="904"/>
                      </a:lnTo>
                      <a:lnTo>
                        <a:pt x="1816" y="880"/>
                      </a:lnTo>
                      <a:lnTo>
                        <a:pt x="1846" y="854"/>
                      </a:lnTo>
                      <a:lnTo>
                        <a:pt x="1876" y="830"/>
                      </a:lnTo>
                      <a:lnTo>
                        <a:pt x="1910" y="806"/>
                      </a:lnTo>
                      <a:lnTo>
                        <a:pt x="1944" y="784"/>
                      </a:lnTo>
                      <a:lnTo>
                        <a:pt x="1980" y="760"/>
                      </a:lnTo>
                      <a:lnTo>
                        <a:pt x="2020" y="740"/>
                      </a:lnTo>
                      <a:lnTo>
                        <a:pt x="2202" y="614"/>
                      </a:lnTo>
                      <a:lnTo>
                        <a:pt x="2352" y="510"/>
                      </a:lnTo>
                      <a:lnTo>
                        <a:pt x="2418" y="462"/>
                      </a:lnTo>
                      <a:lnTo>
                        <a:pt x="2470" y="424"/>
                      </a:lnTo>
                      <a:lnTo>
                        <a:pt x="2452" y="428"/>
                      </a:lnTo>
                      <a:lnTo>
                        <a:pt x="2430" y="434"/>
                      </a:lnTo>
                      <a:lnTo>
                        <a:pt x="2400" y="446"/>
                      </a:lnTo>
                      <a:lnTo>
                        <a:pt x="2362" y="460"/>
                      </a:lnTo>
                      <a:lnTo>
                        <a:pt x="2318" y="482"/>
                      </a:lnTo>
                      <a:lnTo>
                        <a:pt x="2264" y="510"/>
                      </a:lnTo>
                      <a:lnTo>
                        <a:pt x="2204" y="548"/>
                      </a:lnTo>
                      <a:lnTo>
                        <a:pt x="2178" y="554"/>
                      </a:lnTo>
                      <a:lnTo>
                        <a:pt x="2148" y="564"/>
                      </a:lnTo>
                      <a:lnTo>
                        <a:pt x="2110" y="578"/>
                      </a:lnTo>
                      <a:lnTo>
                        <a:pt x="2062" y="600"/>
                      </a:lnTo>
                      <a:lnTo>
                        <a:pt x="2006" y="626"/>
                      </a:lnTo>
                      <a:lnTo>
                        <a:pt x="1946" y="658"/>
                      </a:lnTo>
                      <a:lnTo>
                        <a:pt x="1880" y="698"/>
                      </a:lnTo>
                      <a:lnTo>
                        <a:pt x="1848" y="720"/>
                      </a:lnTo>
                      <a:lnTo>
                        <a:pt x="1812" y="746"/>
                      </a:lnTo>
                      <a:lnTo>
                        <a:pt x="1778" y="772"/>
                      </a:lnTo>
                      <a:lnTo>
                        <a:pt x="1742" y="802"/>
                      </a:lnTo>
                      <a:lnTo>
                        <a:pt x="1708" y="834"/>
                      </a:lnTo>
                      <a:lnTo>
                        <a:pt x="1672" y="866"/>
                      </a:lnTo>
                      <a:lnTo>
                        <a:pt x="1636" y="902"/>
                      </a:lnTo>
                      <a:lnTo>
                        <a:pt x="1602" y="942"/>
                      </a:lnTo>
                      <a:lnTo>
                        <a:pt x="1566" y="982"/>
                      </a:lnTo>
                      <a:lnTo>
                        <a:pt x="1534" y="1026"/>
                      </a:lnTo>
                      <a:lnTo>
                        <a:pt x="1500" y="1072"/>
                      </a:lnTo>
                      <a:lnTo>
                        <a:pt x="1468" y="1120"/>
                      </a:lnTo>
                      <a:lnTo>
                        <a:pt x="1438" y="1172"/>
                      </a:lnTo>
                      <a:lnTo>
                        <a:pt x="1408" y="1226"/>
                      </a:lnTo>
                      <a:lnTo>
                        <a:pt x="1380" y="1284"/>
                      </a:lnTo>
                      <a:lnTo>
                        <a:pt x="1352" y="1344"/>
                      </a:lnTo>
                      <a:lnTo>
                        <a:pt x="1358" y="1314"/>
                      </a:lnTo>
                      <a:lnTo>
                        <a:pt x="1370" y="1244"/>
                      </a:lnTo>
                      <a:lnTo>
                        <a:pt x="1378" y="1200"/>
                      </a:lnTo>
                      <a:lnTo>
                        <a:pt x="1388" y="1160"/>
                      </a:lnTo>
                      <a:lnTo>
                        <a:pt x="1400" y="1122"/>
                      </a:lnTo>
                      <a:lnTo>
                        <a:pt x="1408" y="1106"/>
                      </a:lnTo>
                      <a:lnTo>
                        <a:pt x="1414" y="1092"/>
                      </a:lnTo>
                      <a:lnTo>
                        <a:pt x="1424" y="1066"/>
                      </a:lnTo>
                      <a:lnTo>
                        <a:pt x="1434" y="1032"/>
                      </a:lnTo>
                      <a:lnTo>
                        <a:pt x="1446" y="986"/>
                      </a:lnTo>
                      <a:lnTo>
                        <a:pt x="1458" y="926"/>
                      </a:lnTo>
                      <a:lnTo>
                        <a:pt x="1470" y="852"/>
                      </a:lnTo>
                      <a:lnTo>
                        <a:pt x="1474" y="810"/>
                      </a:lnTo>
                      <a:lnTo>
                        <a:pt x="1478" y="762"/>
                      </a:lnTo>
                      <a:lnTo>
                        <a:pt x="1480" y="712"/>
                      </a:lnTo>
                      <a:lnTo>
                        <a:pt x="1480" y="660"/>
                      </a:lnTo>
                      <a:lnTo>
                        <a:pt x="1516" y="376"/>
                      </a:lnTo>
                      <a:lnTo>
                        <a:pt x="1508" y="248"/>
                      </a:lnTo>
                      <a:lnTo>
                        <a:pt x="1512" y="168"/>
                      </a:lnTo>
                      <a:lnTo>
                        <a:pt x="1536" y="70"/>
                      </a:lnTo>
                      <a:lnTo>
                        <a:pt x="15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sp>
              <p:nvSpPr>
                <p:cNvPr id="105" name="Freeform 29"/>
                <p:cNvSpPr>
                  <a:spLocks/>
                </p:cNvSpPr>
                <p:nvPr/>
              </p:nvSpPr>
              <p:spPr bwMode="auto">
                <a:xfrm>
                  <a:off x="4343400" y="3882691"/>
                  <a:ext cx="630237" cy="423863"/>
                </a:xfrm>
                <a:custGeom>
                  <a:avLst/>
                  <a:gdLst>
                    <a:gd name="T0" fmla="*/ 2147483647 w 4764"/>
                    <a:gd name="T1" fmla="*/ 2147483647 h 3212"/>
                    <a:gd name="T2" fmla="*/ 2147483647 w 4764"/>
                    <a:gd name="T3" fmla="*/ 2147483647 h 3212"/>
                    <a:gd name="T4" fmla="*/ 2147483647 w 4764"/>
                    <a:gd name="T5" fmla="*/ 2147483647 h 3212"/>
                    <a:gd name="T6" fmla="*/ 2147483647 w 4764"/>
                    <a:gd name="T7" fmla="*/ 2147483647 h 3212"/>
                    <a:gd name="T8" fmla="*/ 2147483647 w 4764"/>
                    <a:gd name="T9" fmla="*/ 2147483647 h 3212"/>
                    <a:gd name="T10" fmla="*/ 2147483647 w 4764"/>
                    <a:gd name="T11" fmla="*/ 2147483647 h 3212"/>
                    <a:gd name="T12" fmla="*/ 2147483647 w 4764"/>
                    <a:gd name="T13" fmla="*/ 2147483647 h 3212"/>
                    <a:gd name="T14" fmla="*/ 2147483647 w 4764"/>
                    <a:gd name="T15" fmla="*/ 2147483647 h 3212"/>
                    <a:gd name="T16" fmla="*/ 2147483647 w 4764"/>
                    <a:gd name="T17" fmla="*/ 2147483647 h 3212"/>
                    <a:gd name="T18" fmla="*/ 2147483647 w 4764"/>
                    <a:gd name="T19" fmla="*/ 2147483647 h 3212"/>
                    <a:gd name="T20" fmla="*/ 2147483647 w 4764"/>
                    <a:gd name="T21" fmla="*/ 2147483647 h 3212"/>
                    <a:gd name="T22" fmla="*/ 2147483647 w 4764"/>
                    <a:gd name="T23" fmla="*/ 2147483647 h 3212"/>
                    <a:gd name="T24" fmla="*/ 2147483647 w 4764"/>
                    <a:gd name="T25" fmla="*/ 2147483647 h 3212"/>
                    <a:gd name="T26" fmla="*/ 2147483647 w 4764"/>
                    <a:gd name="T27" fmla="*/ 2147483647 h 3212"/>
                    <a:gd name="T28" fmla="*/ 2147483647 w 4764"/>
                    <a:gd name="T29" fmla="*/ 2147483647 h 3212"/>
                    <a:gd name="T30" fmla="*/ 2147483647 w 4764"/>
                    <a:gd name="T31" fmla="*/ 2147483647 h 3212"/>
                    <a:gd name="T32" fmla="*/ 2147483647 w 4764"/>
                    <a:gd name="T33" fmla="*/ 2147483647 h 3212"/>
                    <a:gd name="T34" fmla="*/ 2147483647 w 4764"/>
                    <a:gd name="T35" fmla="*/ 2147483647 h 3212"/>
                    <a:gd name="T36" fmla="*/ 2147483647 w 4764"/>
                    <a:gd name="T37" fmla="*/ 2147483647 h 3212"/>
                    <a:gd name="T38" fmla="*/ 2147483647 w 4764"/>
                    <a:gd name="T39" fmla="*/ 2147483647 h 3212"/>
                    <a:gd name="T40" fmla="*/ 2147483647 w 4764"/>
                    <a:gd name="T41" fmla="*/ 2147483647 h 3212"/>
                    <a:gd name="T42" fmla="*/ 2147483647 w 4764"/>
                    <a:gd name="T43" fmla="*/ 2147483647 h 3212"/>
                    <a:gd name="T44" fmla="*/ 2147483647 w 4764"/>
                    <a:gd name="T45" fmla="*/ 2147483647 h 3212"/>
                    <a:gd name="T46" fmla="*/ 2147483647 w 4764"/>
                    <a:gd name="T47" fmla="*/ 2147483647 h 3212"/>
                    <a:gd name="T48" fmla="*/ 2147483647 w 4764"/>
                    <a:gd name="T49" fmla="*/ 2147483647 h 3212"/>
                    <a:gd name="T50" fmla="*/ 2147483647 w 4764"/>
                    <a:gd name="T51" fmla="*/ 2147483647 h 3212"/>
                    <a:gd name="T52" fmla="*/ 2147483647 w 4764"/>
                    <a:gd name="T53" fmla="*/ 2147483647 h 3212"/>
                    <a:gd name="T54" fmla="*/ 2147483647 w 4764"/>
                    <a:gd name="T55" fmla="*/ 2147483647 h 3212"/>
                    <a:gd name="T56" fmla="*/ 0 w 4764"/>
                    <a:gd name="T57" fmla="*/ 2147483647 h 3212"/>
                    <a:gd name="T58" fmla="*/ 2147483647 w 4764"/>
                    <a:gd name="T59" fmla="*/ 2147483647 h 3212"/>
                    <a:gd name="T60" fmla="*/ 2147483647 w 4764"/>
                    <a:gd name="T61" fmla="*/ 2147483647 h 3212"/>
                    <a:gd name="T62" fmla="*/ 2147483647 w 4764"/>
                    <a:gd name="T63" fmla="*/ 2147483647 h 3212"/>
                    <a:gd name="T64" fmla="*/ 2147483647 w 4764"/>
                    <a:gd name="T65" fmla="*/ 2147483647 h 3212"/>
                    <a:gd name="T66" fmla="*/ 2147483647 w 4764"/>
                    <a:gd name="T67" fmla="*/ 2147483647 h 3212"/>
                    <a:gd name="T68" fmla="*/ 2147483647 w 4764"/>
                    <a:gd name="T69" fmla="*/ 2147483647 h 3212"/>
                    <a:gd name="T70" fmla="*/ 2147483647 w 4764"/>
                    <a:gd name="T71" fmla="*/ 2147483647 h 3212"/>
                    <a:gd name="T72" fmla="*/ 2147483647 w 4764"/>
                    <a:gd name="T73" fmla="*/ 2147483647 h 3212"/>
                    <a:gd name="T74" fmla="*/ 2147483647 w 4764"/>
                    <a:gd name="T75" fmla="*/ 2147483647 h 3212"/>
                    <a:gd name="T76" fmla="*/ 2147483647 w 4764"/>
                    <a:gd name="T77" fmla="*/ 2147483647 h 3212"/>
                    <a:gd name="T78" fmla="*/ 2147483647 w 4764"/>
                    <a:gd name="T79" fmla="*/ 2147483647 h 3212"/>
                    <a:gd name="T80" fmla="*/ 2147483647 w 4764"/>
                    <a:gd name="T81" fmla="*/ 2147483647 h 3212"/>
                    <a:gd name="T82" fmla="*/ 2147483647 w 4764"/>
                    <a:gd name="T83" fmla="*/ 2147483647 h 3212"/>
                    <a:gd name="T84" fmla="*/ 2147483647 w 4764"/>
                    <a:gd name="T85" fmla="*/ 2147483647 h 3212"/>
                    <a:gd name="T86" fmla="*/ 2147483647 w 4764"/>
                    <a:gd name="T87" fmla="*/ 2147483647 h 3212"/>
                    <a:gd name="T88" fmla="*/ 2147483647 w 4764"/>
                    <a:gd name="T89" fmla="*/ 2147483647 h 3212"/>
                    <a:gd name="T90" fmla="*/ 2147483647 w 4764"/>
                    <a:gd name="T91" fmla="*/ 2147483647 h 3212"/>
                    <a:gd name="T92" fmla="*/ 2147483647 w 4764"/>
                    <a:gd name="T93" fmla="*/ 2147483647 h 3212"/>
                    <a:gd name="T94" fmla="*/ 2147483647 w 4764"/>
                    <a:gd name="T95" fmla="*/ 0 h 3212"/>
                    <a:gd name="T96" fmla="*/ 2147483647 w 4764"/>
                    <a:gd name="T97" fmla="*/ 2147483647 h 3212"/>
                    <a:gd name="T98" fmla="*/ 2147483647 w 4764"/>
                    <a:gd name="T99" fmla="*/ 2147483647 h 3212"/>
                    <a:gd name="T100" fmla="*/ 2147483647 w 4764"/>
                    <a:gd name="T101" fmla="*/ 2147483647 h 3212"/>
                    <a:gd name="T102" fmla="*/ 2147483647 w 4764"/>
                    <a:gd name="T103" fmla="*/ 2147483647 h 3212"/>
                    <a:gd name="T104" fmla="*/ 2147483647 w 4764"/>
                    <a:gd name="T105" fmla="*/ 2147483647 h 3212"/>
                    <a:gd name="T106" fmla="*/ 2147483647 w 4764"/>
                    <a:gd name="T107" fmla="*/ 2147483647 h 3212"/>
                    <a:gd name="T108" fmla="*/ 2147483647 w 4764"/>
                    <a:gd name="T109" fmla="*/ 2147483647 h 3212"/>
                    <a:gd name="T110" fmla="*/ 2147483647 w 4764"/>
                    <a:gd name="T111" fmla="*/ 2147483647 h 3212"/>
                    <a:gd name="T112" fmla="*/ 2147483647 w 4764"/>
                    <a:gd name="T113" fmla="*/ 2147483647 h 3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64"/>
                    <a:gd name="T172" fmla="*/ 0 h 3212"/>
                    <a:gd name="T173" fmla="*/ 4764 w 4764"/>
                    <a:gd name="T174" fmla="*/ 3212 h 32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64" h="3212">
                      <a:moveTo>
                        <a:pt x="4764" y="702"/>
                      </a:moveTo>
                      <a:lnTo>
                        <a:pt x="4764" y="702"/>
                      </a:lnTo>
                      <a:lnTo>
                        <a:pt x="4762" y="722"/>
                      </a:lnTo>
                      <a:lnTo>
                        <a:pt x="4754" y="776"/>
                      </a:lnTo>
                      <a:lnTo>
                        <a:pt x="4736" y="862"/>
                      </a:lnTo>
                      <a:lnTo>
                        <a:pt x="4726" y="916"/>
                      </a:lnTo>
                      <a:lnTo>
                        <a:pt x="4710" y="976"/>
                      </a:lnTo>
                      <a:lnTo>
                        <a:pt x="4694" y="1042"/>
                      </a:lnTo>
                      <a:lnTo>
                        <a:pt x="4672" y="1112"/>
                      </a:lnTo>
                      <a:lnTo>
                        <a:pt x="4648" y="1188"/>
                      </a:lnTo>
                      <a:lnTo>
                        <a:pt x="4620" y="1270"/>
                      </a:lnTo>
                      <a:lnTo>
                        <a:pt x="4588" y="1354"/>
                      </a:lnTo>
                      <a:lnTo>
                        <a:pt x="4552" y="1442"/>
                      </a:lnTo>
                      <a:lnTo>
                        <a:pt x="4512" y="1532"/>
                      </a:lnTo>
                      <a:lnTo>
                        <a:pt x="4466" y="1626"/>
                      </a:lnTo>
                      <a:lnTo>
                        <a:pt x="4416" y="1720"/>
                      </a:lnTo>
                      <a:lnTo>
                        <a:pt x="4360" y="1816"/>
                      </a:lnTo>
                      <a:lnTo>
                        <a:pt x="4300" y="1914"/>
                      </a:lnTo>
                      <a:lnTo>
                        <a:pt x="4268" y="1962"/>
                      </a:lnTo>
                      <a:lnTo>
                        <a:pt x="4234" y="2010"/>
                      </a:lnTo>
                      <a:lnTo>
                        <a:pt x="4198" y="2060"/>
                      </a:lnTo>
                      <a:lnTo>
                        <a:pt x="4160" y="2108"/>
                      </a:lnTo>
                      <a:lnTo>
                        <a:pt x="4122" y="2156"/>
                      </a:lnTo>
                      <a:lnTo>
                        <a:pt x="4082" y="2204"/>
                      </a:lnTo>
                      <a:lnTo>
                        <a:pt x="4040" y="2252"/>
                      </a:lnTo>
                      <a:lnTo>
                        <a:pt x="3996" y="2300"/>
                      </a:lnTo>
                      <a:lnTo>
                        <a:pt x="3952" y="2346"/>
                      </a:lnTo>
                      <a:lnTo>
                        <a:pt x="3904" y="2394"/>
                      </a:lnTo>
                      <a:lnTo>
                        <a:pt x="3856" y="2440"/>
                      </a:lnTo>
                      <a:lnTo>
                        <a:pt x="3806" y="2486"/>
                      </a:lnTo>
                      <a:lnTo>
                        <a:pt x="3754" y="2530"/>
                      </a:lnTo>
                      <a:lnTo>
                        <a:pt x="3700" y="2574"/>
                      </a:lnTo>
                      <a:lnTo>
                        <a:pt x="3644" y="2618"/>
                      </a:lnTo>
                      <a:lnTo>
                        <a:pt x="3586" y="2660"/>
                      </a:lnTo>
                      <a:lnTo>
                        <a:pt x="3526" y="2702"/>
                      </a:lnTo>
                      <a:lnTo>
                        <a:pt x="3466" y="2742"/>
                      </a:lnTo>
                      <a:lnTo>
                        <a:pt x="3402" y="2782"/>
                      </a:lnTo>
                      <a:lnTo>
                        <a:pt x="3336" y="2820"/>
                      </a:lnTo>
                      <a:lnTo>
                        <a:pt x="3268" y="2858"/>
                      </a:lnTo>
                      <a:lnTo>
                        <a:pt x="3200" y="2894"/>
                      </a:lnTo>
                      <a:lnTo>
                        <a:pt x="3128" y="2928"/>
                      </a:lnTo>
                      <a:lnTo>
                        <a:pt x="3054" y="2962"/>
                      </a:lnTo>
                      <a:lnTo>
                        <a:pt x="2978" y="2994"/>
                      </a:lnTo>
                      <a:lnTo>
                        <a:pt x="2900" y="3024"/>
                      </a:lnTo>
                      <a:lnTo>
                        <a:pt x="2820" y="3052"/>
                      </a:lnTo>
                      <a:lnTo>
                        <a:pt x="2742" y="3078"/>
                      </a:lnTo>
                      <a:lnTo>
                        <a:pt x="2664" y="3102"/>
                      </a:lnTo>
                      <a:lnTo>
                        <a:pt x="2588" y="3122"/>
                      </a:lnTo>
                      <a:lnTo>
                        <a:pt x="2512" y="3140"/>
                      </a:lnTo>
                      <a:lnTo>
                        <a:pt x="2436" y="3158"/>
                      </a:lnTo>
                      <a:lnTo>
                        <a:pt x="2362" y="3172"/>
                      </a:lnTo>
                      <a:lnTo>
                        <a:pt x="2288" y="3182"/>
                      </a:lnTo>
                      <a:lnTo>
                        <a:pt x="2216" y="3192"/>
                      </a:lnTo>
                      <a:lnTo>
                        <a:pt x="2144" y="3200"/>
                      </a:lnTo>
                      <a:lnTo>
                        <a:pt x="2074" y="3206"/>
                      </a:lnTo>
                      <a:lnTo>
                        <a:pt x="2004" y="3210"/>
                      </a:lnTo>
                      <a:lnTo>
                        <a:pt x="1934" y="3212"/>
                      </a:lnTo>
                      <a:lnTo>
                        <a:pt x="1866" y="3212"/>
                      </a:lnTo>
                      <a:lnTo>
                        <a:pt x="1798" y="3212"/>
                      </a:lnTo>
                      <a:lnTo>
                        <a:pt x="1732" y="3208"/>
                      </a:lnTo>
                      <a:lnTo>
                        <a:pt x="1666" y="3204"/>
                      </a:lnTo>
                      <a:lnTo>
                        <a:pt x="1602" y="3198"/>
                      </a:lnTo>
                      <a:lnTo>
                        <a:pt x="1538" y="3192"/>
                      </a:lnTo>
                      <a:lnTo>
                        <a:pt x="1476" y="3182"/>
                      </a:lnTo>
                      <a:lnTo>
                        <a:pt x="1416" y="3172"/>
                      </a:lnTo>
                      <a:lnTo>
                        <a:pt x="1356" y="3162"/>
                      </a:lnTo>
                      <a:lnTo>
                        <a:pt x="1296" y="3150"/>
                      </a:lnTo>
                      <a:lnTo>
                        <a:pt x="1238" y="3136"/>
                      </a:lnTo>
                      <a:lnTo>
                        <a:pt x="1180" y="3122"/>
                      </a:lnTo>
                      <a:lnTo>
                        <a:pt x="1126" y="3106"/>
                      </a:lnTo>
                      <a:lnTo>
                        <a:pt x="1016" y="3072"/>
                      </a:lnTo>
                      <a:lnTo>
                        <a:pt x="914" y="3036"/>
                      </a:lnTo>
                      <a:lnTo>
                        <a:pt x="814" y="2998"/>
                      </a:lnTo>
                      <a:lnTo>
                        <a:pt x="720" y="2958"/>
                      </a:lnTo>
                      <a:lnTo>
                        <a:pt x="632" y="2916"/>
                      </a:lnTo>
                      <a:lnTo>
                        <a:pt x="548" y="2874"/>
                      </a:lnTo>
                      <a:lnTo>
                        <a:pt x="470" y="2832"/>
                      </a:lnTo>
                      <a:lnTo>
                        <a:pt x="398" y="2788"/>
                      </a:lnTo>
                      <a:lnTo>
                        <a:pt x="332" y="2748"/>
                      </a:lnTo>
                      <a:lnTo>
                        <a:pt x="270" y="2708"/>
                      </a:lnTo>
                      <a:lnTo>
                        <a:pt x="214" y="2668"/>
                      </a:lnTo>
                      <a:lnTo>
                        <a:pt x="166" y="2634"/>
                      </a:lnTo>
                      <a:lnTo>
                        <a:pt x="122" y="2600"/>
                      </a:lnTo>
                      <a:lnTo>
                        <a:pt x="54" y="2546"/>
                      </a:lnTo>
                      <a:lnTo>
                        <a:pt x="14" y="2510"/>
                      </a:lnTo>
                      <a:lnTo>
                        <a:pt x="0" y="2498"/>
                      </a:lnTo>
                      <a:lnTo>
                        <a:pt x="2" y="2480"/>
                      </a:lnTo>
                      <a:lnTo>
                        <a:pt x="12" y="2428"/>
                      </a:lnTo>
                      <a:lnTo>
                        <a:pt x="30" y="2344"/>
                      </a:lnTo>
                      <a:lnTo>
                        <a:pt x="58" y="2236"/>
                      </a:lnTo>
                      <a:lnTo>
                        <a:pt x="76" y="2172"/>
                      </a:lnTo>
                      <a:lnTo>
                        <a:pt x="96" y="2104"/>
                      </a:lnTo>
                      <a:lnTo>
                        <a:pt x="120" y="2032"/>
                      </a:lnTo>
                      <a:lnTo>
                        <a:pt x="148" y="1954"/>
                      </a:lnTo>
                      <a:lnTo>
                        <a:pt x="180" y="1872"/>
                      </a:lnTo>
                      <a:lnTo>
                        <a:pt x="216" y="1788"/>
                      </a:lnTo>
                      <a:lnTo>
                        <a:pt x="256" y="1700"/>
                      </a:lnTo>
                      <a:lnTo>
                        <a:pt x="300" y="1612"/>
                      </a:lnTo>
                      <a:lnTo>
                        <a:pt x="348" y="1520"/>
                      </a:lnTo>
                      <a:lnTo>
                        <a:pt x="400" y="1426"/>
                      </a:lnTo>
                      <a:lnTo>
                        <a:pt x="458" y="1332"/>
                      </a:lnTo>
                      <a:lnTo>
                        <a:pt x="522" y="1238"/>
                      </a:lnTo>
                      <a:lnTo>
                        <a:pt x="590" y="1142"/>
                      </a:lnTo>
                      <a:lnTo>
                        <a:pt x="626" y="1096"/>
                      </a:lnTo>
                      <a:lnTo>
                        <a:pt x="664" y="1048"/>
                      </a:lnTo>
                      <a:lnTo>
                        <a:pt x="704" y="1002"/>
                      </a:lnTo>
                      <a:lnTo>
                        <a:pt x="744" y="956"/>
                      </a:lnTo>
                      <a:lnTo>
                        <a:pt x="786" y="910"/>
                      </a:lnTo>
                      <a:lnTo>
                        <a:pt x="830" y="864"/>
                      </a:lnTo>
                      <a:lnTo>
                        <a:pt x="874" y="818"/>
                      </a:lnTo>
                      <a:lnTo>
                        <a:pt x="920" y="774"/>
                      </a:lnTo>
                      <a:lnTo>
                        <a:pt x="968" y="730"/>
                      </a:lnTo>
                      <a:lnTo>
                        <a:pt x="1018" y="686"/>
                      </a:lnTo>
                      <a:lnTo>
                        <a:pt x="1070" y="642"/>
                      </a:lnTo>
                      <a:lnTo>
                        <a:pt x="1124" y="600"/>
                      </a:lnTo>
                      <a:lnTo>
                        <a:pt x="1178" y="560"/>
                      </a:lnTo>
                      <a:lnTo>
                        <a:pt x="1234" y="518"/>
                      </a:lnTo>
                      <a:lnTo>
                        <a:pt x="1292" y="480"/>
                      </a:lnTo>
                      <a:lnTo>
                        <a:pt x="1352" y="440"/>
                      </a:lnTo>
                      <a:lnTo>
                        <a:pt x="1414" y="404"/>
                      </a:lnTo>
                      <a:lnTo>
                        <a:pt x="1478" y="366"/>
                      </a:lnTo>
                      <a:lnTo>
                        <a:pt x="1542" y="332"/>
                      </a:lnTo>
                      <a:lnTo>
                        <a:pt x="1610" y="298"/>
                      </a:lnTo>
                      <a:lnTo>
                        <a:pt x="1680" y="264"/>
                      </a:lnTo>
                      <a:lnTo>
                        <a:pt x="1750" y="234"/>
                      </a:lnTo>
                      <a:lnTo>
                        <a:pt x="1822" y="204"/>
                      </a:lnTo>
                      <a:lnTo>
                        <a:pt x="1894" y="176"/>
                      </a:lnTo>
                      <a:lnTo>
                        <a:pt x="1964" y="152"/>
                      </a:lnTo>
                      <a:lnTo>
                        <a:pt x="2034" y="128"/>
                      </a:lnTo>
                      <a:lnTo>
                        <a:pt x="2106" y="108"/>
                      </a:lnTo>
                      <a:lnTo>
                        <a:pt x="2176" y="88"/>
                      </a:lnTo>
                      <a:lnTo>
                        <a:pt x="2244" y="72"/>
                      </a:lnTo>
                      <a:lnTo>
                        <a:pt x="2314" y="56"/>
                      </a:lnTo>
                      <a:lnTo>
                        <a:pt x="2382" y="44"/>
                      </a:lnTo>
                      <a:lnTo>
                        <a:pt x="2450" y="32"/>
                      </a:lnTo>
                      <a:lnTo>
                        <a:pt x="2518" y="22"/>
                      </a:lnTo>
                      <a:lnTo>
                        <a:pt x="2584" y="16"/>
                      </a:lnTo>
                      <a:lnTo>
                        <a:pt x="2650" y="10"/>
                      </a:lnTo>
                      <a:lnTo>
                        <a:pt x="2716" y="4"/>
                      </a:lnTo>
                      <a:lnTo>
                        <a:pt x="2782" y="2"/>
                      </a:lnTo>
                      <a:lnTo>
                        <a:pt x="2846" y="0"/>
                      </a:lnTo>
                      <a:lnTo>
                        <a:pt x="2910" y="0"/>
                      </a:lnTo>
                      <a:lnTo>
                        <a:pt x="2972" y="2"/>
                      </a:lnTo>
                      <a:lnTo>
                        <a:pt x="3034" y="6"/>
                      </a:lnTo>
                      <a:lnTo>
                        <a:pt x="3096" y="10"/>
                      </a:lnTo>
                      <a:lnTo>
                        <a:pt x="3158" y="14"/>
                      </a:lnTo>
                      <a:lnTo>
                        <a:pt x="3218" y="22"/>
                      </a:lnTo>
                      <a:lnTo>
                        <a:pt x="3276" y="30"/>
                      </a:lnTo>
                      <a:lnTo>
                        <a:pt x="3336" y="38"/>
                      </a:lnTo>
                      <a:lnTo>
                        <a:pt x="3450" y="60"/>
                      </a:lnTo>
                      <a:lnTo>
                        <a:pt x="3560" y="84"/>
                      </a:lnTo>
                      <a:lnTo>
                        <a:pt x="3668" y="112"/>
                      </a:lnTo>
                      <a:lnTo>
                        <a:pt x="3772" y="144"/>
                      </a:lnTo>
                      <a:lnTo>
                        <a:pt x="3872" y="176"/>
                      </a:lnTo>
                      <a:lnTo>
                        <a:pt x="3966" y="212"/>
                      </a:lnTo>
                      <a:lnTo>
                        <a:pt x="4058" y="250"/>
                      </a:lnTo>
                      <a:lnTo>
                        <a:pt x="4144" y="288"/>
                      </a:lnTo>
                      <a:lnTo>
                        <a:pt x="4226" y="328"/>
                      </a:lnTo>
                      <a:lnTo>
                        <a:pt x="4302" y="368"/>
                      </a:lnTo>
                      <a:lnTo>
                        <a:pt x="4374" y="408"/>
                      </a:lnTo>
                      <a:lnTo>
                        <a:pt x="4440" y="448"/>
                      </a:lnTo>
                      <a:lnTo>
                        <a:pt x="4502" y="486"/>
                      </a:lnTo>
                      <a:lnTo>
                        <a:pt x="4558" y="524"/>
                      </a:lnTo>
                      <a:lnTo>
                        <a:pt x="4606" y="560"/>
                      </a:lnTo>
                      <a:lnTo>
                        <a:pt x="4650" y="594"/>
                      </a:lnTo>
                      <a:lnTo>
                        <a:pt x="4688" y="626"/>
                      </a:lnTo>
                      <a:lnTo>
                        <a:pt x="4720" y="654"/>
                      </a:lnTo>
                      <a:lnTo>
                        <a:pt x="4746" y="680"/>
                      </a:lnTo>
                      <a:lnTo>
                        <a:pt x="4764" y="702"/>
                      </a:lnTo>
                      <a:close/>
                    </a:path>
                  </a:pathLst>
                </a:custGeom>
                <a:gradFill rotWithShape="0">
                  <a:gsLst>
                    <a:gs pos="0">
                      <a:srgbClr val="92D050"/>
                    </a:gs>
                    <a:gs pos="74001">
                      <a:srgbClr val="7CBF33"/>
                    </a:gs>
                    <a:gs pos="100000">
                      <a:srgbClr val="7CBF33"/>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sp>
              <p:nvSpPr>
                <p:cNvPr id="106" name="Freeform 14"/>
                <p:cNvSpPr/>
                <p:nvPr/>
              </p:nvSpPr>
              <p:spPr>
                <a:xfrm rot="19725095">
                  <a:off x="5254793" y="3468745"/>
                  <a:ext cx="523875" cy="225425"/>
                </a:xfrm>
                <a:custGeom>
                  <a:avLst/>
                  <a:gdLst>
                    <a:gd name="connsiteX0" fmla="*/ 0 w 523875"/>
                    <a:gd name="connsiteY0" fmla="*/ 36512 h 225425"/>
                    <a:gd name="connsiteX1" fmla="*/ 304800 w 523875"/>
                    <a:gd name="connsiteY1" fmla="*/ 26987 h 225425"/>
                    <a:gd name="connsiteX2" fmla="*/ 476250 w 523875"/>
                    <a:gd name="connsiteY2" fmla="*/ 198437 h 225425"/>
                    <a:gd name="connsiteX3" fmla="*/ 523875 w 523875"/>
                    <a:gd name="connsiteY3" fmla="*/ 188912 h 225425"/>
                  </a:gdLst>
                  <a:ahLst/>
                  <a:cxnLst>
                    <a:cxn ang="0">
                      <a:pos x="connsiteX0" y="connsiteY0"/>
                    </a:cxn>
                    <a:cxn ang="0">
                      <a:pos x="connsiteX1" y="connsiteY1"/>
                    </a:cxn>
                    <a:cxn ang="0">
                      <a:pos x="connsiteX2" y="connsiteY2"/>
                    </a:cxn>
                    <a:cxn ang="0">
                      <a:pos x="connsiteX3" y="connsiteY3"/>
                    </a:cxn>
                  </a:cxnLst>
                  <a:rect l="l" t="t" r="r" b="b"/>
                  <a:pathLst>
                    <a:path w="523875" h="225425">
                      <a:moveTo>
                        <a:pt x="0" y="36512"/>
                      </a:moveTo>
                      <a:cubicBezTo>
                        <a:pt x="112712" y="18256"/>
                        <a:pt x="225425" y="0"/>
                        <a:pt x="304800" y="26987"/>
                      </a:cubicBezTo>
                      <a:cubicBezTo>
                        <a:pt x="384175" y="53974"/>
                        <a:pt x="439737" y="171449"/>
                        <a:pt x="476250" y="198437"/>
                      </a:cubicBezTo>
                      <a:cubicBezTo>
                        <a:pt x="512763" y="225425"/>
                        <a:pt x="518319" y="207168"/>
                        <a:pt x="523875" y="188912"/>
                      </a:cubicBezTo>
                    </a:path>
                  </a:pathLst>
                </a:custGeom>
                <a:ln>
                  <a:solidFill>
                    <a:srgbClr val="C75F09"/>
                  </a:solidFill>
                </a:ln>
                <a:effectLst/>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107" name="Freeform 29"/>
                <p:cNvSpPr>
                  <a:spLocks/>
                </p:cNvSpPr>
                <p:nvPr/>
              </p:nvSpPr>
              <p:spPr bwMode="auto">
                <a:xfrm rot="500580">
                  <a:off x="4893196" y="3458415"/>
                  <a:ext cx="474663" cy="319088"/>
                </a:xfrm>
                <a:custGeom>
                  <a:avLst/>
                  <a:gdLst>
                    <a:gd name="T0" fmla="*/ 2147483647 w 4764"/>
                    <a:gd name="T1" fmla="*/ 2147483647 h 3212"/>
                    <a:gd name="T2" fmla="*/ 2147483647 w 4764"/>
                    <a:gd name="T3" fmla="*/ 2147483647 h 3212"/>
                    <a:gd name="T4" fmla="*/ 2147483647 w 4764"/>
                    <a:gd name="T5" fmla="*/ 2147483647 h 3212"/>
                    <a:gd name="T6" fmla="*/ 2147483647 w 4764"/>
                    <a:gd name="T7" fmla="*/ 2147483647 h 3212"/>
                    <a:gd name="T8" fmla="*/ 2147483647 w 4764"/>
                    <a:gd name="T9" fmla="*/ 2147483647 h 3212"/>
                    <a:gd name="T10" fmla="*/ 2147483647 w 4764"/>
                    <a:gd name="T11" fmla="*/ 2147483647 h 3212"/>
                    <a:gd name="T12" fmla="*/ 2147483647 w 4764"/>
                    <a:gd name="T13" fmla="*/ 2147483647 h 3212"/>
                    <a:gd name="T14" fmla="*/ 2147483647 w 4764"/>
                    <a:gd name="T15" fmla="*/ 2147483647 h 3212"/>
                    <a:gd name="T16" fmla="*/ 2147483647 w 4764"/>
                    <a:gd name="T17" fmla="*/ 2147483647 h 3212"/>
                    <a:gd name="T18" fmla="*/ 2147483647 w 4764"/>
                    <a:gd name="T19" fmla="*/ 2147483647 h 3212"/>
                    <a:gd name="T20" fmla="*/ 2147483647 w 4764"/>
                    <a:gd name="T21" fmla="*/ 2147483647 h 3212"/>
                    <a:gd name="T22" fmla="*/ 2147483647 w 4764"/>
                    <a:gd name="T23" fmla="*/ 2147483647 h 3212"/>
                    <a:gd name="T24" fmla="*/ 2147483647 w 4764"/>
                    <a:gd name="T25" fmla="*/ 2147483647 h 3212"/>
                    <a:gd name="T26" fmla="*/ 2147483647 w 4764"/>
                    <a:gd name="T27" fmla="*/ 2147483647 h 3212"/>
                    <a:gd name="T28" fmla="*/ 2147483647 w 4764"/>
                    <a:gd name="T29" fmla="*/ 2147483647 h 3212"/>
                    <a:gd name="T30" fmla="*/ 2147483647 w 4764"/>
                    <a:gd name="T31" fmla="*/ 2147483647 h 3212"/>
                    <a:gd name="T32" fmla="*/ 2147483647 w 4764"/>
                    <a:gd name="T33" fmla="*/ 2147483647 h 3212"/>
                    <a:gd name="T34" fmla="*/ 2147483647 w 4764"/>
                    <a:gd name="T35" fmla="*/ 2147483647 h 3212"/>
                    <a:gd name="T36" fmla="*/ 2147483647 w 4764"/>
                    <a:gd name="T37" fmla="*/ 2147483647 h 3212"/>
                    <a:gd name="T38" fmla="*/ 2147483647 w 4764"/>
                    <a:gd name="T39" fmla="*/ 2147483647 h 3212"/>
                    <a:gd name="T40" fmla="*/ 2147483647 w 4764"/>
                    <a:gd name="T41" fmla="*/ 2147483647 h 3212"/>
                    <a:gd name="T42" fmla="*/ 2147483647 w 4764"/>
                    <a:gd name="T43" fmla="*/ 2147483647 h 3212"/>
                    <a:gd name="T44" fmla="*/ 2147483647 w 4764"/>
                    <a:gd name="T45" fmla="*/ 2147483647 h 3212"/>
                    <a:gd name="T46" fmla="*/ 2147483647 w 4764"/>
                    <a:gd name="T47" fmla="*/ 2147483647 h 3212"/>
                    <a:gd name="T48" fmla="*/ 2147483647 w 4764"/>
                    <a:gd name="T49" fmla="*/ 2147483647 h 3212"/>
                    <a:gd name="T50" fmla="*/ 2147483647 w 4764"/>
                    <a:gd name="T51" fmla="*/ 2147483647 h 3212"/>
                    <a:gd name="T52" fmla="*/ 2147483647 w 4764"/>
                    <a:gd name="T53" fmla="*/ 2147483647 h 3212"/>
                    <a:gd name="T54" fmla="*/ 2147483647 w 4764"/>
                    <a:gd name="T55" fmla="*/ 2147483647 h 3212"/>
                    <a:gd name="T56" fmla="*/ 0 w 4764"/>
                    <a:gd name="T57" fmla="*/ 2147483647 h 3212"/>
                    <a:gd name="T58" fmla="*/ 2147483647 w 4764"/>
                    <a:gd name="T59" fmla="*/ 2147483647 h 3212"/>
                    <a:gd name="T60" fmla="*/ 2147483647 w 4764"/>
                    <a:gd name="T61" fmla="*/ 2147483647 h 3212"/>
                    <a:gd name="T62" fmla="*/ 2147483647 w 4764"/>
                    <a:gd name="T63" fmla="*/ 2147483647 h 3212"/>
                    <a:gd name="T64" fmla="*/ 2147483647 w 4764"/>
                    <a:gd name="T65" fmla="*/ 2147483647 h 3212"/>
                    <a:gd name="T66" fmla="*/ 2147483647 w 4764"/>
                    <a:gd name="T67" fmla="*/ 2147483647 h 3212"/>
                    <a:gd name="T68" fmla="*/ 2147483647 w 4764"/>
                    <a:gd name="T69" fmla="*/ 2147483647 h 3212"/>
                    <a:gd name="T70" fmla="*/ 2147483647 w 4764"/>
                    <a:gd name="T71" fmla="*/ 2147483647 h 3212"/>
                    <a:gd name="T72" fmla="*/ 2147483647 w 4764"/>
                    <a:gd name="T73" fmla="*/ 2147483647 h 3212"/>
                    <a:gd name="T74" fmla="*/ 2147483647 w 4764"/>
                    <a:gd name="T75" fmla="*/ 2147483647 h 3212"/>
                    <a:gd name="T76" fmla="*/ 2147483647 w 4764"/>
                    <a:gd name="T77" fmla="*/ 2147483647 h 3212"/>
                    <a:gd name="T78" fmla="*/ 2147483647 w 4764"/>
                    <a:gd name="T79" fmla="*/ 2147483647 h 3212"/>
                    <a:gd name="T80" fmla="*/ 2147483647 w 4764"/>
                    <a:gd name="T81" fmla="*/ 2147483647 h 3212"/>
                    <a:gd name="T82" fmla="*/ 2147483647 w 4764"/>
                    <a:gd name="T83" fmla="*/ 2147483647 h 3212"/>
                    <a:gd name="T84" fmla="*/ 2147483647 w 4764"/>
                    <a:gd name="T85" fmla="*/ 2147483647 h 3212"/>
                    <a:gd name="T86" fmla="*/ 2147483647 w 4764"/>
                    <a:gd name="T87" fmla="*/ 2147483647 h 3212"/>
                    <a:gd name="T88" fmla="*/ 2147483647 w 4764"/>
                    <a:gd name="T89" fmla="*/ 2147483647 h 3212"/>
                    <a:gd name="T90" fmla="*/ 2147483647 w 4764"/>
                    <a:gd name="T91" fmla="*/ 2147483647 h 3212"/>
                    <a:gd name="T92" fmla="*/ 2147483647 w 4764"/>
                    <a:gd name="T93" fmla="*/ 2147483647 h 3212"/>
                    <a:gd name="T94" fmla="*/ 2147483647 w 4764"/>
                    <a:gd name="T95" fmla="*/ 0 h 3212"/>
                    <a:gd name="T96" fmla="*/ 2147483647 w 4764"/>
                    <a:gd name="T97" fmla="*/ 2147483647 h 3212"/>
                    <a:gd name="T98" fmla="*/ 2147483647 w 4764"/>
                    <a:gd name="T99" fmla="*/ 2147483647 h 3212"/>
                    <a:gd name="T100" fmla="*/ 2147483647 w 4764"/>
                    <a:gd name="T101" fmla="*/ 2147483647 h 3212"/>
                    <a:gd name="T102" fmla="*/ 2147483647 w 4764"/>
                    <a:gd name="T103" fmla="*/ 2147483647 h 3212"/>
                    <a:gd name="T104" fmla="*/ 2147483647 w 4764"/>
                    <a:gd name="T105" fmla="*/ 2147483647 h 3212"/>
                    <a:gd name="T106" fmla="*/ 2147483647 w 4764"/>
                    <a:gd name="T107" fmla="*/ 2147483647 h 3212"/>
                    <a:gd name="T108" fmla="*/ 2147483647 w 4764"/>
                    <a:gd name="T109" fmla="*/ 2147483647 h 3212"/>
                    <a:gd name="T110" fmla="*/ 2147483647 w 4764"/>
                    <a:gd name="T111" fmla="*/ 2147483647 h 3212"/>
                    <a:gd name="T112" fmla="*/ 2147483647 w 4764"/>
                    <a:gd name="T113" fmla="*/ 2147483647 h 3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64"/>
                    <a:gd name="T172" fmla="*/ 0 h 3212"/>
                    <a:gd name="T173" fmla="*/ 4764 w 4764"/>
                    <a:gd name="T174" fmla="*/ 3212 h 32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64" h="3212">
                      <a:moveTo>
                        <a:pt x="4764" y="702"/>
                      </a:moveTo>
                      <a:lnTo>
                        <a:pt x="4764" y="702"/>
                      </a:lnTo>
                      <a:lnTo>
                        <a:pt x="4762" y="722"/>
                      </a:lnTo>
                      <a:lnTo>
                        <a:pt x="4754" y="776"/>
                      </a:lnTo>
                      <a:lnTo>
                        <a:pt x="4736" y="862"/>
                      </a:lnTo>
                      <a:lnTo>
                        <a:pt x="4726" y="916"/>
                      </a:lnTo>
                      <a:lnTo>
                        <a:pt x="4710" y="976"/>
                      </a:lnTo>
                      <a:lnTo>
                        <a:pt x="4694" y="1042"/>
                      </a:lnTo>
                      <a:lnTo>
                        <a:pt x="4672" y="1112"/>
                      </a:lnTo>
                      <a:lnTo>
                        <a:pt x="4648" y="1188"/>
                      </a:lnTo>
                      <a:lnTo>
                        <a:pt x="4620" y="1270"/>
                      </a:lnTo>
                      <a:lnTo>
                        <a:pt x="4588" y="1354"/>
                      </a:lnTo>
                      <a:lnTo>
                        <a:pt x="4552" y="1442"/>
                      </a:lnTo>
                      <a:lnTo>
                        <a:pt x="4512" y="1532"/>
                      </a:lnTo>
                      <a:lnTo>
                        <a:pt x="4466" y="1626"/>
                      </a:lnTo>
                      <a:lnTo>
                        <a:pt x="4416" y="1720"/>
                      </a:lnTo>
                      <a:lnTo>
                        <a:pt x="4360" y="1816"/>
                      </a:lnTo>
                      <a:lnTo>
                        <a:pt x="4300" y="1914"/>
                      </a:lnTo>
                      <a:lnTo>
                        <a:pt x="4268" y="1962"/>
                      </a:lnTo>
                      <a:lnTo>
                        <a:pt x="4234" y="2010"/>
                      </a:lnTo>
                      <a:lnTo>
                        <a:pt x="4198" y="2060"/>
                      </a:lnTo>
                      <a:lnTo>
                        <a:pt x="4160" y="2108"/>
                      </a:lnTo>
                      <a:lnTo>
                        <a:pt x="4122" y="2156"/>
                      </a:lnTo>
                      <a:lnTo>
                        <a:pt x="4082" y="2204"/>
                      </a:lnTo>
                      <a:lnTo>
                        <a:pt x="4040" y="2252"/>
                      </a:lnTo>
                      <a:lnTo>
                        <a:pt x="3996" y="2300"/>
                      </a:lnTo>
                      <a:lnTo>
                        <a:pt x="3952" y="2346"/>
                      </a:lnTo>
                      <a:lnTo>
                        <a:pt x="3904" y="2394"/>
                      </a:lnTo>
                      <a:lnTo>
                        <a:pt x="3856" y="2440"/>
                      </a:lnTo>
                      <a:lnTo>
                        <a:pt x="3806" y="2486"/>
                      </a:lnTo>
                      <a:lnTo>
                        <a:pt x="3754" y="2530"/>
                      </a:lnTo>
                      <a:lnTo>
                        <a:pt x="3700" y="2574"/>
                      </a:lnTo>
                      <a:lnTo>
                        <a:pt x="3644" y="2618"/>
                      </a:lnTo>
                      <a:lnTo>
                        <a:pt x="3586" y="2660"/>
                      </a:lnTo>
                      <a:lnTo>
                        <a:pt x="3526" y="2702"/>
                      </a:lnTo>
                      <a:lnTo>
                        <a:pt x="3466" y="2742"/>
                      </a:lnTo>
                      <a:lnTo>
                        <a:pt x="3402" y="2782"/>
                      </a:lnTo>
                      <a:lnTo>
                        <a:pt x="3336" y="2820"/>
                      </a:lnTo>
                      <a:lnTo>
                        <a:pt x="3268" y="2858"/>
                      </a:lnTo>
                      <a:lnTo>
                        <a:pt x="3200" y="2894"/>
                      </a:lnTo>
                      <a:lnTo>
                        <a:pt x="3128" y="2928"/>
                      </a:lnTo>
                      <a:lnTo>
                        <a:pt x="3054" y="2962"/>
                      </a:lnTo>
                      <a:lnTo>
                        <a:pt x="2978" y="2994"/>
                      </a:lnTo>
                      <a:lnTo>
                        <a:pt x="2900" y="3024"/>
                      </a:lnTo>
                      <a:lnTo>
                        <a:pt x="2820" y="3052"/>
                      </a:lnTo>
                      <a:lnTo>
                        <a:pt x="2742" y="3078"/>
                      </a:lnTo>
                      <a:lnTo>
                        <a:pt x="2664" y="3102"/>
                      </a:lnTo>
                      <a:lnTo>
                        <a:pt x="2588" y="3122"/>
                      </a:lnTo>
                      <a:lnTo>
                        <a:pt x="2512" y="3140"/>
                      </a:lnTo>
                      <a:lnTo>
                        <a:pt x="2436" y="3158"/>
                      </a:lnTo>
                      <a:lnTo>
                        <a:pt x="2362" y="3172"/>
                      </a:lnTo>
                      <a:lnTo>
                        <a:pt x="2288" y="3182"/>
                      </a:lnTo>
                      <a:lnTo>
                        <a:pt x="2216" y="3192"/>
                      </a:lnTo>
                      <a:lnTo>
                        <a:pt x="2144" y="3200"/>
                      </a:lnTo>
                      <a:lnTo>
                        <a:pt x="2074" y="3206"/>
                      </a:lnTo>
                      <a:lnTo>
                        <a:pt x="2004" y="3210"/>
                      </a:lnTo>
                      <a:lnTo>
                        <a:pt x="1934" y="3212"/>
                      </a:lnTo>
                      <a:lnTo>
                        <a:pt x="1866" y="3212"/>
                      </a:lnTo>
                      <a:lnTo>
                        <a:pt x="1798" y="3212"/>
                      </a:lnTo>
                      <a:lnTo>
                        <a:pt x="1732" y="3208"/>
                      </a:lnTo>
                      <a:lnTo>
                        <a:pt x="1666" y="3204"/>
                      </a:lnTo>
                      <a:lnTo>
                        <a:pt x="1602" y="3198"/>
                      </a:lnTo>
                      <a:lnTo>
                        <a:pt x="1538" y="3192"/>
                      </a:lnTo>
                      <a:lnTo>
                        <a:pt x="1476" y="3182"/>
                      </a:lnTo>
                      <a:lnTo>
                        <a:pt x="1416" y="3172"/>
                      </a:lnTo>
                      <a:lnTo>
                        <a:pt x="1356" y="3162"/>
                      </a:lnTo>
                      <a:lnTo>
                        <a:pt x="1296" y="3150"/>
                      </a:lnTo>
                      <a:lnTo>
                        <a:pt x="1238" y="3136"/>
                      </a:lnTo>
                      <a:lnTo>
                        <a:pt x="1180" y="3122"/>
                      </a:lnTo>
                      <a:lnTo>
                        <a:pt x="1126" y="3106"/>
                      </a:lnTo>
                      <a:lnTo>
                        <a:pt x="1016" y="3072"/>
                      </a:lnTo>
                      <a:lnTo>
                        <a:pt x="914" y="3036"/>
                      </a:lnTo>
                      <a:lnTo>
                        <a:pt x="814" y="2998"/>
                      </a:lnTo>
                      <a:lnTo>
                        <a:pt x="720" y="2958"/>
                      </a:lnTo>
                      <a:lnTo>
                        <a:pt x="632" y="2916"/>
                      </a:lnTo>
                      <a:lnTo>
                        <a:pt x="548" y="2874"/>
                      </a:lnTo>
                      <a:lnTo>
                        <a:pt x="470" y="2832"/>
                      </a:lnTo>
                      <a:lnTo>
                        <a:pt x="398" y="2788"/>
                      </a:lnTo>
                      <a:lnTo>
                        <a:pt x="332" y="2748"/>
                      </a:lnTo>
                      <a:lnTo>
                        <a:pt x="270" y="2708"/>
                      </a:lnTo>
                      <a:lnTo>
                        <a:pt x="214" y="2668"/>
                      </a:lnTo>
                      <a:lnTo>
                        <a:pt x="166" y="2634"/>
                      </a:lnTo>
                      <a:lnTo>
                        <a:pt x="122" y="2600"/>
                      </a:lnTo>
                      <a:lnTo>
                        <a:pt x="54" y="2546"/>
                      </a:lnTo>
                      <a:lnTo>
                        <a:pt x="14" y="2510"/>
                      </a:lnTo>
                      <a:lnTo>
                        <a:pt x="0" y="2498"/>
                      </a:lnTo>
                      <a:lnTo>
                        <a:pt x="2" y="2480"/>
                      </a:lnTo>
                      <a:lnTo>
                        <a:pt x="12" y="2428"/>
                      </a:lnTo>
                      <a:lnTo>
                        <a:pt x="30" y="2344"/>
                      </a:lnTo>
                      <a:lnTo>
                        <a:pt x="58" y="2236"/>
                      </a:lnTo>
                      <a:lnTo>
                        <a:pt x="76" y="2172"/>
                      </a:lnTo>
                      <a:lnTo>
                        <a:pt x="96" y="2104"/>
                      </a:lnTo>
                      <a:lnTo>
                        <a:pt x="120" y="2032"/>
                      </a:lnTo>
                      <a:lnTo>
                        <a:pt x="148" y="1954"/>
                      </a:lnTo>
                      <a:lnTo>
                        <a:pt x="180" y="1872"/>
                      </a:lnTo>
                      <a:lnTo>
                        <a:pt x="216" y="1788"/>
                      </a:lnTo>
                      <a:lnTo>
                        <a:pt x="256" y="1700"/>
                      </a:lnTo>
                      <a:lnTo>
                        <a:pt x="300" y="1612"/>
                      </a:lnTo>
                      <a:lnTo>
                        <a:pt x="348" y="1520"/>
                      </a:lnTo>
                      <a:lnTo>
                        <a:pt x="400" y="1426"/>
                      </a:lnTo>
                      <a:lnTo>
                        <a:pt x="458" y="1332"/>
                      </a:lnTo>
                      <a:lnTo>
                        <a:pt x="522" y="1238"/>
                      </a:lnTo>
                      <a:lnTo>
                        <a:pt x="590" y="1142"/>
                      </a:lnTo>
                      <a:lnTo>
                        <a:pt x="626" y="1096"/>
                      </a:lnTo>
                      <a:lnTo>
                        <a:pt x="664" y="1048"/>
                      </a:lnTo>
                      <a:lnTo>
                        <a:pt x="704" y="1002"/>
                      </a:lnTo>
                      <a:lnTo>
                        <a:pt x="744" y="956"/>
                      </a:lnTo>
                      <a:lnTo>
                        <a:pt x="786" y="910"/>
                      </a:lnTo>
                      <a:lnTo>
                        <a:pt x="830" y="864"/>
                      </a:lnTo>
                      <a:lnTo>
                        <a:pt x="874" y="818"/>
                      </a:lnTo>
                      <a:lnTo>
                        <a:pt x="920" y="774"/>
                      </a:lnTo>
                      <a:lnTo>
                        <a:pt x="968" y="730"/>
                      </a:lnTo>
                      <a:lnTo>
                        <a:pt x="1018" y="686"/>
                      </a:lnTo>
                      <a:lnTo>
                        <a:pt x="1070" y="642"/>
                      </a:lnTo>
                      <a:lnTo>
                        <a:pt x="1124" y="600"/>
                      </a:lnTo>
                      <a:lnTo>
                        <a:pt x="1178" y="560"/>
                      </a:lnTo>
                      <a:lnTo>
                        <a:pt x="1234" y="518"/>
                      </a:lnTo>
                      <a:lnTo>
                        <a:pt x="1292" y="480"/>
                      </a:lnTo>
                      <a:lnTo>
                        <a:pt x="1352" y="440"/>
                      </a:lnTo>
                      <a:lnTo>
                        <a:pt x="1414" y="404"/>
                      </a:lnTo>
                      <a:lnTo>
                        <a:pt x="1478" y="366"/>
                      </a:lnTo>
                      <a:lnTo>
                        <a:pt x="1542" y="332"/>
                      </a:lnTo>
                      <a:lnTo>
                        <a:pt x="1610" y="298"/>
                      </a:lnTo>
                      <a:lnTo>
                        <a:pt x="1680" y="264"/>
                      </a:lnTo>
                      <a:lnTo>
                        <a:pt x="1750" y="234"/>
                      </a:lnTo>
                      <a:lnTo>
                        <a:pt x="1822" y="204"/>
                      </a:lnTo>
                      <a:lnTo>
                        <a:pt x="1894" y="176"/>
                      </a:lnTo>
                      <a:lnTo>
                        <a:pt x="1964" y="152"/>
                      </a:lnTo>
                      <a:lnTo>
                        <a:pt x="2034" y="128"/>
                      </a:lnTo>
                      <a:lnTo>
                        <a:pt x="2106" y="108"/>
                      </a:lnTo>
                      <a:lnTo>
                        <a:pt x="2176" y="88"/>
                      </a:lnTo>
                      <a:lnTo>
                        <a:pt x="2244" y="72"/>
                      </a:lnTo>
                      <a:lnTo>
                        <a:pt x="2314" y="56"/>
                      </a:lnTo>
                      <a:lnTo>
                        <a:pt x="2382" y="44"/>
                      </a:lnTo>
                      <a:lnTo>
                        <a:pt x="2450" y="32"/>
                      </a:lnTo>
                      <a:lnTo>
                        <a:pt x="2518" y="22"/>
                      </a:lnTo>
                      <a:lnTo>
                        <a:pt x="2584" y="16"/>
                      </a:lnTo>
                      <a:lnTo>
                        <a:pt x="2650" y="10"/>
                      </a:lnTo>
                      <a:lnTo>
                        <a:pt x="2716" y="4"/>
                      </a:lnTo>
                      <a:lnTo>
                        <a:pt x="2782" y="2"/>
                      </a:lnTo>
                      <a:lnTo>
                        <a:pt x="2846" y="0"/>
                      </a:lnTo>
                      <a:lnTo>
                        <a:pt x="2910" y="0"/>
                      </a:lnTo>
                      <a:lnTo>
                        <a:pt x="2972" y="2"/>
                      </a:lnTo>
                      <a:lnTo>
                        <a:pt x="3034" y="6"/>
                      </a:lnTo>
                      <a:lnTo>
                        <a:pt x="3096" y="10"/>
                      </a:lnTo>
                      <a:lnTo>
                        <a:pt x="3158" y="14"/>
                      </a:lnTo>
                      <a:lnTo>
                        <a:pt x="3218" y="22"/>
                      </a:lnTo>
                      <a:lnTo>
                        <a:pt x="3276" y="30"/>
                      </a:lnTo>
                      <a:lnTo>
                        <a:pt x="3336" y="38"/>
                      </a:lnTo>
                      <a:lnTo>
                        <a:pt x="3450" y="60"/>
                      </a:lnTo>
                      <a:lnTo>
                        <a:pt x="3560" y="84"/>
                      </a:lnTo>
                      <a:lnTo>
                        <a:pt x="3668" y="112"/>
                      </a:lnTo>
                      <a:lnTo>
                        <a:pt x="3772" y="144"/>
                      </a:lnTo>
                      <a:lnTo>
                        <a:pt x="3872" y="176"/>
                      </a:lnTo>
                      <a:lnTo>
                        <a:pt x="3966" y="212"/>
                      </a:lnTo>
                      <a:lnTo>
                        <a:pt x="4058" y="250"/>
                      </a:lnTo>
                      <a:lnTo>
                        <a:pt x="4144" y="288"/>
                      </a:lnTo>
                      <a:lnTo>
                        <a:pt x="4226" y="328"/>
                      </a:lnTo>
                      <a:lnTo>
                        <a:pt x="4302" y="368"/>
                      </a:lnTo>
                      <a:lnTo>
                        <a:pt x="4374" y="408"/>
                      </a:lnTo>
                      <a:lnTo>
                        <a:pt x="4440" y="448"/>
                      </a:lnTo>
                      <a:lnTo>
                        <a:pt x="4502" y="486"/>
                      </a:lnTo>
                      <a:lnTo>
                        <a:pt x="4558" y="524"/>
                      </a:lnTo>
                      <a:lnTo>
                        <a:pt x="4606" y="560"/>
                      </a:lnTo>
                      <a:lnTo>
                        <a:pt x="4650" y="594"/>
                      </a:lnTo>
                      <a:lnTo>
                        <a:pt x="4688" y="626"/>
                      </a:lnTo>
                      <a:lnTo>
                        <a:pt x="4720" y="654"/>
                      </a:lnTo>
                      <a:lnTo>
                        <a:pt x="4746" y="680"/>
                      </a:lnTo>
                      <a:lnTo>
                        <a:pt x="4764" y="702"/>
                      </a:lnTo>
                      <a:close/>
                    </a:path>
                  </a:pathLst>
                </a:custGeom>
                <a:gradFill rotWithShape="0">
                  <a:gsLst>
                    <a:gs pos="0">
                      <a:srgbClr val="92D050"/>
                    </a:gs>
                    <a:gs pos="74001">
                      <a:srgbClr val="7CBF33"/>
                    </a:gs>
                    <a:gs pos="100000">
                      <a:srgbClr val="7CBF33"/>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sp>
              <p:nvSpPr>
                <p:cNvPr id="108" name="Freeform 16"/>
                <p:cNvSpPr/>
                <p:nvPr/>
              </p:nvSpPr>
              <p:spPr>
                <a:xfrm rot="1891340">
                  <a:off x="5696309" y="3322562"/>
                  <a:ext cx="523875" cy="225425"/>
                </a:xfrm>
                <a:custGeom>
                  <a:avLst/>
                  <a:gdLst>
                    <a:gd name="connsiteX0" fmla="*/ 0 w 523875"/>
                    <a:gd name="connsiteY0" fmla="*/ 36512 h 225425"/>
                    <a:gd name="connsiteX1" fmla="*/ 304800 w 523875"/>
                    <a:gd name="connsiteY1" fmla="*/ 26987 h 225425"/>
                    <a:gd name="connsiteX2" fmla="*/ 476250 w 523875"/>
                    <a:gd name="connsiteY2" fmla="*/ 198437 h 225425"/>
                    <a:gd name="connsiteX3" fmla="*/ 523875 w 523875"/>
                    <a:gd name="connsiteY3" fmla="*/ 188912 h 225425"/>
                  </a:gdLst>
                  <a:ahLst/>
                  <a:cxnLst>
                    <a:cxn ang="0">
                      <a:pos x="connsiteX0" y="connsiteY0"/>
                    </a:cxn>
                    <a:cxn ang="0">
                      <a:pos x="connsiteX1" y="connsiteY1"/>
                    </a:cxn>
                    <a:cxn ang="0">
                      <a:pos x="connsiteX2" y="connsiteY2"/>
                    </a:cxn>
                    <a:cxn ang="0">
                      <a:pos x="connsiteX3" y="connsiteY3"/>
                    </a:cxn>
                  </a:cxnLst>
                  <a:rect l="l" t="t" r="r" b="b"/>
                  <a:pathLst>
                    <a:path w="523875" h="225425">
                      <a:moveTo>
                        <a:pt x="0" y="36512"/>
                      </a:moveTo>
                      <a:cubicBezTo>
                        <a:pt x="112712" y="18256"/>
                        <a:pt x="225425" y="0"/>
                        <a:pt x="304800" y="26987"/>
                      </a:cubicBezTo>
                      <a:cubicBezTo>
                        <a:pt x="384175" y="53974"/>
                        <a:pt x="439737" y="171449"/>
                        <a:pt x="476250" y="198437"/>
                      </a:cubicBezTo>
                      <a:cubicBezTo>
                        <a:pt x="512763" y="225425"/>
                        <a:pt x="518319" y="207168"/>
                        <a:pt x="523875" y="188912"/>
                      </a:cubicBezTo>
                    </a:path>
                  </a:pathLst>
                </a:custGeom>
                <a:ln>
                  <a:solidFill>
                    <a:srgbClr val="BF5B09"/>
                  </a:solidFill>
                </a:ln>
                <a:effectLst/>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109" name="Freeform 29"/>
                <p:cNvSpPr>
                  <a:spLocks/>
                </p:cNvSpPr>
                <p:nvPr/>
              </p:nvSpPr>
              <p:spPr bwMode="auto">
                <a:xfrm rot="2795445">
                  <a:off x="5443896" y="3000300"/>
                  <a:ext cx="474663" cy="319088"/>
                </a:xfrm>
                <a:custGeom>
                  <a:avLst/>
                  <a:gdLst>
                    <a:gd name="T0" fmla="*/ 2147483647 w 4764"/>
                    <a:gd name="T1" fmla="*/ 2147483647 h 3212"/>
                    <a:gd name="T2" fmla="*/ 2147483647 w 4764"/>
                    <a:gd name="T3" fmla="*/ 2147483647 h 3212"/>
                    <a:gd name="T4" fmla="*/ 2147483647 w 4764"/>
                    <a:gd name="T5" fmla="*/ 2147483647 h 3212"/>
                    <a:gd name="T6" fmla="*/ 2147483647 w 4764"/>
                    <a:gd name="T7" fmla="*/ 2147483647 h 3212"/>
                    <a:gd name="T8" fmla="*/ 2147483647 w 4764"/>
                    <a:gd name="T9" fmla="*/ 2147483647 h 3212"/>
                    <a:gd name="T10" fmla="*/ 2147483647 w 4764"/>
                    <a:gd name="T11" fmla="*/ 2147483647 h 3212"/>
                    <a:gd name="T12" fmla="*/ 2147483647 w 4764"/>
                    <a:gd name="T13" fmla="*/ 2147483647 h 3212"/>
                    <a:gd name="T14" fmla="*/ 2147483647 w 4764"/>
                    <a:gd name="T15" fmla="*/ 2147483647 h 3212"/>
                    <a:gd name="T16" fmla="*/ 2147483647 w 4764"/>
                    <a:gd name="T17" fmla="*/ 2147483647 h 3212"/>
                    <a:gd name="T18" fmla="*/ 2147483647 w 4764"/>
                    <a:gd name="T19" fmla="*/ 2147483647 h 3212"/>
                    <a:gd name="T20" fmla="*/ 2147483647 w 4764"/>
                    <a:gd name="T21" fmla="*/ 2147483647 h 3212"/>
                    <a:gd name="T22" fmla="*/ 2147483647 w 4764"/>
                    <a:gd name="T23" fmla="*/ 2147483647 h 3212"/>
                    <a:gd name="T24" fmla="*/ 2147483647 w 4764"/>
                    <a:gd name="T25" fmla="*/ 2147483647 h 3212"/>
                    <a:gd name="T26" fmla="*/ 2147483647 w 4764"/>
                    <a:gd name="T27" fmla="*/ 2147483647 h 3212"/>
                    <a:gd name="T28" fmla="*/ 2147483647 w 4764"/>
                    <a:gd name="T29" fmla="*/ 2147483647 h 3212"/>
                    <a:gd name="T30" fmla="*/ 2147483647 w 4764"/>
                    <a:gd name="T31" fmla="*/ 2147483647 h 3212"/>
                    <a:gd name="T32" fmla="*/ 2147483647 w 4764"/>
                    <a:gd name="T33" fmla="*/ 2147483647 h 3212"/>
                    <a:gd name="T34" fmla="*/ 2147483647 w 4764"/>
                    <a:gd name="T35" fmla="*/ 2147483647 h 3212"/>
                    <a:gd name="T36" fmla="*/ 2147483647 w 4764"/>
                    <a:gd name="T37" fmla="*/ 2147483647 h 3212"/>
                    <a:gd name="T38" fmla="*/ 2147483647 w 4764"/>
                    <a:gd name="T39" fmla="*/ 2147483647 h 3212"/>
                    <a:gd name="T40" fmla="*/ 2147483647 w 4764"/>
                    <a:gd name="T41" fmla="*/ 2147483647 h 3212"/>
                    <a:gd name="T42" fmla="*/ 2147483647 w 4764"/>
                    <a:gd name="T43" fmla="*/ 2147483647 h 3212"/>
                    <a:gd name="T44" fmla="*/ 2147483647 w 4764"/>
                    <a:gd name="T45" fmla="*/ 2147483647 h 3212"/>
                    <a:gd name="T46" fmla="*/ 2147483647 w 4764"/>
                    <a:gd name="T47" fmla="*/ 2147483647 h 3212"/>
                    <a:gd name="T48" fmla="*/ 2147483647 w 4764"/>
                    <a:gd name="T49" fmla="*/ 2147483647 h 3212"/>
                    <a:gd name="T50" fmla="*/ 2147483647 w 4764"/>
                    <a:gd name="T51" fmla="*/ 2147483647 h 3212"/>
                    <a:gd name="T52" fmla="*/ 2147483647 w 4764"/>
                    <a:gd name="T53" fmla="*/ 2147483647 h 3212"/>
                    <a:gd name="T54" fmla="*/ 2147483647 w 4764"/>
                    <a:gd name="T55" fmla="*/ 2147483647 h 3212"/>
                    <a:gd name="T56" fmla="*/ 0 w 4764"/>
                    <a:gd name="T57" fmla="*/ 2147483647 h 3212"/>
                    <a:gd name="T58" fmla="*/ 2147483647 w 4764"/>
                    <a:gd name="T59" fmla="*/ 2147483647 h 3212"/>
                    <a:gd name="T60" fmla="*/ 2147483647 w 4764"/>
                    <a:gd name="T61" fmla="*/ 2147483647 h 3212"/>
                    <a:gd name="T62" fmla="*/ 2147483647 w 4764"/>
                    <a:gd name="T63" fmla="*/ 2147483647 h 3212"/>
                    <a:gd name="T64" fmla="*/ 2147483647 w 4764"/>
                    <a:gd name="T65" fmla="*/ 2147483647 h 3212"/>
                    <a:gd name="T66" fmla="*/ 2147483647 w 4764"/>
                    <a:gd name="T67" fmla="*/ 2147483647 h 3212"/>
                    <a:gd name="T68" fmla="*/ 2147483647 w 4764"/>
                    <a:gd name="T69" fmla="*/ 2147483647 h 3212"/>
                    <a:gd name="T70" fmla="*/ 2147483647 w 4764"/>
                    <a:gd name="T71" fmla="*/ 2147483647 h 3212"/>
                    <a:gd name="T72" fmla="*/ 2147483647 w 4764"/>
                    <a:gd name="T73" fmla="*/ 2147483647 h 3212"/>
                    <a:gd name="T74" fmla="*/ 2147483647 w 4764"/>
                    <a:gd name="T75" fmla="*/ 2147483647 h 3212"/>
                    <a:gd name="T76" fmla="*/ 2147483647 w 4764"/>
                    <a:gd name="T77" fmla="*/ 2147483647 h 3212"/>
                    <a:gd name="T78" fmla="*/ 2147483647 w 4764"/>
                    <a:gd name="T79" fmla="*/ 2147483647 h 3212"/>
                    <a:gd name="T80" fmla="*/ 2147483647 w 4764"/>
                    <a:gd name="T81" fmla="*/ 2147483647 h 3212"/>
                    <a:gd name="T82" fmla="*/ 2147483647 w 4764"/>
                    <a:gd name="T83" fmla="*/ 2147483647 h 3212"/>
                    <a:gd name="T84" fmla="*/ 2147483647 w 4764"/>
                    <a:gd name="T85" fmla="*/ 2147483647 h 3212"/>
                    <a:gd name="T86" fmla="*/ 2147483647 w 4764"/>
                    <a:gd name="T87" fmla="*/ 2147483647 h 3212"/>
                    <a:gd name="T88" fmla="*/ 2147483647 w 4764"/>
                    <a:gd name="T89" fmla="*/ 2147483647 h 3212"/>
                    <a:gd name="T90" fmla="*/ 2147483647 w 4764"/>
                    <a:gd name="T91" fmla="*/ 2147483647 h 3212"/>
                    <a:gd name="T92" fmla="*/ 2147483647 w 4764"/>
                    <a:gd name="T93" fmla="*/ 2147483647 h 3212"/>
                    <a:gd name="T94" fmla="*/ 2147483647 w 4764"/>
                    <a:gd name="T95" fmla="*/ 0 h 3212"/>
                    <a:gd name="T96" fmla="*/ 2147483647 w 4764"/>
                    <a:gd name="T97" fmla="*/ 2147483647 h 3212"/>
                    <a:gd name="T98" fmla="*/ 2147483647 w 4764"/>
                    <a:gd name="T99" fmla="*/ 2147483647 h 3212"/>
                    <a:gd name="T100" fmla="*/ 2147483647 w 4764"/>
                    <a:gd name="T101" fmla="*/ 2147483647 h 3212"/>
                    <a:gd name="T102" fmla="*/ 2147483647 w 4764"/>
                    <a:gd name="T103" fmla="*/ 2147483647 h 3212"/>
                    <a:gd name="T104" fmla="*/ 2147483647 w 4764"/>
                    <a:gd name="T105" fmla="*/ 2147483647 h 3212"/>
                    <a:gd name="T106" fmla="*/ 2147483647 w 4764"/>
                    <a:gd name="T107" fmla="*/ 2147483647 h 3212"/>
                    <a:gd name="T108" fmla="*/ 2147483647 w 4764"/>
                    <a:gd name="T109" fmla="*/ 2147483647 h 3212"/>
                    <a:gd name="T110" fmla="*/ 2147483647 w 4764"/>
                    <a:gd name="T111" fmla="*/ 2147483647 h 3212"/>
                    <a:gd name="T112" fmla="*/ 2147483647 w 4764"/>
                    <a:gd name="T113" fmla="*/ 2147483647 h 3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64"/>
                    <a:gd name="T172" fmla="*/ 0 h 3212"/>
                    <a:gd name="T173" fmla="*/ 4764 w 4764"/>
                    <a:gd name="T174" fmla="*/ 3212 h 32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64" h="3212">
                      <a:moveTo>
                        <a:pt x="4764" y="702"/>
                      </a:moveTo>
                      <a:lnTo>
                        <a:pt x="4764" y="702"/>
                      </a:lnTo>
                      <a:lnTo>
                        <a:pt x="4762" y="722"/>
                      </a:lnTo>
                      <a:lnTo>
                        <a:pt x="4754" y="776"/>
                      </a:lnTo>
                      <a:lnTo>
                        <a:pt x="4736" y="862"/>
                      </a:lnTo>
                      <a:lnTo>
                        <a:pt x="4726" y="916"/>
                      </a:lnTo>
                      <a:lnTo>
                        <a:pt x="4710" y="976"/>
                      </a:lnTo>
                      <a:lnTo>
                        <a:pt x="4694" y="1042"/>
                      </a:lnTo>
                      <a:lnTo>
                        <a:pt x="4672" y="1112"/>
                      </a:lnTo>
                      <a:lnTo>
                        <a:pt x="4648" y="1188"/>
                      </a:lnTo>
                      <a:lnTo>
                        <a:pt x="4620" y="1270"/>
                      </a:lnTo>
                      <a:lnTo>
                        <a:pt x="4588" y="1354"/>
                      </a:lnTo>
                      <a:lnTo>
                        <a:pt x="4552" y="1442"/>
                      </a:lnTo>
                      <a:lnTo>
                        <a:pt x="4512" y="1532"/>
                      </a:lnTo>
                      <a:lnTo>
                        <a:pt x="4466" y="1626"/>
                      </a:lnTo>
                      <a:lnTo>
                        <a:pt x="4416" y="1720"/>
                      </a:lnTo>
                      <a:lnTo>
                        <a:pt x="4360" y="1816"/>
                      </a:lnTo>
                      <a:lnTo>
                        <a:pt x="4300" y="1914"/>
                      </a:lnTo>
                      <a:lnTo>
                        <a:pt x="4268" y="1962"/>
                      </a:lnTo>
                      <a:lnTo>
                        <a:pt x="4234" y="2010"/>
                      </a:lnTo>
                      <a:lnTo>
                        <a:pt x="4198" y="2060"/>
                      </a:lnTo>
                      <a:lnTo>
                        <a:pt x="4160" y="2108"/>
                      </a:lnTo>
                      <a:lnTo>
                        <a:pt x="4122" y="2156"/>
                      </a:lnTo>
                      <a:lnTo>
                        <a:pt x="4082" y="2204"/>
                      </a:lnTo>
                      <a:lnTo>
                        <a:pt x="4040" y="2252"/>
                      </a:lnTo>
                      <a:lnTo>
                        <a:pt x="3996" y="2300"/>
                      </a:lnTo>
                      <a:lnTo>
                        <a:pt x="3952" y="2346"/>
                      </a:lnTo>
                      <a:lnTo>
                        <a:pt x="3904" y="2394"/>
                      </a:lnTo>
                      <a:lnTo>
                        <a:pt x="3856" y="2440"/>
                      </a:lnTo>
                      <a:lnTo>
                        <a:pt x="3806" y="2486"/>
                      </a:lnTo>
                      <a:lnTo>
                        <a:pt x="3754" y="2530"/>
                      </a:lnTo>
                      <a:lnTo>
                        <a:pt x="3700" y="2574"/>
                      </a:lnTo>
                      <a:lnTo>
                        <a:pt x="3644" y="2618"/>
                      </a:lnTo>
                      <a:lnTo>
                        <a:pt x="3586" y="2660"/>
                      </a:lnTo>
                      <a:lnTo>
                        <a:pt x="3526" y="2702"/>
                      </a:lnTo>
                      <a:lnTo>
                        <a:pt x="3466" y="2742"/>
                      </a:lnTo>
                      <a:lnTo>
                        <a:pt x="3402" y="2782"/>
                      </a:lnTo>
                      <a:lnTo>
                        <a:pt x="3336" y="2820"/>
                      </a:lnTo>
                      <a:lnTo>
                        <a:pt x="3268" y="2858"/>
                      </a:lnTo>
                      <a:lnTo>
                        <a:pt x="3200" y="2894"/>
                      </a:lnTo>
                      <a:lnTo>
                        <a:pt x="3128" y="2928"/>
                      </a:lnTo>
                      <a:lnTo>
                        <a:pt x="3054" y="2962"/>
                      </a:lnTo>
                      <a:lnTo>
                        <a:pt x="2978" y="2994"/>
                      </a:lnTo>
                      <a:lnTo>
                        <a:pt x="2900" y="3024"/>
                      </a:lnTo>
                      <a:lnTo>
                        <a:pt x="2820" y="3052"/>
                      </a:lnTo>
                      <a:lnTo>
                        <a:pt x="2742" y="3078"/>
                      </a:lnTo>
                      <a:lnTo>
                        <a:pt x="2664" y="3102"/>
                      </a:lnTo>
                      <a:lnTo>
                        <a:pt x="2588" y="3122"/>
                      </a:lnTo>
                      <a:lnTo>
                        <a:pt x="2512" y="3140"/>
                      </a:lnTo>
                      <a:lnTo>
                        <a:pt x="2436" y="3158"/>
                      </a:lnTo>
                      <a:lnTo>
                        <a:pt x="2362" y="3172"/>
                      </a:lnTo>
                      <a:lnTo>
                        <a:pt x="2288" y="3182"/>
                      </a:lnTo>
                      <a:lnTo>
                        <a:pt x="2216" y="3192"/>
                      </a:lnTo>
                      <a:lnTo>
                        <a:pt x="2144" y="3200"/>
                      </a:lnTo>
                      <a:lnTo>
                        <a:pt x="2074" y="3206"/>
                      </a:lnTo>
                      <a:lnTo>
                        <a:pt x="2004" y="3210"/>
                      </a:lnTo>
                      <a:lnTo>
                        <a:pt x="1934" y="3212"/>
                      </a:lnTo>
                      <a:lnTo>
                        <a:pt x="1866" y="3212"/>
                      </a:lnTo>
                      <a:lnTo>
                        <a:pt x="1798" y="3212"/>
                      </a:lnTo>
                      <a:lnTo>
                        <a:pt x="1732" y="3208"/>
                      </a:lnTo>
                      <a:lnTo>
                        <a:pt x="1666" y="3204"/>
                      </a:lnTo>
                      <a:lnTo>
                        <a:pt x="1602" y="3198"/>
                      </a:lnTo>
                      <a:lnTo>
                        <a:pt x="1538" y="3192"/>
                      </a:lnTo>
                      <a:lnTo>
                        <a:pt x="1476" y="3182"/>
                      </a:lnTo>
                      <a:lnTo>
                        <a:pt x="1416" y="3172"/>
                      </a:lnTo>
                      <a:lnTo>
                        <a:pt x="1356" y="3162"/>
                      </a:lnTo>
                      <a:lnTo>
                        <a:pt x="1296" y="3150"/>
                      </a:lnTo>
                      <a:lnTo>
                        <a:pt x="1238" y="3136"/>
                      </a:lnTo>
                      <a:lnTo>
                        <a:pt x="1180" y="3122"/>
                      </a:lnTo>
                      <a:lnTo>
                        <a:pt x="1126" y="3106"/>
                      </a:lnTo>
                      <a:lnTo>
                        <a:pt x="1016" y="3072"/>
                      </a:lnTo>
                      <a:lnTo>
                        <a:pt x="914" y="3036"/>
                      </a:lnTo>
                      <a:lnTo>
                        <a:pt x="814" y="2998"/>
                      </a:lnTo>
                      <a:lnTo>
                        <a:pt x="720" y="2958"/>
                      </a:lnTo>
                      <a:lnTo>
                        <a:pt x="632" y="2916"/>
                      </a:lnTo>
                      <a:lnTo>
                        <a:pt x="548" y="2874"/>
                      </a:lnTo>
                      <a:lnTo>
                        <a:pt x="470" y="2832"/>
                      </a:lnTo>
                      <a:lnTo>
                        <a:pt x="398" y="2788"/>
                      </a:lnTo>
                      <a:lnTo>
                        <a:pt x="332" y="2748"/>
                      </a:lnTo>
                      <a:lnTo>
                        <a:pt x="270" y="2708"/>
                      </a:lnTo>
                      <a:lnTo>
                        <a:pt x="214" y="2668"/>
                      </a:lnTo>
                      <a:lnTo>
                        <a:pt x="166" y="2634"/>
                      </a:lnTo>
                      <a:lnTo>
                        <a:pt x="122" y="2600"/>
                      </a:lnTo>
                      <a:lnTo>
                        <a:pt x="54" y="2546"/>
                      </a:lnTo>
                      <a:lnTo>
                        <a:pt x="14" y="2510"/>
                      </a:lnTo>
                      <a:lnTo>
                        <a:pt x="0" y="2498"/>
                      </a:lnTo>
                      <a:lnTo>
                        <a:pt x="2" y="2480"/>
                      </a:lnTo>
                      <a:lnTo>
                        <a:pt x="12" y="2428"/>
                      </a:lnTo>
                      <a:lnTo>
                        <a:pt x="30" y="2344"/>
                      </a:lnTo>
                      <a:lnTo>
                        <a:pt x="58" y="2236"/>
                      </a:lnTo>
                      <a:lnTo>
                        <a:pt x="76" y="2172"/>
                      </a:lnTo>
                      <a:lnTo>
                        <a:pt x="96" y="2104"/>
                      </a:lnTo>
                      <a:lnTo>
                        <a:pt x="120" y="2032"/>
                      </a:lnTo>
                      <a:lnTo>
                        <a:pt x="148" y="1954"/>
                      </a:lnTo>
                      <a:lnTo>
                        <a:pt x="180" y="1872"/>
                      </a:lnTo>
                      <a:lnTo>
                        <a:pt x="216" y="1788"/>
                      </a:lnTo>
                      <a:lnTo>
                        <a:pt x="256" y="1700"/>
                      </a:lnTo>
                      <a:lnTo>
                        <a:pt x="300" y="1612"/>
                      </a:lnTo>
                      <a:lnTo>
                        <a:pt x="348" y="1520"/>
                      </a:lnTo>
                      <a:lnTo>
                        <a:pt x="400" y="1426"/>
                      </a:lnTo>
                      <a:lnTo>
                        <a:pt x="458" y="1332"/>
                      </a:lnTo>
                      <a:lnTo>
                        <a:pt x="522" y="1238"/>
                      </a:lnTo>
                      <a:lnTo>
                        <a:pt x="590" y="1142"/>
                      </a:lnTo>
                      <a:lnTo>
                        <a:pt x="626" y="1096"/>
                      </a:lnTo>
                      <a:lnTo>
                        <a:pt x="664" y="1048"/>
                      </a:lnTo>
                      <a:lnTo>
                        <a:pt x="704" y="1002"/>
                      </a:lnTo>
                      <a:lnTo>
                        <a:pt x="744" y="956"/>
                      </a:lnTo>
                      <a:lnTo>
                        <a:pt x="786" y="910"/>
                      </a:lnTo>
                      <a:lnTo>
                        <a:pt x="830" y="864"/>
                      </a:lnTo>
                      <a:lnTo>
                        <a:pt x="874" y="818"/>
                      </a:lnTo>
                      <a:lnTo>
                        <a:pt x="920" y="774"/>
                      </a:lnTo>
                      <a:lnTo>
                        <a:pt x="968" y="730"/>
                      </a:lnTo>
                      <a:lnTo>
                        <a:pt x="1018" y="686"/>
                      </a:lnTo>
                      <a:lnTo>
                        <a:pt x="1070" y="642"/>
                      </a:lnTo>
                      <a:lnTo>
                        <a:pt x="1124" y="600"/>
                      </a:lnTo>
                      <a:lnTo>
                        <a:pt x="1178" y="560"/>
                      </a:lnTo>
                      <a:lnTo>
                        <a:pt x="1234" y="518"/>
                      </a:lnTo>
                      <a:lnTo>
                        <a:pt x="1292" y="480"/>
                      </a:lnTo>
                      <a:lnTo>
                        <a:pt x="1352" y="440"/>
                      </a:lnTo>
                      <a:lnTo>
                        <a:pt x="1414" y="404"/>
                      </a:lnTo>
                      <a:lnTo>
                        <a:pt x="1478" y="366"/>
                      </a:lnTo>
                      <a:lnTo>
                        <a:pt x="1542" y="332"/>
                      </a:lnTo>
                      <a:lnTo>
                        <a:pt x="1610" y="298"/>
                      </a:lnTo>
                      <a:lnTo>
                        <a:pt x="1680" y="264"/>
                      </a:lnTo>
                      <a:lnTo>
                        <a:pt x="1750" y="234"/>
                      </a:lnTo>
                      <a:lnTo>
                        <a:pt x="1822" y="204"/>
                      </a:lnTo>
                      <a:lnTo>
                        <a:pt x="1894" y="176"/>
                      </a:lnTo>
                      <a:lnTo>
                        <a:pt x="1964" y="152"/>
                      </a:lnTo>
                      <a:lnTo>
                        <a:pt x="2034" y="128"/>
                      </a:lnTo>
                      <a:lnTo>
                        <a:pt x="2106" y="108"/>
                      </a:lnTo>
                      <a:lnTo>
                        <a:pt x="2176" y="88"/>
                      </a:lnTo>
                      <a:lnTo>
                        <a:pt x="2244" y="72"/>
                      </a:lnTo>
                      <a:lnTo>
                        <a:pt x="2314" y="56"/>
                      </a:lnTo>
                      <a:lnTo>
                        <a:pt x="2382" y="44"/>
                      </a:lnTo>
                      <a:lnTo>
                        <a:pt x="2450" y="32"/>
                      </a:lnTo>
                      <a:lnTo>
                        <a:pt x="2518" y="22"/>
                      </a:lnTo>
                      <a:lnTo>
                        <a:pt x="2584" y="16"/>
                      </a:lnTo>
                      <a:lnTo>
                        <a:pt x="2650" y="10"/>
                      </a:lnTo>
                      <a:lnTo>
                        <a:pt x="2716" y="4"/>
                      </a:lnTo>
                      <a:lnTo>
                        <a:pt x="2782" y="2"/>
                      </a:lnTo>
                      <a:lnTo>
                        <a:pt x="2846" y="0"/>
                      </a:lnTo>
                      <a:lnTo>
                        <a:pt x="2910" y="0"/>
                      </a:lnTo>
                      <a:lnTo>
                        <a:pt x="2972" y="2"/>
                      </a:lnTo>
                      <a:lnTo>
                        <a:pt x="3034" y="6"/>
                      </a:lnTo>
                      <a:lnTo>
                        <a:pt x="3096" y="10"/>
                      </a:lnTo>
                      <a:lnTo>
                        <a:pt x="3158" y="14"/>
                      </a:lnTo>
                      <a:lnTo>
                        <a:pt x="3218" y="22"/>
                      </a:lnTo>
                      <a:lnTo>
                        <a:pt x="3276" y="30"/>
                      </a:lnTo>
                      <a:lnTo>
                        <a:pt x="3336" y="38"/>
                      </a:lnTo>
                      <a:lnTo>
                        <a:pt x="3450" y="60"/>
                      </a:lnTo>
                      <a:lnTo>
                        <a:pt x="3560" y="84"/>
                      </a:lnTo>
                      <a:lnTo>
                        <a:pt x="3668" y="112"/>
                      </a:lnTo>
                      <a:lnTo>
                        <a:pt x="3772" y="144"/>
                      </a:lnTo>
                      <a:lnTo>
                        <a:pt x="3872" y="176"/>
                      </a:lnTo>
                      <a:lnTo>
                        <a:pt x="3966" y="212"/>
                      </a:lnTo>
                      <a:lnTo>
                        <a:pt x="4058" y="250"/>
                      </a:lnTo>
                      <a:lnTo>
                        <a:pt x="4144" y="288"/>
                      </a:lnTo>
                      <a:lnTo>
                        <a:pt x="4226" y="328"/>
                      </a:lnTo>
                      <a:lnTo>
                        <a:pt x="4302" y="368"/>
                      </a:lnTo>
                      <a:lnTo>
                        <a:pt x="4374" y="408"/>
                      </a:lnTo>
                      <a:lnTo>
                        <a:pt x="4440" y="448"/>
                      </a:lnTo>
                      <a:lnTo>
                        <a:pt x="4502" y="486"/>
                      </a:lnTo>
                      <a:lnTo>
                        <a:pt x="4558" y="524"/>
                      </a:lnTo>
                      <a:lnTo>
                        <a:pt x="4606" y="560"/>
                      </a:lnTo>
                      <a:lnTo>
                        <a:pt x="4650" y="594"/>
                      </a:lnTo>
                      <a:lnTo>
                        <a:pt x="4688" y="626"/>
                      </a:lnTo>
                      <a:lnTo>
                        <a:pt x="4720" y="654"/>
                      </a:lnTo>
                      <a:lnTo>
                        <a:pt x="4746" y="680"/>
                      </a:lnTo>
                      <a:lnTo>
                        <a:pt x="4764" y="702"/>
                      </a:lnTo>
                      <a:close/>
                    </a:path>
                  </a:pathLst>
                </a:custGeom>
                <a:gradFill rotWithShape="0">
                  <a:gsLst>
                    <a:gs pos="0">
                      <a:srgbClr val="92D050"/>
                    </a:gs>
                    <a:gs pos="74001">
                      <a:srgbClr val="7CBF33"/>
                    </a:gs>
                    <a:gs pos="100000">
                      <a:srgbClr val="7CBF33"/>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sp>
              <p:nvSpPr>
                <p:cNvPr id="110" name="Freeform 19"/>
                <p:cNvSpPr/>
                <p:nvPr/>
              </p:nvSpPr>
              <p:spPr>
                <a:xfrm rot="317874">
                  <a:off x="6257689" y="3357552"/>
                  <a:ext cx="523875" cy="225425"/>
                </a:xfrm>
                <a:custGeom>
                  <a:avLst/>
                  <a:gdLst>
                    <a:gd name="connsiteX0" fmla="*/ 0 w 523875"/>
                    <a:gd name="connsiteY0" fmla="*/ 36512 h 225425"/>
                    <a:gd name="connsiteX1" fmla="*/ 304800 w 523875"/>
                    <a:gd name="connsiteY1" fmla="*/ 26987 h 225425"/>
                    <a:gd name="connsiteX2" fmla="*/ 476250 w 523875"/>
                    <a:gd name="connsiteY2" fmla="*/ 198437 h 225425"/>
                    <a:gd name="connsiteX3" fmla="*/ 523875 w 523875"/>
                    <a:gd name="connsiteY3" fmla="*/ 188912 h 225425"/>
                  </a:gdLst>
                  <a:ahLst/>
                  <a:cxnLst>
                    <a:cxn ang="0">
                      <a:pos x="connsiteX0" y="connsiteY0"/>
                    </a:cxn>
                    <a:cxn ang="0">
                      <a:pos x="connsiteX1" y="connsiteY1"/>
                    </a:cxn>
                    <a:cxn ang="0">
                      <a:pos x="connsiteX2" y="connsiteY2"/>
                    </a:cxn>
                    <a:cxn ang="0">
                      <a:pos x="connsiteX3" y="connsiteY3"/>
                    </a:cxn>
                  </a:cxnLst>
                  <a:rect l="l" t="t" r="r" b="b"/>
                  <a:pathLst>
                    <a:path w="523875" h="225425">
                      <a:moveTo>
                        <a:pt x="0" y="36512"/>
                      </a:moveTo>
                      <a:cubicBezTo>
                        <a:pt x="112712" y="18256"/>
                        <a:pt x="225425" y="0"/>
                        <a:pt x="304800" y="26987"/>
                      </a:cubicBezTo>
                      <a:cubicBezTo>
                        <a:pt x="384175" y="53974"/>
                        <a:pt x="439737" y="171449"/>
                        <a:pt x="476250" y="198437"/>
                      </a:cubicBezTo>
                      <a:cubicBezTo>
                        <a:pt x="512763" y="225425"/>
                        <a:pt x="518319" y="207168"/>
                        <a:pt x="523875" y="188912"/>
                      </a:cubicBezTo>
                    </a:path>
                  </a:pathLst>
                </a:custGeom>
                <a:ln>
                  <a:solidFill>
                    <a:srgbClr val="C75F09"/>
                  </a:solidFill>
                </a:ln>
                <a:effectLst/>
              </p:spPr>
              <p:style>
                <a:lnRef idx="2">
                  <a:schemeClr val="accent1"/>
                </a:lnRef>
                <a:fillRef idx="0">
                  <a:schemeClr val="accent1"/>
                </a:fillRef>
                <a:effectRef idx="1">
                  <a:schemeClr val="accent1"/>
                </a:effectRef>
                <a:fontRef idx="minor">
                  <a:schemeClr val="tx1"/>
                </a:fontRef>
              </p:style>
              <p:txBody>
                <a:bodyPr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en-US"/>
                </a:p>
              </p:txBody>
            </p:sp>
            <p:sp>
              <p:nvSpPr>
                <p:cNvPr id="111" name="Freeform 29"/>
                <p:cNvSpPr>
                  <a:spLocks/>
                </p:cNvSpPr>
                <p:nvPr/>
              </p:nvSpPr>
              <p:spPr bwMode="auto">
                <a:xfrm rot="3315013">
                  <a:off x="6637896" y="3529796"/>
                  <a:ext cx="538162" cy="361950"/>
                </a:xfrm>
                <a:custGeom>
                  <a:avLst/>
                  <a:gdLst>
                    <a:gd name="T0" fmla="*/ 2147483647 w 4764"/>
                    <a:gd name="T1" fmla="*/ 2147483647 h 3212"/>
                    <a:gd name="T2" fmla="*/ 2147483647 w 4764"/>
                    <a:gd name="T3" fmla="*/ 2147483647 h 3212"/>
                    <a:gd name="T4" fmla="*/ 2147483647 w 4764"/>
                    <a:gd name="T5" fmla="*/ 2147483647 h 3212"/>
                    <a:gd name="T6" fmla="*/ 2147483647 w 4764"/>
                    <a:gd name="T7" fmla="*/ 2147483647 h 3212"/>
                    <a:gd name="T8" fmla="*/ 2147483647 w 4764"/>
                    <a:gd name="T9" fmla="*/ 2147483647 h 3212"/>
                    <a:gd name="T10" fmla="*/ 2147483647 w 4764"/>
                    <a:gd name="T11" fmla="*/ 2147483647 h 3212"/>
                    <a:gd name="T12" fmla="*/ 2147483647 w 4764"/>
                    <a:gd name="T13" fmla="*/ 2147483647 h 3212"/>
                    <a:gd name="T14" fmla="*/ 2147483647 w 4764"/>
                    <a:gd name="T15" fmla="*/ 2147483647 h 3212"/>
                    <a:gd name="T16" fmla="*/ 2147483647 w 4764"/>
                    <a:gd name="T17" fmla="*/ 2147483647 h 3212"/>
                    <a:gd name="T18" fmla="*/ 2147483647 w 4764"/>
                    <a:gd name="T19" fmla="*/ 2147483647 h 3212"/>
                    <a:gd name="T20" fmla="*/ 2147483647 w 4764"/>
                    <a:gd name="T21" fmla="*/ 2147483647 h 3212"/>
                    <a:gd name="T22" fmla="*/ 2147483647 w 4764"/>
                    <a:gd name="T23" fmla="*/ 2147483647 h 3212"/>
                    <a:gd name="T24" fmla="*/ 2147483647 w 4764"/>
                    <a:gd name="T25" fmla="*/ 2147483647 h 3212"/>
                    <a:gd name="T26" fmla="*/ 2147483647 w 4764"/>
                    <a:gd name="T27" fmla="*/ 2147483647 h 3212"/>
                    <a:gd name="T28" fmla="*/ 2147483647 w 4764"/>
                    <a:gd name="T29" fmla="*/ 2147483647 h 3212"/>
                    <a:gd name="T30" fmla="*/ 2147483647 w 4764"/>
                    <a:gd name="T31" fmla="*/ 2147483647 h 3212"/>
                    <a:gd name="T32" fmla="*/ 2147483647 w 4764"/>
                    <a:gd name="T33" fmla="*/ 2147483647 h 3212"/>
                    <a:gd name="T34" fmla="*/ 2147483647 w 4764"/>
                    <a:gd name="T35" fmla="*/ 2147483647 h 3212"/>
                    <a:gd name="T36" fmla="*/ 2147483647 w 4764"/>
                    <a:gd name="T37" fmla="*/ 2147483647 h 3212"/>
                    <a:gd name="T38" fmla="*/ 2147483647 w 4764"/>
                    <a:gd name="T39" fmla="*/ 2147483647 h 3212"/>
                    <a:gd name="T40" fmla="*/ 2147483647 w 4764"/>
                    <a:gd name="T41" fmla="*/ 2147483647 h 3212"/>
                    <a:gd name="T42" fmla="*/ 2147483647 w 4764"/>
                    <a:gd name="T43" fmla="*/ 2147483647 h 3212"/>
                    <a:gd name="T44" fmla="*/ 2147483647 w 4764"/>
                    <a:gd name="T45" fmla="*/ 2147483647 h 3212"/>
                    <a:gd name="T46" fmla="*/ 2147483647 w 4764"/>
                    <a:gd name="T47" fmla="*/ 2147483647 h 3212"/>
                    <a:gd name="T48" fmla="*/ 2147483647 w 4764"/>
                    <a:gd name="T49" fmla="*/ 2147483647 h 3212"/>
                    <a:gd name="T50" fmla="*/ 2147483647 w 4764"/>
                    <a:gd name="T51" fmla="*/ 2147483647 h 3212"/>
                    <a:gd name="T52" fmla="*/ 2147483647 w 4764"/>
                    <a:gd name="T53" fmla="*/ 2147483647 h 3212"/>
                    <a:gd name="T54" fmla="*/ 2147483647 w 4764"/>
                    <a:gd name="T55" fmla="*/ 2147483647 h 3212"/>
                    <a:gd name="T56" fmla="*/ 0 w 4764"/>
                    <a:gd name="T57" fmla="*/ 2147483647 h 3212"/>
                    <a:gd name="T58" fmla="*/ 2147483647 w 4764"/>
                    <a:gd name="T59" fmla="*/ 2147483647 h 3212"/>
                    <a:gd name="T60" fmla="*/ 2147483647 w 4764"/>
                    <a:gd name="T61" fmla="*/ 2147483647 h 3212"/>
                    <a:gd name="T62" fmla="*/ 2147483647 w 4764"/>
                    <a:gd name="T63" fmla="*/ 2147483647 h 3212"/>
                    <a:gd name="T64" fmla="*/ 2147483647 w 4764"/>
                    <a:gd name="T65" fmla="*/ 2147483647 h 3212"/>
                    <a:gd name="T66" fmla="*/ 2147483647 w 4764"/>
                    <a:gd name="T67" fmla="*/ 2147483647 h 3212"/>
                    <a:gd name="T68" fmla="*/ 2147483647 w 4764"/>
                    <a:gd name="T69" fmla="*/ 2147483647 h 3212"/>
                    <a:gd name="T70" fmla="*/ 2147483647 w 4764"/>
                    <a:gd name="T71" fmla="*/ 2147483647 h 3212"/>
                    <a:gd name="T72" fmla="*/ 2147483647 w 4764"/>
                    <a:gd name="T73" fmla="*/ 2147483647 h 3212"/>
                    <a:gd name="T74" fmla="*/ 2147483647 w 4764"/>
                    <a:gd name="T75" fmla="*/ 2147483647 h 3212"/>
                    <a:gd name="T76" fmla="*/ 2147483647 w 4764"/>
                    <a:gd name="T77" fmla="*/ 2147483647 h 3212"/>
                    <a:gd name="T78" fmla="*/ 2147483647 w 4764"/>
                    <a:gd name="T79" fmla="*/ 2147483647 h 3212"/>
                    <a:gd name="T80" fmla="*/ 2147483647 w 4764"/>
                    <a:gd name="T81" fmla="*/ 2147483647 h 3212"/>
                    <a:gd name="T82" fmla="*/ 2147483647 w 4764"/>
                    <a:gd name="T83" fmla="*/ 2147483647 h 3212"/>
                    <a:gd name="T84" fmla="*/ 2147483647 w 4764"/>
                    <a:gd name="T85" fmla="*/ 2147483647 h 3212"/>
                    <a:gd name="T86" fmla="*/ 2147483647 w 4764"/>
                    <a:gd name="T87" fmla="*/ 2147483647 h 3212"/>
                    <a:gd name="T88" fmla="*/ 2147483647 w 4764"/>
                    <a:gd name="T89" fmla="*/ 2147483647 h 3212"/>
                    <a:gd name="T90" fmla="*/ 2147483647 w 4764"/>
                    <a:gd name="T91" fmla="*/ 2147483647 h 3212"/>
                    <a:gd name="T92" fmla="*/ 2147483647 w 4764"/>
                    <a:gd name="T93" fmla="*/ 2147483647 h 3212"/>
                    <a:gd name="T94" fmla="*/ 2147483647 w 4764"/>
                    <a:gd name="T95" fmla="*/ 0 h 3212"/>
                    <a:gd name="T96" fmla="*/ 2147483647 w 4764"/>
                    <a:gd name="T97" fmla="*/ 2147483647 h 3212"/>
                    <a:gd name="T98" fmla="*/ 2147483647 w 4764"/>
                    <a:gd name="T99" fmla="*/ 2147483647 h 3212"/>
                    <a:gd name="T100" fmla="*/ 2147483647 w 4764"/>
                    <a:gd name="T101" fmla="*/ 2147483647 h 3212"/>
                    <a:gd name="T102" fmla="*/ 2147483647 w 4764"/>
                    <a:gd name="T103" fmla="*/ 2147483647 h 3212"/>
                    <a:gd name="T104" fmla="*/ 2147483647 w 4764"/>
                    <a:gd name="T105" fmla="*/ 2147483647 h 3212"/>
                    <a:gd name="T106" fmla="*/ 2147483647 w 4764"/>
                    <a:gd name="T107" fmla="*/ 2147483647 h 3212"/>
                    <a:gd name="T108" fmla="*/ 2147483647 w 4764"/>
                    <a:gd name="T109" fmla="*/ 2147483647 h 3212"/>
                    <a:gd name="T110" fmla="*/ 2147483647 w 4764"/>
                    <a:gd name="T111" fmla="*/ 2147483647 h 3212"/>
                    <a:gd name="T112" fmla="*/ 2147483647 w 4764"/>
                    <a:gd name="T113" fmla="*/ 2147483647 h 3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64"/>
                    <a:gd name="T172" fmla="*/ 0 h 3212"/>
                    <a:gd name="T173" fmla="*/ 4764 w 4764"/>
                    <a:gd name="T174" fmla="*/ 3212 h 32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64" h="3212">
                      <a:moveTo>
                        <a:pt x="4764" y="702"/>
                      </a:moveTo>
                      <a:lnTo>
                        <a:pt x="4764" y="702"/>
                      </a:lnTo>
                      <a:lnTo>
                        <a:pt x="4762" y="722"/>
                      </a:lnTo>
                      <a:lnTo>
                        <a:pt x="4754" y="776"/>
                      </a:lnTo>
                      <a:lnTo>
                        <a:pt x="4736" y="862"/>
                      </a:lnTo>
                      <a:lnTo>
                        <a:pt x="4726" y="916"/>
                      </a:lnTo>
                      <a:lnTo>
                        <a:pt x="4710" y="976"/>
                      </a:lnTo>
                      <a:lnTo>
                        <a:pt x="4694" y="1042"/>
                      </a:lnTo>
                      <a:lnTo>
                        <a:pt x="4672" y="1112"/>
                      </a:lnTo>
                      <a:lnTo>
                        <a:pt x="4648" y="1188"/>
                      </a:lnTo>
                      <a:lnTo>
                        <a:pt x="4620" y="1270"/>
                      </a:lnTo>
                      <a:lnTo>
                        <a:pt x="4588" y="1354"/>
                      </a:lnTo>
                      <a:lnTo>
                        <a:pt x="4552" y="1442"/>
                      </a:lnTo>
                      <a:lnTo>
                        <a:pt x="4512" y="1532"/>
                      </a:lnTo>
                      <a:lnTo>
                        <a:pt x="4466" y="1626"/>
                      </a:lnTo>
                      <a:lnTo>
                        <a:pt x="4416" y="1720"/>
                      </a:lnTo>
                      <a:lnTo>
                        <a:pt x="4360" y="1816"/>
                      </a:lnTo>
                      <a:lnTo>
                        <a:pt x="4300" y="1914"/>
                      </a:lnTo>
                      <a:lnTo>
                        <a:pt x="4268" y="1962"/>
                      </a:lnTo>
                      <a:lnTo>
                        <a:pt x="4234" y="2010"/>
                      </a:lnTo>
                      <a:lnTo>
                        <a:pt x="4198" y="2060"/>
                      </a:lnTo>
                      <a:lnTo>
                        <a:pt x="4160" y="2108"/>
                      </a:lnTo>
                      <a:lnTo>
                        <a:pt x="4122" y="2156"/>
                      </a:lnTo>
                      <a:lnTo>
                        <a:pt x="4082" y="2204"/>
                      </a:lnTo>
                      <a:lnTo>
                        <a:pt x="4040" y="2252"/>
                      </a:lnTo>
                      <a:lnTo>
                        <a:pt x="3996" y="2300"/>
                      </a:lnTo>
                      <a:lnTo>
                        <a:pt x="3952" y="2346"/>
                      </a:lnTo>
                      <a:lnTo>
                        <a:pt x="3904" y="2394"/>
                      </a:lnTo>
                      <a:lnTo>
                        <a:pt x="3856" y="2440"/>
                      </a:lnTo>
                      <a:lnTo>
                        <a:pt x="3806" y="2486"/>
                      </a:lnTo>
                      <a:lnTo>
                        <a:pt x="3754" y="2530"/>
                      </a:lnTo>
                      <a:lnTo>
                        <a:pt x="3700" y="2574"/>
                      </a:lnTo>
                      <a:lnTo>
                        <a:pt x="3644" y="2618"/>
                      </a:lnTo>
                      <a:lnTo>
                        <a:pt x="3586" y="2660"/>
                      </a:lnTo>
                      <a:lnTo>
                        <a:pt x="3526" y="2702"/>
                      </a:lnTo>
                      <a:lnTo>
                        <a:pt x="3466" y="2742"/>
                      </a:lnTo>
                      <a:lnTo>
                        <a:pt x="3402" y="2782"/>
                      </a:lnTo>
                      <a:lnTo>
                        <a:pt x="3336" y="2820"/>
                      </a:lnTo>
                      <a:lnTo>
                        <a:pt x="3268" y="2858"/>
                      </a:lnTo>
                      <a:lnTo>
                        <a:pt x="3200" y="2894"/>
                      </a:lnTo>
                      <a:lnTo>
                        <a:pt x="3128" y="2928"/>
                      </a:lnTo>
                      <a:lnTo>
                        <a:pt x="3054" y="2962"/>
                      </a:lnTo>
                      <a:lnTo>
                        <a:pt x="2978" y="2994"/>
                      </a:lnTo>
                      <a:lnTo>
                        <a:pt x="2900" y="3024"/>
                      </a:lnTo>
                      <a:lnTo>
                        <a:pt x="2820" y="3052"/>
                      </a:lnTo>
                      <a:lnTo>
                        <a:pt x="2742" y="3078"/>
                      </a:lnTo>
                      <a:lnTo>
                        <a:pt x="2664" y="3102"/>
                      </a:lnTo>
                      <a:lnTo>
                        <a:pt x="2588" y="3122"/>
                      </a:lnTo>
                      <a:lnTo>
                        <a:pt x="2512" y="3140"/>
                      </a:lnTo>
                      <a:lnTo>
                        <a:pt x="2436" y="3158"/>
                      </a:lnTo>
                      <a:lnTo>
                        <a:pt x="2362" y="3172"/>
                      </a:lnTo>
                      <a:lnTo>
                        <a:pt x="2288" y="3182"/>
                      </a:lnTo>
                      <a:lnTo>
                        <a:pt x="2216" y="3192"/>
                      </a:lnTo>
                      <a:lnTo>
                        <a:pt x="2144" y="3200"/>
                      </a:lnTo>
                      <a:lnTo>
                        <a:pt x="2074" y="3206"/>
                      </a:lnTo>
                      <a:lnTo>
                        <a:pt x="2004" y="3210"/>
                      </a:lnTo>
                      <a:lnTo>
                        <a:pt x="1934" y="3212"/>
                      </a:lnTo>
                      <a:lnTo>
                        <a:pt x="1866" y="3212"/>
                      </a:lnTo>
                      <a:lnTo>
                        <a:pt x="1798" y="3212"/>
                      </a:lnTo>
                      <a:lnTo>
                        <a:pt x="1732" y="3208"/>
                      </a:lnTo>
                      <a:lnTo>
                        <a:pt x="1666" y="3204"/>
                      </a:lnTo>
                      <a:lnTo>
                        <a:pt x="1602" y="3198"/>
                      </a:lnTo>
                      <a:lnTo>
                        <a:pt x="1538" y="3192"/>
                      </a:lnTo>
                      <a:lnTo>
                        <a:pt x="1476" y="3182"/>
                      </a:lnTo>
                      <a:lnTo>
                        <a:pt x="1416" y="3172"/>
                      </a:lnTo>
                      <a:lnTo>
                        <a:pt x="1356" y="3162"/>
                      </a:lnTo>
                      <a:lnTo>
                        <a:pt x="1296" y="3150"/>
                      </a:lnTo>
                      <a:lnTo>
                        <a:pt x="1238" y="3136"/>
                      </a:lnTo>
                      <a:lnTo>
                        <a:pt x="1180" y="3122"/>
                      </a:lnTo>
                      <a:lnTo>
                        <a:pt x="1126" y="3106"/>
                      </a:lnTo>
                      <a:lnTo>
                        <a:pt x="1016" y="3072"/>
                      </a:lnTo>
                      <a:lnTo>
                        <a:pt x="914" y="3036"/>
                      </a:lnTo>
                      <a:lnTo>
                        <a:pt x="814" y="2998"/>
                      </a:lnTo>
                      <a:lnTo>
                        <a:pt x="720" y="2958"/>
                      </a:lnTo>
                      <a:lnTo>
                        <a:pt x="632" y="2916"/>
                      </a:lnTo>
                      <a:lnTo>
                        <a:pt x="548" y="2874"/>
                      </a:lnTo>
                      <a:lnTo>
                        <a:pt x="470" y="2832"/>
                      </a:lnTo>
                      <a:lnTo>
                        <a:pt x="398" y="2788"/>
                      </a:lnTo>
                      <a:lnTo>
                        <a:pt x="332" y="2748"/>
                      </a:lnTo>
                      <a:lnTo>
                        <a:pt x="270" y="2708"/>
                      </a:lnTo>
                      <a:lnTo>
                        <a:pt x="214" y="2668"/>
                      </a:lnTo>
                      <a:lnTo>
                        <a:pt x="166" y="2634"/>
                      </a:lnTo>
                      <a:lnTo>
                        <a:pt x="122" y="2600"/>
                      </a:lnTo>
                      <a:lnTo>
                        <a:pt x="54" y="2546"/>
                      </a:lnTo>
                      <a:lnTo>
                        <a:pt x="14" y="2510"/>
                      </a:lnTo>
                      <a:lnTo>
                        <a:pt x="0" y="2498"/>
                      </a:lnTo>
                      <a:lnTo>
                        <a:pt x="2" y="2480"/>
                      </a:lnTo>
                      <a:lnTo>
                        <a:pt x="12" y="2428"/>
                      </a:lnTo>
                      <a:lnTo>
                        <a:pt x="30" y="2344"/>
                      </a:lnTo>
                      <a:lnTo>
                        <a:pt x="58" y="2236"/>
                      </a:lnTo>
                      <a:lnTo>
                        <a:pt x="76" y="2172"/>
                      </a:lnTo>
                      <a:lnTo>
                        <a:pt x="96" y="2104"/>
                      </a:lnTo>
                      <a:lnTo>
                        <a:pt x="120" y="2032"/>
                      </a:lnTo>
                      <a:lnTo>
                        <a:pt x="148" y="1954"/>
                      </a:lnTo>
                      <a:lnTo>
                        <a:pt x="180" y="1872"/>
                      </a:lnTo>
                      <a:lnTo>
                        <a:pt x="216" y="1788"/>
                      </a:lnTo>
                      <a:lnTo>
                        <a:pt x="256" y="1700"/>
                      </a:lnTo>
                      <a:lnTo>
                        <a:pt x="300" y="1612"/>
                      </a:lnTo>
                      <a:lnTo>
                        <a:pt x="348" y="1520"/>
                      </a:lnTo>
                      <a:lnTo>
                        <a:pt x="400" y="1426"/>
                      </a:lnTo>
                      <a:lnTo>
                        <a:pt x="458" y="1332"/>
                      </a:lnTo>
                      <a:lnTo>
                        <a:pt x="522" y="1238"/>
                      </a:lnTo>
                      <a:lnTo>
                        <a:pt x="590" y="1142"/>
                      </a:lnTo>
                      <a:lnTo>
                        <a:pt x="626" y="1096"/>
                      </a:lnTo>
                      <a:lnTo>
                        <a:pt x="664" y="1048"/>
                      </a:lnTo>
                      <a:lnTo>
                        <a:pt x="704" y="1002"/>
                      </a:lnTo>
                      <a:lnTo>
                        <a:pt x="744" y="956"/>
                      </a:lnTo>
                      <a:lnTo>
                        <a:pt x="786" y="910"/>
                      </a:lnTo>
                      <a:lnTo>
                        <a:pt x="830" y="864"/>
                      </a:lnTo>
                      <a:lnTo>
                        <a:pt x="874" y="818"/>
                      </a:lnTo>
                      <a:lnTo>
                        <a:pt x="920" y="774"/>
                      </a:lnTo>
                      <a:lnTo>
                        <a:pt x="968" y="730"/>
                      </a:lnTo>
                      <a:lnTo>
                        <a:pt x="1018" y="686"/>
                      </a:lnTo>
                      <a:lnTo>
                        <a:pt x="1070" y="642"/>
                      </a:lnTo>
                      <a:lnTo>
                        <a:pt x="1124" y="600"/>
                      </a:lnTo>
                      <a:lnTo>
                        <a:pt x="1178" y="560"/>
                      </a:lnTo>
                      <a:lnTo>
                        <a:pt x="1234" y="518"/>
                      </a:lnTo>
                      <a:lnTo>
                        <a:pt x="1292" y="480"/>
                      </a:lnTo>
                      <a:lnTo>
                        <a:pt x="1352" y="440"/>
                      </a:lnTo>
                      <a:lnTo>
                        <a:pt x="1414" y="404"/>
                      </a:lnTo>
                      <a:lnTo>
                        <a:pt x="1478" y="366"/>
                      </a:lnTo>
                      <a:lnTo>
                        <a:pt x="1542" y="332"/>
                      </a:lnTo>
                      <a:lnTo>
                        <a:pt x="1610" y="298"/>
                      </a:lnTo>
                      <a:lnTo>
                        <a:pt x="1680" y="264"/>
                      </a:lnTo>
                      <a:lnTo>
                        <a:pt x="1750" y="234"/>
                      </a:lnTo>
                      <a:lnTo>
                        <a:pt x="1822" y="204"/>
                      </a:lnTo>
                      <a:lnTo>
                        <a:pt x="1894" y="176"/>
                      </a:lnTo>
                      <a:lnTo>
                        <a:pt x="1964" y="152"/>
                      </a:lnTo>
                      <a:lnTo>
                        <a:pt x="2034" y="128"/>
                      </a:lnTo>
                      <a:lnTo>
                        <a:pt x="2106" y="108"/>
                      </a:lnTo>
                      <a:lnTo>
                        <a:pt x="2176" y="88"/>
                      </a:lnTo>
                      <a:lnTo>
                        <a:pt x="2244" y="72"/>
                      </a:lnTo>
                      <a:lnTo>
                        <a:pt x="2314" y="56"/>
                      </a:lnTo>
                      <a:lnTo>
                        <a:pt x="2382" y="44"/>
                      </a:lnTo>
                      <a:lnTo>
                        <a:pt x="2450" y="32"/>
                      </a:lnTo>
                      <a:lnTo>
                        <a:pt x="2518" y="22"/>
                      </a:lnTo>
                      <a:lnTo>
                        <a:pt x="2584" y="16"/>
                      </a:lnTo>
                      <a:lnTo>
                        <a:pt x="2650" y="10"/>
                      </a:lnTo>
                      <a:lnTo>
                        <a:pt x="2716" y="4"/>
                      </a:lnTo>
                      <a:lnTo>
                        <a:pt x="2782" y="2"/>
                      </a:lnTo>
                      <a:lnTo>
                        <a:pt x="2846" y="0"/>
                      </a:lnTo>
                      <a:lnTo>
                        <a:pt x="2910" y="0"/>
                      </a:lnTo>
                      <a:lnTo>
                        <a:pt x="2972" y="2"/>
                      </a:lnTo>
                      <a:lnTo>
                        <a:pt x="3034" y="6"/>
                      </a:lnTo>
                      <a:lnTo>
                        <a:pt x="3096" y="10"/>
                      </a:lnTo>
                      <a:lnTo>
                        <a:pt x="3158" y="14"/>
                      </a:lnTo>
                      <a:lnTo>
                        <a:pt x="3218" y="22"/>
                      </a:lnTo>
                      <a:lnTo>
                        <a:pt x="3276" y="30"/>
                      </a:lnTo>
                      <a:lnTo>
                        <a:pt x="3336" y="38"/>
                      </a:lnTo>
                      <a:lnTo>
                        <a:pt x="3450" y="60"/>
                      </a:lnTo>
                      <a:lnTo>
                        <a:pt x="3560" y="84"/>
                      </a:lnTo>
                      <a:lnTo>
                        <a:pt x="3668" y="112"/>
                      </a:lnTo>
                      <a:lnTo>
                        <a:pt x="3772" y="144"/>
                      </a:lnTo>
                      <a:lnTo>
                        <a:pt x="3872" y="176"/>
                      </a:lnTo>
                      <a:lnTo>
                        <a:pt x="3966" y="212"/>
                      </a:lnTo>
                      <a:lnTo>
                        <a:pt x="4058" y="250"/>
                      </a:lnTo>
                      <a:lnTo>
                        <a:pt x="4144" y="288"/>
                      </a:lnTo>
                      <a:lnTo>
                        <a:pt x="4226" y="328"/>
                      </a:lnTo>
                      <a:lnTo>
                        <a:pt x="4302" y="368"/>
                      </a:lnTo>
                      <a:lnTo>
                        <a:pt x="4374" y="408"/>
                      </a:lnTo>
                      <a:lnTo>
                        <a:pt x="4440" y="448"/>
                      </a:lnTo>
                      <a:lnTo>
                        <a:pt x="4502" y="486"/>
                      </a:lnTo>
                      <a:lnTo>
                        <a:pt x="4558" y="524"/>
                      </a:lnTo>
                      <a:lnTo>
                        <a:pt x="4606" y="560"/>
                      </a:lnTo>
                      <a:lnTo>
                        <a:pt x="4650" y="594"/>
                      </a:lnTo>
                      <a:lnTo>
                        <a:pt x="4688" y="626"/>
                      </a:lnTo>
                      <a:lnTo>
                        <a:pt x="4720" y="654"/>
                      </a:lnTo>
                      <a:lnTo>
                        <a:pt x="4746" y="680"/>
                      </a:lnTo>
                      <a:lnTo>
                        <a:pt x="4764" y="702"/>
                      </a:lnTo>
                      <a:close/>
                    </a:path>
                  </a:pathLst>
                </a:custGeom>
                <a:gradFill rotWithShape="0">
                  <a:gsLst>
                    <a:gs pos="0">
                      <a:srgbClr val="92D050"/>
                    </a:gs>
                    <a:gs pos="74001">
                      <a:srgbClr val="7CBF33"/>
                    </a:gs>
                    <a:gs pos="100000">
                      <a:srgbClr val="7CBF33"/>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grpSp>
              <p:nvGrpSpPr>
                <p:cNvPr id="112" name="Группа 111"/>
                <p:cNvGrpSpPr/>
                <p:nvPr/>
              </p:nvGrpSpPr>
              <p:grpSpPr>
                <a:xfrm flipH="1">
                  <a:off x="3573463" y="2642778"/>
                  <a:ext cx="1379537" cy="858838"/>
                  <a:chOff x="827087" y="2014536"/>
                  <a:chExt cx="1379537" cy="858838"/>
                </a:xfrm>
                <a:scene3d>
                  <a:camera prst="orthographicFront">
                    <a:rot lat="0" lon="0" rev="9600000"/>
                  </a:camera>
                  <a:lightRig rig="threePt" dir="t"/>
                </a:scene3d>
              </p:grpSpPr>
              <p:sp>
                <p:nvSpPr>
                  <p:cNvPr id="135" name="Oval 20"/>
                  <p:cNvSpPr>
                    <a:spLocks noChangeArrowheads="1"/>
                  </p:cNvSpPr>
                  <p:nvPr/>
                </p:nvSpPr>
                <p:spPr bwMode="auto">
                  <a:xfrm>
                    <a:off x="827087" y="2014536"/>
                    <a:ext cx="1379537" cy="858838"/>
                  </a:xfrm>
                  <a:prstGeom prst="ellipse">
                    <a:avLst/>
                  </a:prstGeom>
                  <a:gradFill rotWithShape="1">
                    <a:gsLst>
                      <a:gs pos="0">
                        <a:srgbClr val="619527"/>
                      </a:gs>
                      <a:gs pos="100000">
                        <a:srgbClr val="92D050"/>
                      </a:gs>
                    </a:gsLst>
                    <a:lin ang="16200000"/>
                  </a:gradFill>
                  <a:ln w="9525">
                    <a:solidFill>
                      <a:srgbClr val="7F7F7F">
                        <a:alpha val="29019"/>
                      </a:srgbClr>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36" name="Oval 25"/>
                  <p:cNvSpPr/>
                  <p:nvPr/>
                </p:nvSpPr>
                <p:spPr bwMode="auto">
                  <a:xfrm>
                    <a:off x="979487" y="2035174"/>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3" name="Группа 112"/>
                <p:cNvGrpSpPr/>
                <p:nvPr/>
              </p:nvGrpSpPr>
              <p:grpSpPr>
                <a:xfrm flipH="1">
                  <a:off x="4228782" y="1748064"/>
                  <a:ext cx="1554480" cy="1005840"/>
                  <a:chOff x="2435225" y="857250"/>
                  <a:chExt cx="1379537" cy="858837"/>
                </a:xfrm>
                <a:scene3d>
                  <a:camera prst="orthographicFront">
                    <a:rot lat="0" lon="0" rev="8400000"/>
                  </a:camera>
                  <a:lightRig rig="threePt" dir="t"/>
                </a:scene3d>
              </p:grpSpPr>
              <p:sp>
                <p:nvSpPr>
                  <p:cNvPr id="133" name="Oval 21"/>
                  <p:cNvSpPr>
                    <a:spLocks noChangeArrowheads="1"/>
                  </p:cNvSpPr>
                  <p:nvPr/>
                </p:nvSpPr>
                <p:spPr bwMode="auto">
                  <a:xfrm>
                    <a:off x="2435225" y="857250"/>
                    <a:ext cx="1379537" cy="858837"/>
                  </a:xfrm>
                  <a:prstGeom prst="ellipse">
                    <a:avLst/>
                  </a:prstGeom>
                  <a:gradFill rotWithShape="1">
                    <a:gsLst>
                      <a:gs pos="0">
                        <a:srgbClr val="619527"/>
                      </a:gs>
                      <a:gs pos="100000">
                        <a:srgbClr val="92D050"/>
                      </a:gs>
                    </a:gsLst>
                    <a:lin ang="16200000"/>
                  </a:gradFill>
                  <a:ln w="9525">
                    <a:solidFill>
                      <a:srgbClr val="7F7F7F">
                        <a:alpha val="29019"/>
                      </a:srgbClr>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34" name="Oval 27"/>
                  <p:cNvSpPr/>
                  <p:nvPr/>
                </p:nvSpPr>
                <p:spPr bwMode="auto">
                  <a:xfrm>
                    <a:off x="2597138" y="881043"/>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4" name="Группа 113"/>
                <p:cNvGrpSpPr/>
                <p:nvPr/>
              </p:nvGrpSpPr>
              <p:grpSpPr>
                <a:xfrm>
                  <a:off x="5737542" y="1580424"/>
                  <a:ext cx="1645920" cy="1097280"/>
                  <a:chOff x="3935412" y="571500"/>
                  <a:chExt cx="1379538" cy="858837"/>
                </a:xfrm>
                <a:scene3d>
                  <a:camera prst="orthographicFront">
                    <a:rot lat="0" lon="0" rev="2400000"/>
                  </a:camera>
                  <a:lightRig rig="threePt" dir="t"/>
                </a:scene3d>
              </p:grpSpPr>
              <p:sp>
                <p:nvSpPr>
                  <p:cNvPr id="131" name="Oval 22"/>
                  <p:cNvSpPr>
                    <a:spLocks noChangeArrowheads="1"/>
                  </p:cNvSpPr>
                  <p:nvPr/>
                </p:nvSpPr>
                <p:spPr bwMode="auto">
                  <a:xfrm>
                    <a:off x="3935412" y="571500"/>
                    <a:ext cx="1379538" cy="858837"/>
                  </a:xfrm>
                  <a:prstGeom prst="ellipse">
                    <a:avLst/>
                  </a:prstGeom>
                  <a:gradFill rotWithShape="1">
                    <a:gsLst>
                      <a:gs pos="0">
                        <a:srgbClr val="619527"/>
                      </a:gs>
                      <a:gs pos="100000">
                        <a:srgbClr val="92D050"/>
                      </a:gs>
                    </a:gsLst>
                    <a:lin ang="16200000"/>
                  </a:gradFill>
                  <a:ln w="9525">
                    <a:solidFill>
                      <a:srgbClr val="7F7F7F">
                        <a:alpha val="29019"/>
                      </a:srgbClr>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32" name="Oval 28"/>
                  <p:cNvSpPr/>
                  <p:nvPr/>
                </p:nvSpPr>
                <p:spPr bwMode="auto">
                  <a:xfrm>
                    <a:off x="4087811" y="595291"/>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5" name="Группа 114"/>
                <p:cNvGrpSpPr/>
                <p:nvPr/>
              </p:nvGrpSpPr>
              <p:grpSpPr>
                <a:xfrm>
                  <a:off x="6865302" y="2205264"/>
                  <a:ext cx="1737360" cy="1005840"/>
                  <a:chOff x="5292725" y="1357312"/>
                  <a:chExt cx="1379537" cy="858838"/>
                </a:xfrm>
                <a:scene3d>
                  <a:camera prst="orthographicFront">
                    <a:rot lat="0" lon="0" rev="600000"/>
                  </a:camera>
                  <a:lightRig rig="threePt" dir="t"/>
                </a:scene3d>
              </p:grpSpPr>
              <p:sp>
                <p:nvSpPr>
                  <p:cNvPr id="129" name="Oval 23"/>
                  <p:cNvSpPr>
                    <a:spLocks noChangeArrowheads="1"/>
                  </p:cNvSpPr>
                  <p:nvPr/>
                </p:nvSpPr>
                <p:spPr bwMode="auto">
                  <a:xfrm>
                    <a:off x="5292725" y="1357312"/>
                    <a:ext cx="1379537" cy="858838"/>
                  </a:xfrm>
                  <a:prstGeom prst="ellipse">
                    <a:avLst/>
                  </a:prstGeom>
                  <a:gradFill rotWithShape="1">
                    <a:gsLst>
                      <a:gs pos="0">
                        <a:srgbClr val="619527"/>
                      </a:gs>
                      <a:gs pos="100000">
                        <a:srgbClr val="92D050"/>
                      </a:gs>
                    </a:gsLst>
                    <a:lin ang="16200000"/>
                  </a:gradFill>
                  <a:ln w="9525">
                    <a:solidFill>
                      <a:srgbClr val="7F7F7F">
                        <a:alpha val="29019"/>
                      </a:srgbClr>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30" name="Oval 29"/>
                  <p:cNvSpPr/>
                  <p:nvPr/>
                </p:nvSpPr>
                <p:spPr bwMode="auto">
                  <a:xfrm>
                    <a:off x="5454658" y="1390634"/>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6" name="Группа 115"/>
                <p:cNvGrpSpPr/>
                <p:nvPr/>
              </p:nvGrpSpPr>
              <p:grpSpPr>
                <a:xfrm>
                  <a:off x="7315200" y="3404779"/>
                  <a:ext cx="1379538" cy="858837"/>
                  <a:chOff x="5695950" y="3005137"/>
                  <a:chExt cx="1379538" cy="858837"/>
                </a:xfrm>
              </p:grpSpPr>
              <p:sp>
                <p:nvSpPr>
                  <p:cNvPr id="127" name="Oval 24"/>
                  <p:cNvSpPr>
                    <a:spLocks noChangeArrowheads="1"/>
                  </p:cNvSpPr>
                  <p:nvPr/>
                </p:nvSpPr>
                <p:spPr bwMode="auto">
                  <a:xfrm>
                    <a:off x="5695950" y="3005137"/>
                    <a:ext cx="1379538" cy="858837"/>
                  </a:xfrm>
                  <a:prstGeom prst="ellipse">
                    <a:avLst/>
                  </a:prstGeom>
                  <a:gradFill rotWithShape="1">
                    <a:gsLst>
                      <a:gs pos="0">
                        <a:srgbClr val="619527"/>
                      </a:gs>
                      <a:gs pos="100000">
                        <a:srgbClr val="92D050"/>
                      </a:gs>
                    </a:gsLst>
                    <a:lin ang="16200000"/>
                  </a:gradFill>
                  <a:ln w="9525">
                    <a:solidFill>
                      <a:srgbClr val="7F7F7F">
                        <a:alpha val="29019"/>
                      </a:srgbClr>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28" name="Oval 30"/>
                  <p:cNvSpPr/>
                  <p:nvPr/>
                </p:nvSpPr>
                <p:spPr bwMode="auto">
                  <a:xfrm>
                    <a:off x="5848350" y="3025774"/>
                    <a:ext cx="1057627"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7" name="Группа 116"/>
                <p:cNvGrpSpPr/>
                <p:nvPr/>
              </p:nvGrpSpPr>
              <p:grpSpPr>
                <a:xfrm>
                  <a:off x="6995160" y="5747384"/>
                  <a:ext cx="1607502" cy="914400"/>
                  <a:chOff x="5196179" y="5610225"/>
                  <a:chExt cx="1515755" cy="860425"/>
                </a:xfrm>
              </p:grpSpPr>
              <p:sp>
                <p:nvSpPr>
                  <p:cNvPr id="125" name="Oval 35"/>
                  <p:cNvSpPr>
                    <a:spLocks noChangeArrowheads="1"/>
                  </p:cNvSpPr>
                  <p:nvPr/>
                </p:nvSpPr>
                <p:spPr bwMode="auto">
                  <a:xfrm>
                    <a:off x="5196179" y="5610225"/>
                    <a:ext cx="1515755" cy="860425"/>
                  </a:xfrm>
                  <a:prstGeom prst="ellipse">
                    <a:avLst/>
                  </a:prstGeom>
                  <a:gradFill rotWithShape="1">
                    <a:gsLst>
                      <a:gs pos="0">
                        <a:srgbClr val="7F7F7F"/>
                      </a:gs>
                      <a:gs pos="100000">
                        <a:srgbClr val="262626"/>
                      </a:gs>
                    </a:gsLst>
                    <a:lin ang="5400000" scaled="1"/>
                  </a:gradFill>
                  <a:ln w="9525">
                    <a:solidFill>
                      <a:srgbClr val="262626"/>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26" name="Oval 36"/>
                  <p:cNvSpPr/>
                  <p:nvPr/>
                </p:nvSpPr>
                <p:spPr bwMode="auto">
                  <a:xfrm>
                    <a:off x="5341808" y="5643576"/>
                    <a:ext cx="1162058"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8" name="Группа 117"/>
                <p:cNvGrpSpPr/>
                <p:nvPr/>
              </p:nvGrpSpPr>
              <p:grpSpPr>
                <a:xfrm>
                  <a:off x="3742973" y="5775959"/>
                  <a:ext cx="1682467" cy="914400"/>
                  <a:chOff x="1556985" y="5610224"/>
                  <a:chExt cx="1682467" cy="914400"/>
                </a:xfrm>
              </p:grpSpPr>
              <p:sp>
                <p:nvSpPr>
                  <p:cNvPr id="123" name="Oval 31"/>
                  <p:cNvSpPr>
                    <a:spLocks noChangeArrowheads="1"/>
                  </p:cNvSpPr>
                  <p:nvPr/>
                </p:nvSpPr>
                <p:spPr bwMode="auto">
                  <a:xfrm>
                    <a:off x="1556985" y="5610224"/>
                    <a:ext cx="1682467" cy="914400"/>
                  </a:xfrm>
                  <a:prstGeom prst="ellipse">
                    <a:avLst/>
                  </a:prstGeom>
                  <a:gradFill rotWithShape="1">
                    <a:gsLst>
                      <a:gs pos="0">
                        <a:srgbClr val="7F7F7F"/>
                      </a:gs>
                      <a:gs pos="100000">
                        <a:srgbClr val="262626"/>
                      </a:gs>
                    </a:gsLst>
                    <a:lin ang="5400000" scaled="1"/>
                  </a:gradFill>
                  <a:ln w="9525">
                    <a:solidFill>
                      <a:srgbClr val="262626"/>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24" name="Oval 32"/>
                  <p:cNvSpPr/>
                  <p:nvPr/>
                </p:nvSpPr>
                <p:spPr bwMode="auto">
                  <a:xfrm>
                    <a:off x="1847962" y="5643576"/>
                    <a:ext cx="1216250"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nvGrpSpPr>
                <p:cNvPr id="119" name="Группа 118"/>
                <p:cNvGrpSpPr/>
                <p:nvPr/>
              </p:nvGrpSpPr>
              <p:grpSpPr>
                <a:xfrm>
                  <a:off x="5356543" y="5699760"/>
                  <a:ext cx="1824676" cy="1005840"/>
                  <a:chOff x="3416300" y="5610225"/>
                  <a:chExt cx="1529362" cy="860425"/>
                </a:xfrm>
              </p:grpSpPr>
              <p:sp>
                <p:nvSpPr>
                  <p:cNvPr id="120" name="Freeform 6"/>
                  <p:cNvSpPr>
                    <a:spLocks/>
                  </p:cNvSpPr>
                  <p:nvPr/>
                </p:nvSpPr>
                <p:spPr bwMode="auto">
                  <a:xfrm>
                    <a:off x="3965575" y="5824537"/>
                    <a:ext cx="22225" cy="66675"/>
                  </a:xfrm>
                  <a:custGeom>
                    <a:avLst/>
                    <a:gdLst>
                      <a:gd name="T0" fmla="*/ 2147483647 w 14"/>
                      <a:gd name="T1" fmla="*/ 0 h 42"/>
                      <a:gd name="T2" fmla="*/ 2147483647 w 14"/>
                      <a:gd name="T3" fmla="*/ 0 h 42"/>
                      <a:gd name="T4" fmla="*/ 2147483647 w 14"/>
                      <a:gd name="T5" fmla="*/ 2147483647 h 42"/>
                      <a:gd name="T6" fmla="*/ 0 w 14"/>
                      <a:gd name="T7" fmla="*/ 2147483647 h 42"/>
                      <a:gd name="T8" fmla="*/ 2147483647 w 14"/>
                      <a:gd name="T9" fmla="*/ 2147483647 h 42"/>
                      <a:gd name="T10" fmla="*/ 2147483647 w 14"/>
                      <a:gd name="T11" fmla="*/ 2147483647 h 42"/>
                      <a:gd name="T12" fmla="*/ 2147483647 w 14"/>
                      <a:gd name="T13" fmla="*/ 2147483647 h 42"/>
                      <a:gd name="T14" fmla="*/ 2147483647 w 14"/>
                      <a:gd name="T15" fmla="*/ 2147483647 h 42"/>
                      <a:gd name="T16" fmla="*/ 2147483647 w 14"/>
                      <a:gd name="T17" fmla="*/ 2147483647 h 42"/>
                      <a:gd name="T18" fmla="*/ 2147483647 w 14"/>
                      <a:gd name="T19" fmla="*/ 2147483647 h 42"/>
                      <a:gd name="T20" fmla="*/ 2147483647 w 14"/>
                      <a:gd name="T21" fmla="*/ 2147483647 h 42"/>
                      <a:gd name="T22" fmla="*/ 2147483647 w 14"/>
                      <a:gd name="T23" fmla="*/ 2147483647 h 42"/>
                      <a:gd name="T24" fmla="*/ 2147483647 w 14"/>
                      <a:gd name="T25" fmla="*/ 2147483647 h 42"/>
                      <a:gd name="T26" fmla="*/ 2147483647 w 1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42"/>
                      <a:gd name="T44" fmla="*/ 14 w 1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42">
                        <a:moveTo>
                          <a:pt x="14" y="0"/>
                        </a:moveTo>
                        <a:lnTo>
                          <a:pt x="14" y="0"/>
                        </a:lnTo>
                        <a:lnTo>
                          <a:pt x="2" y="32"/>
                        </a:lnTo>
                        <a:lnTo>
                          <a:pt x="0" y="40"/>
                        </a:lnTo>
                        <a:lnTo>
                          <a:pt x="2" y="42"/>
                        </a:lnTo>
                        <a:lnTo>
                          <a:pt x="4" y="42"/>
                        </a:lnTo>
                        <a:lnTo>
                          <a:pt x="6" y="42"/>
                        </a:lnTo>
                        <a:lnTo>
                          <a:pt x="8" y="40"/>
                        </a:lnTo>
                        <a:lnTo>
                          <a:pt x="12" y="30"/>
                        </a:lnTo>
                        <a:lnTo>
                          <a:pt x="14" y="16"/>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endParaRPr lang="ru-RU"/>
                  </a:p>
                </p:txBody>
              </p:sp>
              <p:sp>
                <p:nvSpPr>
                  <p:cNvPr id="121" name="Oval 33"/>
                  <p:cNvSpPr>
                    <a:spLocks noChangeArrowheads="1"/>
                  </p:cNvSpPr>
                  <p:nvPr/>
                </p:nvSpPr>
                <p:spPr bwMode="auto">
                  <a:xfrm>
                    <a:off x="3416300" y="5610225"/>
                    <a:ext cx="1529362" cy="860425"/>
                  </a:xfrm>
                  <a:prstGeom prst="ellipse">
                    <a:avLst/>
                  </a:prstGeom>
                  <a:gradFill rotWithShape="1">
                    <a:gsLst>
                      <a:gs pos="0">
                        <a:srgbClr val="7F7F7F"/>
                      </a:gs>
                      <a:gs pos="100000">
                        <a:srgbClr val="262626"/>
                      </a:gs>
                    </a:gsLst>
                    <a:lin ang="5400000" scaled="1"/>
                  </a:gradFill>
                  <a:ln w="9525">
                    <a:solidFill>
                      <a:srgbClr val="262626"/>
                    </a:solidFill>
                    <a:miter lim="800000"/>
                    <a:headEnd/>
                    <a:tailEnd/>
                  </a:ln>
                  <a:effectLst>
                    <a:outerShdw blurRad="63500" dist="23000" dir="5400000" rotWithShape="0">
                      <a:srgbClr val="000000">
                        <a:alpha val="34998"/>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sp>
                <p:nvSpPr>
                  <p:cNvPr id="122" name="Oval 34"/>
                  <p:cNvSpPr/>
                  <p:nvPr/>
                </p:nvSpPr>
                <p:spPr bwMode="auto">
                  <a:xfrm>
                    <a:off x="3617127" y="5630349"/>
                    <a:ext cx="1172589" cy="554304"/>
                  </a:xfrm>
                  <a:prstGeom prst="ellipse">
                    <a:avLst/>
                  </a:prstGeom>
                  <a:gradFill rotWithShape="1">
                    <a:gsLst>
                      <a:gs pos="32000">
                        <a:schemeClr val="bg1">
                          <a:lumMod val="75000"/>
                          <a:alpha val="0"/>
                        </a:schemeClr>
                      </a:gs>
                      <a:gs pos="100000">
                        <a:schemeClr val="bg1"/>
                      </a:gs>
                    </a:gsLst>
                    <a:lin ang="16200000"/>
                  </a:gradFill>
                  <a:ln w="9525">
                    <a:noFill/>
                    <a:miter lim="800000"/>
                    <a:headEnd/>
                    <a:tailEnd/>
                  </a:ln>
                  <a:effectLst/>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indent="-342900" algn="ctr">
                      <a:buFont typeface="Calibri" pitchFamily="34" charset="0"/>
                      <a:buAutoNum type="arabicPeriod"/>
                      <a:defRPr/>
                    </a:pPr>
                    <a:endParaRPr lang="en-US" noProof="1">
                      <a:solidFill>
                        <a:srgbClr val="FFFFFF"/>
                      </a:solidFill>
                      <a:latin typeface="Calibri" pitchFamily="34" charset="0"/>
                      <a:ea typeface="ＭＳ Ｐゴシック" charset="-128"/>
                    </a:endParaRPr>
                  </a:p>
                </p:txBody>
              </p:sp>
            </p:grpSp>
          </p:grpSp>
          <p:sp>
            <p:nvSpPr>
              <p:cNvPr id="101" name="TextBox 100"/>
              <p:cNvSpPr txBox="1"/>
              <p:nvPr/>
            </p:nvSpPr>
            <p:spPr>
              <a:xfrm>
                <a:off x="3962400" y="5914072"/>
                <a:ext cx="4716462" cy="618076"/>
              </a:xfrm>
              <a:prstGeom prst="rect">
                <a:avLst/>
              </a:prstGeom>
              <a:noFill/>
            </p:spPr>
            <p:txBody>
              <a:bodyPr wrap="none" rtlCol="0">
                <a:prstTxWarp prst="textStop">
                  <a:avLst/>
                </a:prstTxWarp>
                <a:spAutoFit/>
              </a:bodyPr>
              <a:lstStyle/>
              <a:p>
                <a:r>
                  <a:rPr lang="ru-RU" sz="2000" b="1" dirty="0">
                    <a:solidFill>
                      <a:schemeClr val="bg1"/>
                    </a:solidFill>
                    <a:latin typeface="Verdana" pitchFamily="34" charset="0"/>
                    <a:ea typeface="Verdana" pitchFamily="34" charset="0"/>
                    <a:cs typeface="Verdana" pitchFamily="34" charset="0"/>
                  </a:rPr>
                  <a:t>Конкурентное преимущество</a:t>
                </a:r>
              </a:p>
            </p:txBody>
          </p:sp>
          <p:sp>
            <p:nvSpPr>
              <p:cNvPr id="102" name="TextBox 101"/>
              <p:cNvSpPr txBox="1"/>
              <p:nvPr/>
            </p:nvSpPr>
            <p:spPr>
              <a:xfrm>
                <a:off x="4148631" y="1617583"/>
                <a:ext cx="4196983" cy="923330"/>
              </a:xfrm>
              <a:prstGeom prst="rect">
                <a:avLst/>
              </a:prstGeom>
              <a:noFill/>
            </p:spPr>
            <p:txBody>
              <a:bodyPr wrap="none" rtlCol="0">
                <a:prstTxWarp prst="textDeflate">
                  <a:avLst/>
                </a:prstTxWarp>
                <a:spAutoFit/>
              </a:bodyPr>
              <a:lstStyle/>
              <a:p>
                <a:r>
                  <a:rPr lang="ru-RU" sz="5400" b="1" spc="50" dirty="0">
                    <a:ln w="12700" cmpd="sng">
                      <a:solidFill>
                        <a:srgbClr val="006600"/>
                      </a:solidFill>
                      <a:prstDash val="solid"/>
                    </a:ln>
                    <a:solidFill>
                      <a:srgbClr val="FFFF00"/>
                    </a:solidFill>
                    <a:effectLst>
                      <a:glow rad="63500">
                        <a:srgbClr val="006600">
                          <a:alpha val="40000"/>
                        </a:srgbClr>
                      </a:glow>
                    </a:effectLst>
                    <a:latin typeface="Arial Black" pitchFamily="34" charset="0"/>
                  </a:rPr>
                  <a:t>Стратегии</a:t>
                </a:r>
              </a:p>
            </p:txBody>
          </p:sp>
        </p:grpSp>
        <p:sp>
          <p:nvSpPr>
            <p:cNvPr id="99" name="TextBox 98"/>
            <p:cNvSpPr txBox="1"/>
            <p:nvPr/>
          </p:nvSpPr>
          <p:spPr>
            <a:xfrm>
              <a:off x="4953000" y="2608183"/>
              <a:ext cx="2461578" cy="1443371"/>
            </a:xfrm>
            <a:prstGeom prst="rect">
              <a:avLst/>
            </a:prstGeom>
            <a:noFill/>
            <a:effectLst>
              <a:softEdge rad="127000"/>
            </a:effectLst>
          </p:spPr>
          <p:txBody>
            <a:bodyPr wrap="none" lIns="91440" tIns="91440" rIns="91440" bIns="91440" rtlCol="0">
              <a:prstTxWarp prst="textInflateBottom">
                <a:avLst/>
              </a:prstTxWarp>
              <a:spAutoFit/>
            </a:bodyPr>
            <a:lstStyle/>
            <a:p>
              <a:pPr algn="ctr">
                <a:spcAft>
                  <a:spcPts val="600"/>
                </a:spcAft>
              </a:pPr>
              <a:r>
                <a:rPr lang="ru-RU" sz="2400" b="1" dirty="0">
                  <a:ln w="1905"/>
                  <a:solidFill>
                    <a:srgbClr val="006600"/>
                  </a:solidFill>
                  <a:effectLst>
                    <a:glow rad="228600">
                      <a:schemeClr val="accent3">
                        <a:satMod val="175000"/>
                        <a:alpha val="40000"/>
                      </a:schemeClr>
                    </a:glow>
                    <a:innerShdw blurRad="69850" dist="43180" dir="5400000">
                      <a:srgbClr val="000000">
                        <a:alpha val="65000"/>
                      </a:srgbClr>
                    </a:innerShdw>
                  </a:effectLst>
                  <a:latin typeface="Verdana" pitchFamily="34" charset="0"/>
                  <a:ea typeface="Verdana" pitchFamily="34" charset="0"/>
                  <a:cs typeface="Verdana" pitchFamily="34" charset="0"/>
                </a:rPr>
                <a:t>Бизнес</a:t>
              </a:r>
              <a:endParaRPr lang="en-US" sz="2400" b="1" dirty="0">
                <a:ln w="1905"/>
                <a:solidFill>
                  <a:srgbClr val="006600"/>
                </a:solidFill>
                <a:effectLst>
                  <a:glow rad="228600">
                    <a:schemeClr val="accent3">
                      <a:satMod val="175000"/>
                      <a:alpha val="40000"/>
                    </a:schemeClr>
                  </a:glow>
                  <a:innerShdw blurRad="69850" dist="43180" dir="5400000">
                    <a:srgbClr val="000000">
                      <a:alpha val="65000"/>
                    </a:srgbClr>
                  </a:innerShdw>
                </a:effectLst>
                <a:latin typeface="Verdana" pitchFamily="34" charset="0"/>
                <a:ea typeface="Verdana" pitchFamily="34" charset="0"/>
                <a:cs typeface="Verdana" pitchFamily="34" charset="0"/>
              </a:endParaRPr>
            </a:p>
            <a:p>
              <a:pPr algn="ctr">
                <a:spcAft>
                  <a:spcPts val="600"/>
                </a:spcAft>
              </a:pPr>
              <a:r>
                <a:rPr lang="ru-RU" sz="2400" b="1" dirty="0">
                  <a:ln w="1905"/>
                  <a:solidFill>
                    <a:srgbClr val="006600"/>
                  </a:solidFill>
                  <a:effectLst>
                    <a:glow rad="228600">
                      <a:schemeClr val="accent3">
                        <a:satMod val="175000"/>
                        <a:alpha val="40000"/>
                      </a:schemeClr>
                    </a:glow>
                    <a:innerShdw blurRad="69850" dist="43180" dir="5400000">
                      <a:srgbClr val="000000">
                        <a:alpha val="65000"/>
                      </a:srgbClr>
                    </a:innerShdw>
                  </a:effectLst>
                  <a:latin typeface="Verdana" pitchFamily="34" charset="0"/>
                  <a:ea typeface="Verdana" pitchFamily="34" charset="0"/>
                  <a:cs typeface="Verdana" pitchFamily="34" charset="0"/>
                </a:rPr>
                <a:t>Маркетинг</a:t>
              </a:r>
              <a:endParaRPr lang="en-US" sz="2400" b="1" dirty="0">
                <a:ln w="1905"/>
                <a:solidFill>
                  <a:srgbClr val="006600"/>
                </a:solidFill>
                <a:effectLst>
                  <a:glow rad="228600">
                    <a:schemeClr val="accent3">
                      <a:satMod val="175000"/>
                      <a:alpha val="40000"/>
                    </a:schemeClr>
                  </a:glow>
                  <a:innerShdw blurRad="69850" dist="43180" dir="5400000">
                    <a:srgbClr val="000000">
                      <a:alpha val="65000"/>
                    </a:srgbClr>
                  </a:innerShdw>
                </a:effectLst>
                <a:latin typeface="Verdana" pitchFamily="34" charset="0"/>
                <a:ea typeface="Verdana" pitchFamily="34" charset="0"/>
                <a:cs typeface="Verdana" pitchFamily="34" charset="0"/>
              </a:endParaRPr>
            </a:p>
            <a:p>
              <a:pPr algn="ctr">
                <a:spcAft>
                  <a:spcPts val="600"/>
                </a:spcAft>
              </a:pPr>
              <a:r>
                <a:rPr lang="ru-RU" sz="2400" b="1" dirty="0">
                  <a:ln w="1905"/>
                  <a:solidFill>
                    <a:srgbClr val="006600"/>
                  </a:solidFill>
                  <a:effectLst>
                    <a:glow rad="228600">
                      <a:schemeClr val="accent3">
                        <a:satMod val="175000"/>
                        <a:alpha val="40000"/>
                      </a:schemeClr>
                    </a:glow>
                    <a:innerShdw blurRad="69850" dist="43180" dir="5400000">
                      <a:srgbClr val="000000">
                        <a:alpha val="65000"/>
                      </a:srgbClr>
                    </a:innerShdw>
                  </a:effectLst>
                  <a:latin typeface="Verdana" pitchFamily="34" charset="0"/>
                  <a:ea typeface="Verdana" pitchFamily="34" charset="0"/>
                  <a:cs typeface="Verdana" pitchFamily="34" charset="0"/>
                </a:rPr>
                <a:t>Продукция</a:t>
              </a:r>
              <a:endParaRPr lang="ru-RU" sz="2000" b="1" dirty="0">
                <a:ln w="1905"/>
                <a:solidFill>
                  <a:srgbClr val="006600"/>
                </a:solidFill>
                <a:effectLst>
                  <a:glow rad="228600">
                    <a:schemeClr val="accent3">
                      <a:satMod val="175000"/>
                      <a:alpha val="40000"/>
                    </a:schemeClr>
                  </a:glow>
                  <a:innerShdw blurRad="69850" dist="43180" dir="5400000">
                    <a:srgbClr val="000000">
                      <a:alpha val="65000"/>
                    </a:srgbClr>
                  </a:innerShdw>
                </a:effectLst>
                <a:latin typeface="Verdana" pitchFamily="34" charset="0"/>
                <a:ea typeface="Verdana" pitchFamily="34" charset="0"/>
                <a:cs typeface="Verdana" pitchFamily="34" charset="0"/>
              </a:endParaRPr>
            </a:p>
          </p:txBody>
        </p:sp>
      </p:grpSp>
      <p:pic>
        <p:nvPicPr>
          <p:cNvPr id="137" name="Picture 2" descr="V:\Inhale_Love\images\icon_vk_32x3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DFDC26-5EEF-4E4B-BE10-2024BF807B06}"/>
              </a:ext>
            </a:extLst>
          </p:cNvPr>
          <p:cNvSpPr txBox="1"/>
          <p:nvPr/>
        </p:nvSpPr>
        <p:spPr>
          <a:xfrm rot="5400000" flipH="1" flipV="1">
            <a:off x="5578712" y="4445890"/>
            <a:ext cx="1619354" cy="461665"/>
          </a:xfrm>
          <a:prstGeom prst="rect">
            <a:avLst/>
          </a:prstGeom>
          <a:noFill/>
        </p:spPr>
        <p:txBody>
          <a:bodyPr wrap="none" rtlCol="0">
            <a:spAutoFit/>
          </a:bodyPr>
          <a:lstStyle/>
          <a:p>
            <a:r>
              <a:rPr lang="ru-RU" sz="2400" b="1" dirty="0">
                <a:solidFill>
                  <a:schemeClr val="bg1">
                    <a:lumMod val="95000"/>
                  </a:schemeClr>
                </a:solidFill>
              </a:rPr>
              <a:t>ЦЕННОСТЬ</a:t>
            </a:r>
          </a:p>
        </p:txBody>
      </p:sp>
      <p:sp>
        <p:nvSpPr>
          <p:cNvPr id="66" name="TextBox 65">
            <a:extLst>
              <a:ext uri="{FF2B5EF4-FFF2-40B4-BE49-F238E27FC236}">
                <a16:creationId xmlns:a16="http://schemas.microsoft.com/office/drawing/2014/main" id="{B1BF314D-9CE0-4F0B-9CF5-B2832231C979}"/>
              </a:ext>
            </a:extLst>
          </p:cNvPr>
          <p:cNvSpPr txBox="1"/>
          <p:nvPr/>
        </p:nvSpPr>
        <p:spPr>
          <a:xfrm rot="5400000" flipH="1" flipV="1">
            <a:off x="1509971" y="5093878"/>
            <a:ext cx="885371" cy="307777"/>
          </a:xfrm>
          <a:prstGeom prst="rect">
            <a:avLst/>
          </a:prstGeom>
          <a:noFill/>
        </p:spPr>
        <p:txBody>
          <a:bodyPr wrap="none" rtlCol="0">
            <a:spAutoFit/>
          </a:bodyPr>
          <a:lstStyle/>
          <a:p>
            <a:r>
              <a:rPr lang="ru-RU" sz="1400" dirty="0" err="1">
                <a:solidFill>
                  <a:schemeClr val="bg1">
                    <a:lumMod val="95000"/>
                  </a:schemeClr>
                </a:solidFill>
              </a:rPr>
              <a:t>ценнсоть</a:t>
            </a:r>
            <a:endParaRPr lang="ru-RU" sz="1400" dirty="0">
              <a:solidFill>
                <a:schemeClr val="bg1">
                  <a:lumMod val="95000"/>
                </a:schemeClr>
              </a:solidFill>
            </a:endParaRPr>
          </a:p>
        </p:txBody>
      </p:sp>
      <p:pic>
        <p:nvPicPr>
          <p:cNvPr id="6" name="Рисунок 5">
            <a:extLst>
              <a:ext uri="{FF2B5EF4-FFF2-40B4-BE49-F238E27FC236}">
                <a16:creationId xmlns:a16="http://schemas.microsoft.com/office/drawing/2014/main" id="{11476D4D-274F-491B-90A5-C8693DB26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Tree>
    <p:custDataLst>
      <p:tags r:id="rId1"/>
    </p:custDataLst>
    <p:extLst>
      <p:ext uri="{BB962C8B-B14F-4D97-AF65-F5344CB8AC3E}">
        <p14:creationId xmlns:p14="http://schemas.microsoft.com/office/powerpoint/2010/main" val="25082823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1000"/>
                                        <p:tgtEl>
                                          <p:spTgt spid="36"/>
                                        </p:tgtEl>
                                      </p:cBhvr>
                                    </p:animEffect>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2000"/>
                                        <p:tgtEl>
                                          <p:spTgt spid="48"/>
                                        </p:tgtEl>
                                      </p:cBhvr>
                                    </p:animEffect>
                                  </p:childTnLst>
                                </p:cTn>
                              </p:par>
                            </p:childTnLst>
                          </p:cTn>
                        </p:par>
                        <p:par>
                          <p:cTn id="36" fill="hold">
                            <p:stCondLst>
                              <p:cond delay="7000"/>
                            </p:stCondLst>
                            <p:childTnLst>
                              <p:par>
                                <p:cTn id="37" presetID="22" presetClass="entr" presetSubtype="4"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wipe(down)">
                                      <p:cBhvr>
                                        <p:cTn id="39"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3" grpId="0" animBg="1"/>
      <p:bldP spid="5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009900" y="241445"/>
            <a:ext cx="3124200" cy="81310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Научись</a:t>
            </a:r>
            <a:endParaRPr lang="ru-RU"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ndParaRPr>
          </a:p>
        </p:txBody>
      </p:sp>
      <p:graphicFrame>
        <p:nvGraphicFramePr>
          <p:cNvPr id="3" name="Схема 2"/>
          <p:cNvGraphicFramePr/>
          <p:nvPr>
            <p:extLst/>
          </p:nvPr>
        </p:nvGraphicFramePr>
        <p:xfrm>
          <a:off x="228600" y="1397000"/>
          <a:ext cx="86106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a:extLst>
              <a:ext uri="{FF2B5EF4-FFF2-40B4-BE49-F238E27FC236}">
                <a16:creationId xmlns:a16="http://schemas.microsoft.com/office/drawing/2014/main" id="{D0ECEA4F-ACA7-4073-87BB-899A5B27CA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Tree>
    <p:custDataLst>
      <p:tags r:id="rId1"/>
    </p:custDataLst>
    <p:extLst>
      <p:ext uri="{BB962C8B-B14F-4D97-AF65-F5344CB8AC3E}">
        <p14:creationId xmlns:p14="http://schemas.microsoft.com/office/powerpoint/2010/main" val="2069593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человек, внутренний, стоит, стена&#10;&#10;Описание создано с очень высокой степенью достоверности">
            <a:extLst>
              <a:ext uri="{FF2B5EF4-FFF2-40B4-BE49-F238E27FC236}">
                <a16:creationId xmlns:a16="http://schemas.microsoft.com/office/drawing/2014/main" id="{E62CFBE6-0643-4A8E-9BEB-031B58E86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 y="3575"/>
            <a:ext cx="9134475" cy="6850857"/>
          </a:xfrm>
          <a:prstGeom prst="rect">
            <a:avLst/>
          </a:prstGeom>
        </p:spPr>
      </p:pic>
      <p:sp>
        <p:nvSpPr>
          <p:cNvPr id="5" name="Прямоугольник 4"/>
          <p:cNvSpPr/>
          <p:nvPr/>
        </p:nvSpPr>
        <p:spPr>
          <a:xfrm>
            <a:off x="4763" y="-50712"/>
            <a:ext cx="9134475" cy="1836000"/>
          </a:xfrm>
          <a:prstGeom prst="rect">
            <a:avLst/>
          </a:prstGeom>
          <a:solidFill>
            <a:srgbClr val="0033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400"/>
          </a:p>
        </p:txBody>
      </p:sp>
      <p:sp>
        <p:nvSpPr>
          <p:cNvPr id="6" name="TextBox 5"/>
          <p:cNvSpPr txBox="1"/>
          <p:nvPr/>
        </p:nvSpPr>
        <p:spPr>
          <a:xfrm>
            <a:off x="2" y="-7199"/>
            <a:ext cx="9134481" cy="1569660"/>
          </a:xfrm>
          <a:prstGeom prst="rect">
            <a:avLst/>
          </a:prstGeom>
          <a:noFill/>
        </p:spPr>
        <p:txBody>
          <a:bodyPr wrap="square" rtlCol="0">
            <a:spAutoFit/>
          </a:bodyPr>
          <a:lstStyle/>
          <a:p>
            <a:pPr algn="ctr"/>
            <a:r>
              <a:rPr lang="ru-RU" sz="4800" b="1" dirty="0">
                <a:solidFill>
                  <a:srgbClr val="66FFFF"/>
                </a:solidFill>
                <a:latin typeface="Arial Narrow" panose="020B0606020202030204" pitchFamily="34" charset="0"/>
              </a:rPr>
              <a:t>Если ты не </a:t>
            </a:r>
            <a:r>
              <a:rPr lang="ru-RU" sz="4800" b="1" dirty="0">
                <a:solidFill>
                  <a:schemeClr val="bg1"/>
                </a:solidFill>
                <a:latin typeface="Arial Narrow" panose="020B0606020202030204" pitchFamily="34" charset="0"/>
              </a:rPr>
              <a:t>МЕНЯЕШЬ МИР</a:t>
            </a:r>
            <a:r>
              <a:rPr lang="ru-RU" sz="4800" b="1" dirty="0">
                <a:solidFill>
                  <a:srgbClr val="66FFFF"/>
                </a:solidFill>
                <a:latin typeface="Arial Narrow" panose="020B0606020202030204" pitchFamily="34" charset="0"/>
              </a:rPr>
              <a:t>, зачем ты тогда вообще существуешь?</a:t>
            </a:r>
          </a:p>
        </p:txBody>
      </p:sp>
      <p:pic>
        <p:nvPicPr>
          <p:cNvPr id="16" name="Picture 2" descr="V:\Inhale_Love\images\icon_vk_32x32.png">
            <a:extLst>
              <a:ext uri="{FF2B5EF4-FFF2-40B4-BE49-F238E27FC236}">
                <a16:creationId xmlns:a16="http://schemas.microsoft.com/office/drawing/2014/main" id="{A83B7233-D8F1-405F-A02F-B3E2A5E30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 y="642600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0801F6E0-2023-42FD-8DDD-51EC12F5BB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2000" y="1891800"/>
            <a:ext cx="1080000" cy="1080000"/>
          </a:xfrm>
          <a:prstGeom prst="rect">
            <a:avLst/>
          </a:prstGeom>
          <a:ln>
            <a:noFill/>
          </a:ln>
          <a:effectLst>
            <a:outerShdw blurRad="292100" dist="139700" dir="2700000" sx="82000" sy="82000" algn="tl" rotWithShape="0">
              <a:srgbClr val="333333">
                <a:alpha val="65000"/>
              </a:srgbClr>
            </a:outerShdw>
          </a:effectLst>
        </p:spPr>
      </p:pic>
      <p:pic>
        <p:nvPicPr>
          <p:cNvPr id="22" name="Рисунок 21" descr="Изображение выглядит как предмет, чашка, внутренний&#10;&#10;Описание создано с очень высокой степенью достоверности">
            <a:extLst>
              <a:ext uri="{FF2B5EF4-FFF2-40B4-BE49-F238E27FC236}">
                <a16:creationId xmlns:a16="http://schemas.microsoft.com/office/drawing/2014/main" id="{6CA2643D-E07B-4B0D-BAC6-DB398F5D2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9239" y="6318000"/>
            <a:ext cx="540000" cy="540000"/>
          </a:xfrm>
          <a:prstGeom prst="rect">
            <a:avLst/>
          </a:prstGeom>
        </p:spPr>
      </p:pic>
    </p:spTree>
    <p:extLst>
      <p:ext uri="{BB962C8B-B14F-4D97-AF65-F5344CB8AC3E}">
        <p14:creationId xmlns:p14="http://schemas.microsoft.com/office/powerpoint/2010/main" val="3909323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947040" y="106606"/>
            <a:ext cx="8136000" cy="82960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kern="1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Обучение </a:t>
            </a:r>
            <a:r>
              <a:rPr lang="ru-RU" kern="1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инноваторов</a:t>
            </a:r>
            <a:r>
              <a:rPr lang="ru-RU" kern="1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 </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ADDD2B0B-3090-4400-A74C-3FDCC8FCA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52000" cy="1152000"/>
          </a:xfrm>
          <a:prstGeom prst="rect">
            <a:avLst/>
          </a:prstGeom>
          <a:ln>
            <a:noFill/>
          </a:ln>
          <a:effectLst>
            <a:outerShdw blurRad="292100" dist="139700" dir="2700000" algn="tl" rotWithShape="0">
              <a:srgbClr val="333333">
                <a:alpha val="65000"/>
              </a:srgbClr>
            </a:outerShdw>
          </a:effectLst>
        </p:spPr>
      </p:pic>
      <p:graphicFrame>
        <p:nvGraphicFramePr>
          <p:cNvPr id="3" name="Схема 2">
            <a:extLst>
              <a:ext uri="{FF2B5EF4-FFF2-40B4-BE49-F238E27FC236}">
                <a16:creationId xmlns:a16="http://schemas.microsoft.com/office/drawing/2014/main" id="{3906C8A6-6C77-42A0-8FF4-A060E0744AA8}"/>
              </a:ext>
            </a:extLst>
          </p:cNvPr>
          <p:cNvGraphicFramePr/>
          <p:nvPr>
            <p:extLst/>
          </p:nvPr>
        </p:nvGraphicFramePr>
        <p:xfrm>
          <a:off x="228600" y="1371600"/>
          <a:ext cx="8641080" cy="53797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384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3">
                                            <p:graphicEl>
                                              <a:dgm id="{9B01D256-1F78-48F8-9021-6F49189E76BE}"/>
                                            </p:graphicEl>
                                          </p:spTgt>
                                        </p:tgtEl>
                                        <p:attrNameLst>
                                          <p:attrName>style.visibility</p:attrName>
                                        </p:attrNameLst>
                                      </p:cBhvr>
                                      <p:to>
                                        <p:strVal val="visible"/>
                                      </p:to>
                                    </p:set>
                                    <p:animEffect transition="in" filter="fade">
                                      <p:cBhvr>
                                        <p:cTn id="13" dur="1000"/>
                                        <p:tgtEl>
                                          <p:spTgt spid="3">
                                            <p:graphicEl>
                                              <a:dgm id="{9B01D256-1F78-48F8-9021-6F49189E76BE}"/>
                                            </p:graphicEl>
                                          </p:spTgt>
                                        </p:tgtEl>
                                      </p:cBhvr>
                                    </p:animEffect>
                                  </p:childTnLst>
                                </p:cTn>
                              </p:par>
                            </p:childTnLst>
                          </p:cTn>
                        </p:par>
                        <p:par>
                          <p:cTn id="14" fill="hold">
                            <p:stCondLst>
                              <p:cond delay="2500"/>
                            </p:stCondLst>
                            <p:childTnLst>
                              <p:par>
                                <p:cTn id="15" presetID="10" presetClass="entr" presetSubtype="0" fill="hold" grpId="0" nodeType="afterEffect">
                                  <p:stCondLst>
                                    <p:cond delay="500"/>
                                  </p:stCondLst>
                                  <p:childTnLst>
                                    <p:set>
                                      <p:cBhvr>
                                        <p:cTn id="16" dur="1" fill="hold">
                                          <p:stCondLst>
                                            <p:cond delay="0"/>
                                          </p:stCondLst>
                                        </p:cTn>
                                        <p:tgtEl>
                                          <p:spTgt spid="3">
                                            <p:graphicEl>
                                              <a:dgm id="{A6EDDC42-A408-4D18-AE83-171719095322}"/>
                                            </p:graphicEl>
                                          </p:spTgt>
                                        </p:tgtEl>
                                        <p:attrNameLst>
                                          <p:attrName>style.visibility</p:attrName>
                                        </p:attrNameLst>
                                      </p:cBhvr>
                                      <p:to>
                                        <p:strVal val="visible"/>
                                      </p:to>
                                    </p:set>
                                    <p:animEffect transition="in" filter="fade">
                                      <p:cBhvr>
                                        <p:cTn id="17" dur="1000"/>
                                        <p:tgtEl>
                                          <p:spTgt spid="3">
                                            <p:graphicEl>
                                              <a:dgm id="{A6EDDC42-A408-4D18-AE83-171719095322}"/>
                                            </p:graphicEl>
                                          </p:spTgt>
                                        </p:tgtEl>
                                      </p:cBhvr>
                                    </p:animEffect>
                                  </p:childTnLst>
                                </p:cTn>
                              </p:par>
                            </p:childTnLst>
                          </p:cTn>
                        </p:par>
                        <p:par>
                          <p:cTn id="18" fill="hold">
                            <p:stCondLst>
                              <p:cond delay="4000"/>
                            </p:stCondLst>
                            <p:childTnLst>
                              <p:par>
                                <p:cTn id="19" presetID="10" presetClass="entr" presetSubtype="0" fill="hold" grpId="0" nodeType="afterEffect">
                                  <p:stCondLst>
                                    <p:cond delay="500"/>
                                  </p:stCondLst>
                                  <p:childTnLst>
                                    <p:set>
                                      <p:cBhvr>
                                        <p:cTn id="20" dur="1" fill="hold">
                                          <p:stCondLst>
                                            <p:cond delay="0"/>
                                          </p:stCondLst>
                                        </p:cTn>
                                        <p:tgtEl>
                                          <p:spTgt spid="3">
                                            <p:graphicEl>
                                              <a:dgm id="{41A1E61D-7685-4171-8F47-F0D77BF52346}"/>
                                            </p:graphicEl>
                                          </p:spTgt>
                                        </p:tgtEl>
                                        <p:attrNameLst>
                                          <p:attrName>style.visibility</p:attrName>
                                        </p:attrNameLst>
                                      </p:cBhvr>
                                      <p:to>
                                        <p:strVal val="visible"/>
                                      </p:to>
                                    </p:set>
                                    <p:animEffect transition="in" filter="fade">
                                      <p:cBhvr>
                                        <p:cTn id="21" dur="1000"/>
                                        <p:tgtEl>
                                          <p:spTgt spid="3">
                                            <p:graphicEl>
                                              <a:dgm id="{41A1E61D-7685-4171-8F47-F0D77BF52346}"/>
                                            </p:graphicEl>
                                          </p:spTgt>
                                        </p:tgtEl>
                                      </p:cBhvr>
                                    </p:animEffect>
                                  </p:childTnLst>
                                </p:cTn>
                              </p:par>
                            </p:childTnLst>
                          </p:cTn>
                        </p:par>
                        <p:par>
                          <p:cTn id="22" fill="hold">
                            <p:stCondLst>
                              <p:cond delay="5500"/>
                            </p:stCondLst>
                            <p:childTnLst>
                              <p:par>
                                <p:cTn id="23" presetID="10" presetClass="entr" presetSubtype="0" fill="hold" grpId="0" nodeType="afterEffect">
                                  <p:stCondLst>
                                    <p:cond delay="500"/>
                                  </p:stCondLst>
                                  <p:childTnLst>
                                    <p:set>
                                      <p:cBhvr>
                                        <p:cTn id="24" dur="1" fill="hold">
                                          <p:stCondLst>
                                            <p:cond delay="0"/>
                                          </p:stCondLst>
                                        </p:cTn>
                                        <p:tgtEl>
                                          <p:spTgt spid="3">
                                            <p:graphicEl>
                                              <a:dgm id="{5231559A-970D-4C44-B593-6D9BFD2D211A}"/>
                                            </p:graphicEl>
                                          </p:spTgt>
                                        </p:tgtEl>
                                        <p:attrNameLst>
                                          <p:attrName>style.visibility</p:attrName>
                                        </p:attrNameLst>
                                      </p:cBhvr>
                                      <p:to>
                                        <p:strVal val="visible"/>
                                      </p:to>
                                    </p:set>
                                    <p:animEffect transition="in" filter="fade">
                                      <p:cBhvr>
                                        <p:cTn id="25" dur="1000"/>
                                        <p:tgtEl>
                                          <p:spTgt spid="3">
                                            <p:graphicEl>
                                              <a:dgm id="{5231559A-970D-4C44-B593-6D9BFD2D211A}"/>
                                            </p:graphicEl>
                                          </p:spTgt>
                                        </p:tgtEl>
                                      </p:cBhvr>
                                    </p:animEffect>
                                  </p:childTnLst>
                                </p:cTn>
                              </p:par>
                            </p:childTnLst>
                          </p:cTn>
                        </p:par>
                        <p:par>
                          <p:cTn id="26" fill="hold">
                            <p:stCondLst>
                              <p:cond delay="7000"/>
                            </p:stCondLst>
                            <p:childTnLst>
                              <p:par>
                                <p:cTn id="27" presetID="10" presetClass="entr" presetSubtype="0" fill="hold" grpId="0" nodeType="afterEffect">
                                  <p:stCondLst>
                                    <p:cond delay="500"/>
                                  </p:stCondLst>
                                  <p:childTnLst>
                                    <p:set>
                                      <p:cBhvr>
                                        <p:cTn id="28" dur="1" fill="hold">
                                          <p:stCondLst>
                                            <p:cond delay="0"/>
                                          </p:stCondLst>
                                        </p:cTn>
                                        <p:tgtEl>
                                          <p:spTgt spid="3">
                                            <p:graphicEl>
                                              <a:dgm id="{B5ACE7E1-95FC-4700-9788-AB7D177EAD80}"/>
                                            </p:graphicEl>
                                          </p:spTgt>
                                        </p:tgtEl>
                                        <p:attrNameLst>
                                          <p:attrName>style.visibility</p:attrName>
                                        </p:attrNameLst>
                                      </p:cBhvr>
                                      <p:to>
                                        <p:strVal val="visible"/>
                                      </p:to>
                                    </p:set>
                                    <p:animEffect transition="in" filter="fade">
                                      <p:cBhvr>
                                        <p:cTn id="29" dur="1000"/>
                                        <p:tgtEl>
                                          <p:spTgt spid="3">
                                            <p:graphicEl>
                                              <a:dgm id="{B5ACE7E1-95FC-4700-9788-AB7D177EAD80}"/>
                                            </p:graphicEl>
                                          </p:spTgt>
                                        </p:tgtEl>
                                      </p:cBhvr>
                                    </p:animEffect>
                                  </p:childTnLst>
                                </p:cTn>
                              </p:par>
                            </p:childTnLst>
                          </p:cTn>
                        </p:par>
                        <p:par>
                          <p:cTn id="30" fill="hold">
                            <p:stCondLst>
                              <p:cond delay="8500"/>
                            </p:stCondLst>
                            <p:childTnLst>
                              <p:par>
                                <p:cTn id="31" presetID="10" presetClass="entr" presetSubtype="0" fill="hold" grpId="0" nodeType="afterEffect">
                                  <p:stCondLst>
                                    <p:cond delay="500"/>
                                  </p:stCondLst>
                                  <p:childTnLst>
                                    <p:set>
                                      <p:cBhvr>
                                        <p:cTn id="32" dur="1" fill="hold">
                                          <p:stCondLst>
                                            <p:cond delay="0"/>
                                          </p:stCondLst>
                                        </p:cTn>
                                        <p:tgtEl>
                                          <p:spTgt spid="3">
                                            <p:graphicEl>
                                              <a:dgm id="{1C9C7BD4-6C31-4010-9CC5-D90A3667268A}"/>
                                            </p:graphicEl>
                                          </p:spTgt>
                                        </p:tgtEl>
                                        <p:attrNameLst>
                                          <p:attrName>style.visibility</p:attrName>
                                        </p:attrNameLst>
                                      </p:cBhvr>
                                      <p:to>
                                        <p:strVal val="visible"/>
                                      </p:to>
                                    </p:set>
                                    <p:animEffect transition="in" filter="fade">
                                      <p:cBhvr>
                                        <p:cTn id="33" dur="1000"/>
                                        <p:tgtEl>
                                          <p:spTgt spid="3">
                                            <p:graphicEl>
                                              <a:dgm id="{1C9C7BD4-6C31-4010-9CC5-D90A3667268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lvl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ECF8D36-01B2-4C3F-A29B-EA94C37BD36E}"/>
              </a:ext>
            </a:extLst>
          </p:cNvPr>
          <p:cNvSpPr/>
          <p:nvPr/>
        </p:nvSpPr>
        <p:spPr>
          <a:xfrm>
            <a:off x="0" y="4611470"/>
            <a:ext cx="9143999" cy="22465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133433" y="797169"/>
            <a:ext cx="5953167"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Самооценка</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grpSp>
        <p:nvGrpSpPr>
          <p:cNvPr id="10" name="Группа 9">
            <a:extLst>
              <a:ext uri="{FF2B5EF4-FFF2-40B4-BE49-F238E27FC236}">
                <a16:creationId xmlns:a16="http://schemas.microsoft.com/office/drawing/2014/main" id="{AD61C84B-B51A-43FF-B6A2-30829ADB31A7}"/>
              </a:ext>
            </a:extLst>
          </p:cNvPr>
          <p:cNvGrpSpPr/>
          <p:nvPr/>
        </p:nvGrpSpPr>
        <p:grpSpPr>
          <a:xfrm>
            <a:off x="1152000" y="0"/>
            <a:ext cx="7992000" cy="722531"/>
            <a:chOff x="0" y="1030069"/>
            <a:chExt cx="9144000" cy="722531"/>
          </a:xfrm>
        </p:grpSpPr>
        <p:sp>
          <p:nvSpPr>
            <p:cNvPr id="11" name="TextBox 10">
              <a:extLst>
                <a:ext uri="{FF2B5EF4-FFF2-40B4-BE49-F238E27FC236}">
                  <a16:creationId xmlns:a16="http://schemas.microsoft.com/office/drawing/2014/main" id="{1CC8B04B-3896-42A8-9F58-9BB5965A0ABE}"/>
                </a:ext>
              </a:extLst>
            </p:cNvPr>
            <p:cNvSpPr txBox="1"/>
            <p:nvPr/>
          </p:nvSpPr>
          <p:spPr>
            <a:xfrm>
              <a:off x="187997" y="1030069"/>
              <a:ext cx="8956002" cy="584775"/>
            </a:xfrm>
            <a:prstGeom prst="rect">
              <a:avLst/>
            </a:prstGeom>
            <a:solidFill>
              <a:srgbClr val="336699"/>
            </a:solidFill>
          </p:spPr>
          <p:txBody>
            <a:bodyPr wrap="square" rtlCol="0">
              <a:spAutoFit/>
            </a:bodyPr>
            <a:lstStyle/>
            <a:p>
              <a:pPr algn="ctr"/>
              <a:r>
                <a:rPr lang="ru-RU" sz="3200" b="1" dirty="0">
                  <a:solidFill>
                    <a:schemeClr val="bg1"/>
                  </a:solidFill>
                </a:rPr>
                <a:t>Предприимчивый </a:t>
              </a:r>
              <a:r>
                <a:rPr lang="ru-RU" sz="3200" b="1" dirty="0" err="1">
                  <a:solidFill>
                    <a:schemeClr val="bg1"/>
                  </a:solidFill>
                </a:rPr>
                <a:t>инноватор</a:t>
              </a:r>
              <a:endParaRPr lang="ru-RU" sz="3200" dirty="0">
                <a:solidFill>
                  <a:schemeClr val="bg1"/>
                </a:solidFill>
              </a:endParaRPr>
            </a:p>
          </p:txBody>
        </p:sp>
        <p:cxnSp>
          <p:nvCxnSpPr>
            <p:cNvPr id="12" name="Прямая соединительная линия 11">
              <a:extLst>
                <a:ext uri="{FF2B5EF4-FFF2-40B4-BE49-F238E27FC236}">
                  <a16:creationId xmlns:a16="http://schemas.microsoft.com/office/drawing/2014/main" id="{02D6AEEA-50DD-4FEB-978B-04F5A1DAF742}"/>
                </a:ext>
              </a:extLst>
            </p:cNvPr>
            <p:cNvCxnSpPr/>
            <p:nvPr/>
          </p:nvCxnSpPr>
          <p:spPr>
            <a:xfrm>
              <a:off x="0" y="1752600"/>
              <a:ext cx="9144000" cy="0"/>
            </a:xfrm>
            <a:prstGeom prst="line">
              <a:avLst/>
            </a:prstGeom>
            <a:ln w="19050"/>
          </p:spPr>
          <p:style>
            <a:lnRef idx="3">
              <a:schemeClr val="accent1"/>
            </a:lnRef>
            <a:fillRef idx="0">
              <a:schemeClr val="accent1"/>
            </a:fillRef>
            <a:effectRef idx="2">
              <a:schemeClr val="accent1"/>
            </a:effectRef>
            <a:fontRef idx="minor">
              <a:schemeClr val="tx1"/>
            </a:fontRef>
          </p:style>
        </p:cxnSp>
      </p:gr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3A441AE7-3FB5-4369-A9A5-817954FEA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40000" cy="14400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C7CCC0D-2F66-4B40-9152-0676D34D93A0}"/>
              </a:ext>
            </a:extLst>
          </p:cNvPr>
          <p:cNvSpPr txBox="1"/>
          <p:nvPr/>
        </p:nvSpPr>
        <p:spPr>
          <a:xfrm>
            <a:off x="228600" y="1600200"/>
            <a:ext cx="8920775" cy="646331"/>
          </a:xfrm>
          <a:prstGeom prst="rect">
            <a:avLst/>
          </a:prstGeom>
          <a:noFill/>
        </p:spPr>
        <p:txBody>
          <a:bodyPr wrap="none" rtlCol="0">
            <a:spAutoFit/>
          </a:bodyPr>
          <a:lstStyle/>
          <a:p>
            <a:r>
              <a:rPr lang="ru-RU" sz="3600" dirty="0">
                <a:latin typeface="+mn-lt"/>
              </a:rPr>
              <a:t>участниками до и после ИННОБОЛ-тренинга</a:t>
            </a:r>
          </a:p>
        </p:txBody>
      </p:sp>
      <p:graphicFrame>
        <p:nvGraphicFramePr>
          <p:cNvPr id="7" name="Диаграмма 6">
            <a:extLst>
              <a:ext uri="{FF2B5EF4-FFF2-40B4-BE49-F238E27FC236}">
                <a16:creationId xmlns:a16="http://schemas.microsoft.com/office/drawing/2014/main" id="{C7FA492F-AFC6-4D44-9B38-43544C9BB439}"/>
              </a:ext>
            </a:extLst>
          </p:cNvPr>
          <p:cNvGraphicFramePr/>
          <p:nvPr>
            <p:extLst/>
          </p:nvPr>
        </p:nvGraphicFramePr>
        <p:xfrm>
          <a:off x="533400" y="2209800"/>
          <a:ext cx="86106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C58F8C65-94F2-44AF-8404-E7E998BDDA9D}"/>
              </a:ext>
            </a:extLst>
          </p:cNvPr>
          <p:cNvSpPr txBox="1"/>
          <p:nvPr/>
        </p:nvSpPr>
        <p:spPr>
          <a:xfrm>
            <a:off x="6019801" y="892314"/>
            <a:ext cx="3124198" cy="707886"/>
          </a:xfrm>
          <a:prstGeom prst="rect">
            <a:avLst/>
          </a:prstGeom>
          <a:noFill/>
        </p:spPr>
        <p:txBody>
          <a:bodyPr wrap="square" rtlCol="0">
            <a:spAutoFit/>
          </a:bodyPr>
          <a:lstStyle/>
          <a:p>
            <a:r>
              <a:rPr lang="ru-RU" sz="2000" dirty="0">
                <a:solidFill>
                  <a:srgbClr val="336699"/>
                </a:solidFill>
                <a:latin typeface="+mn-lt"/>
              </a:rPr>
              <a:t>Средняя оценка </a:t>
            </a:r>
          </a:p>
          <a:p>
            <a:r>
              <a:rPr lang="en-US" sz="2000" dirty="0">
                <a:solidFill>
                  <a:srgbClr val="336699"/>
                </a:solidFill>
                <a:latin typeface="+mn-lt"/>
              </a:rPr>
              <a:t>1000 </a:t>
            </a:r>
            <a:r>
              <a:rPr lang="ru-RU" sz="2000" dirty="0">
                <a:solidFill>
                  <a:srgbClr val="336699"/>
                </a:solidFill>
                <a:latin typeface="+mn-lt"/>
              </a:rPr>
              <a:t>человек из 30 стран</a:t>
            </a:r>
          </a:p>
        </p:txBody>
      </p:sp>
      <p:sp>
        <p:nvSpPr>
          <p:cNvPr id="8" name="TextBox 7">
            <a:extLst>
              <a:ext uri="{FF2B5EF4-FFF2-40B4-BE49-F238E27FC236}">
                <a16:creationId xmlns:a16="http://schemas.microsoft.com/office/drawing/2014/main" id="{69D9D79C-7C80-48AF-A8C9-1707B28EC0AC}"/>
              </a:ext>
            </a:extLst>
          </p:cNvPr>
          <p:cNvSpPr txBox="1"/>
          <p:nvPr/>
        </p:nvSpPr>
        <p:spPr>
          <a:xfrm>
            <a:off x="4572000" y="2286000"/>
            <a:ext cx="1178528" cy="830997"/>
          </a:xfrm>
          <a:prstGeom prst="rect">
            <a:avLst/>
          </a:prstGeom>
          <a:solidFill>
            <a:schemeClr val="bg1"/>
          </a:solidFill>
        </p:spPr>
        <p:txBody>
          <a:bodyPr wrap="none" rtlCol="0">
            <a:spAutoFit/>
          </a:bodyPr>
          <a:lstStyle/>
          <a:p>
            <a:pPr marL="187325" indent="-187325">
              <a:buClr>
                <a:srgbClr val="336699"/>
              </a:buClr>
              <a:buFont typeface="Wingdings" panose="05000000000000000000" pitchFamily="2" charset="2"/>
              <a:buChar char="§"/>
            </a:pPr>
            <a:r>
              <a:rPr lang="ru-RU" sz="2400" b="1" dirty="0">
                <a:latin typeface="+mn-lt"/>
              </a:rPr>
              <a:t>До</a:t>
            </a:r>
            <a:endParaRPr lang="en-US" sz="2400" dirty="0">
              <a:latin typeface="+mn-lt"/>
            </a:endParaRPr>
          </a:p>
          <a:p>
            <a:pPr marL="187325" indent="-187325">
              <a:buClr>
                <a:srgbClr val="FF0000"/>
              </a:buClr>
              <a:buFont typeface="Wingdings" panose="05000000000000000000" pitchFamily="2" charset="2"/>
              <a:buChar char="§"/>
            </a:pPr>
            <a:r>
              <a:rPr lang="ru-RU" sz="2400" b="1" dirty="0">
                <a:latin typeface="+mn-lt"/>
              </a:rPr>
              <a:t>После</a:t>
            </a:r>
            <a:endParaRPr lang="ru-RU" sz="2400" dirty="0">
              <a:latin typeface="+mn-lt"/>
            </a:endParaRPr>
          </a:p>
        </p:txBody>
      </p:sp>
      <p:sp>
        <p:nvSpPr>
          <p:cNvPr id="5" name="TextBox 4">
            <a:extLst>
              <a:ext uri="{FF2B5EF4-FFF2-40B4-BE49-F238E27FC236}">
                <a16:creationId xmlns:a16="http://schemas.microsoft.com/office/drawing/2014/main" id="{F24B4B2F-C102-477A-92DD-5F15B4026951}"/>
              </a:ext>
            </a:extLst>
          </p:cNvPr>
          <p:cNvSpPr txBox="1"/>
          <p:nvPr/>
        </p:nvSpPr>
        <p:spPr>
          <a:xfrm rot="-2700000">
            <a:off x="-313436" y="5082960"/>
            <a:ext cx="2918046" cy="954107"/>
          </a:xfrm>
          <a:prstGeom prst="rect">
            <a:avLst/>
          </a:prstGeom>
          <a:noFill/>
        </p:spPr>
        <p:txBody>
          <a:bodyPr wrap="square" rtlCol="0">
            <a:spAutoFit/>
          </a:bodyPr>
          <a:lstStyle/>
          <a:p>
            <a:pPr algn="ctr"/>
            <a:r>
              <a:rPr lang="ru-RU" sz="2800" b="1" dirty="0" err="1">
                <a:solidFill>
                  <a:schemeClr val="bg1"/>
                </a:solidFill>
                <a:latin typeface="Arial Narrow" panose="020B0606020202030204" pitchFamily="34" charset="0"/>
              </a:rPr>
              <a:t>Инноватор</a:t>
            </a:r>
            <a:r>
              <a:rPr lang="ru-RU" sz="2800" b="1" dirty="0">
                <a:solidFill>
                  <a:schemeClr val="bg1"/>
                </a:solidFill>
                <a:latin typeface="Arial Narrow" panose="020B0606020202030204" pitchFamily="34" charset="0"/>
              </a:rPr>
              <a:t>-предприниматель</a:t>
            </a:r>
          </a:p>
        </p:txBody>
      </p:sp>
      <p:sp>
        <p:nvSpPr>
          <p:cNvPr id="16" name="TextBox 15">
            <a:extLst>
              <a:ext uri="{FF2B5EF4-FFF2-40B4-BE49-F238E27FC236}">
                <a16:creationId xmlns:a16="http://schemas.microsoft.com/office/drawing/2014/main" id="{12ACB1A5-5B07-4AAA-BDF2-00AA51998E55}"/>
              </a:ext>
            </a:extLst>
          </p:cNvPr>
          <p:cNvSpPr txBox="1"/>
          <p:nvPr/>
        </p:nvSpPr>
        <p:spPr>
          <a:xfrm rot="-2700000">
            <a:off x="1205390" y="5392933"/>
            <a:ext cx="2918046"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Предприимчивый стратег</a:t>
            </a:r>
          </a:p>
        </p:txBody>
      </p:sp>
      <p:sp>
        <p:nvSpPr>
          <p:cNvPr id="17" name="TextBox 16">
            <a:extLst>
              <a:ext uri="{FF2B5EF4-FFF2-40B4-BE49-F238E27FC236}">
                <a16:creationId xmlns:a16="http://schemas.microsoft.com/office/drawing/2014/main" id="{E222EC06-920B-44AB-9657-A137D9941229}"/>
              </a:ext>
            </a:extLst>
          </p:cNvPr>
          <p:cNvSpPr txBox="1"/>
          <p:nvPr/>
        </p:nvSpPr>
        <p:spPr>
          <a:xfrm rot="-2700000">
            <a:off x="3215554" y="5136287"/>
            <a:ext cx="25330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Предвидение вызовов</a:t>
            </a:r>
          </a:p>
        </p:txBody>
      </p:sp>
      <p:sp>
        <p:nvSpPr>
          <p:cNvPr id="18" name="TextBox 17">
            <a:extLst>
              <a:ext uri="{FF2B5EF4-FFF2-40B4-BE49-F238E27FC236}">
                <a16:creationId xmlns:a16="http://schemas.microsoft.com/office/drawing/2014/main" id="{78276317-F82B-4D60-9BF7-D242C6C9E41C}"/>
              </a:ext>
            </a:extLst>
          </p:cNvPr>
          <p:cNvSpPr txBox="1"/>
          <p:nvPr/>
        </p:nvSpPr>
        <p:spPr>
          <a:xfrm rot="-2700000">
            <a:off x="4663220" y="5060087"/>
            <a:ext cx="30688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Творческое решение проблем</a:t>
            </a:r>
          </a:p>
        </p:txBody>
      </p:sp>
      <p:sp>
        <p:nvSpPr>
          <p:cNvPr id="19" name="TextBox 18">
            <a:extLst>
              <a:ext uri="{FF2B5EF4-FFF2-40B4-BE49-F238E27FC236}">
                <a16:creationId xmlns:a16="http://schemas.microsoft.com/office/drawing/2014/main" id="{82E459F6-A037-4E2C-A652-6133E6B3DCD0}"/>
              </a:ext>
            </a:extLst>
          </p:cNvPr>
          <p:cNvSpPr txBox="1"/>
          <p:nvPr/>
        </p:nvSpPr>
        <p:spPr>
          <a:xfrm rot="-2700000">
            <a:off x="6517301" y="5136287"/>
            <a:ext cx="3068879" cy="954107"/>
          </a:xfrm>
          <a:prstGeom prst="rect">
            <a:avLst/>
          </a:prstGeom>
          <a:noFill/>
        </p:spPr>
        <p:txBody>
          <a:bodyPr wrap="square" rtlCol="0">
            <a:spAutoFit/>
          </a:bodyPr>
          <a:lstStyle/>
          <a:p>
            <a:pPr algn="ctr"/>
            <a:r>
              <a:rPr lang="ru-RU" sz="2800" b="1" dirty="0">
                <a:solidFill>
                  <a:schemeClr val="bg1"/>
                </a:solidFill>
                <a:latin typeface="Arial Narrow" panose="020B0606020202030204" pitchFamily="34" charset="0"/>
              </a:rPr>
              <a:t>Творческий маркетинг</a:t>
            </a:r>
          </a:p>
        </p:txBody>
      </p:sp>
    </p:spTree>
    <p:extLst>
      <p:ext uri="{BB962C8B-B14F-4D97-AF65-F5344CB8AC3E}">
        <p14:creationId xmlns:p14="http://schemas.microsoft.com/office/powerpoint/2010/main" val="382223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2" presetClass="entr" presetSubtype="8"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par>
                          <p:cTn id="18" fill="hold">
                            <p:stCondLst>
                              <p:cond delay="5000"/>
                            </p:stCondLst>
                            <p:childTnLst>
                              <p:par>
                                <p:cTn id="19" presetID="42" presetClass="entr" presetSubtype="0" fill="hold" grpId="0" nodeType="after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10" presetClass="entr" presetSubtype="0"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42" presetClass="entr" presetSubtype="0" fill="hold" grpId="0" nodeType="after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11000"/>
                            </p:stCondLst>
                            <p:childTnLst>
                              <p:par>
                                <p:cTn id="35" presetID="42" presetClass="entr" presetSubtype="0" fill="hold" grpId="0" nodeType="after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13000"/>
                            </p:stCondLst>
                            <p:childTnLst>
                              <p:par>
                                <p:cTn id="41" presetID="42" presetClass="entr" presetSubtype="0" fill="hold" grpId="0" nodeType="after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15000"/>
                            </p:stCondLst>
                            <p:childTnLst>
                              <p:par>
                                <p:cTn id="47" presetID="42" presetClass="entr" presetSubtype="0" fill="hold" grpId="0" nodeType="afterEffect">
                                  <p:stCondLst>
                                    <p:cond delay="10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17000"/>
                            </p:stCondLst>
                            <p:childTnLst>
                              <p:par>
                                <p:cTn id="53" presetID="42" presetClass="entr" presetSubtype="0" fill="hold" grpId="0" nodeType="afterEffect">
                                  <p:stCondLst>
                                    <p:cond delay="10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par>
                          <p:cTn id="58" fill="hold">
                            <p:stCondLst>
                              <p:cond delay="19000"/>
                            </p:stCondLst>
                            <p:childTnLst>
                              <p:par>
                                <p:cTn id="59" presetID="53" presetClass="entr" presetSubtype="16" fill="hold" grpId="0" nodeType="afterEffect">
                                  <p:stCondLst>
                                    <p:cond delay="1000"/>
                                  </p:stCondLst>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Effect transition="in" filter="fade">
                                      <p:cBhvr>
                                        <p:cTn id="63" dur="1000"/>
                                        <p:tgtEl>
                                          <p:spTgt spid="8"/>
                                        </p:tgtEl>
                                      </p:cBhvr>
                                    </p:animEffect>
                                  </p:childTnLst>
                                </p:cTn>
                              </p:par>
                            </p:childTnLst>
                          </p:cTn>
                        </p:par>
                        <p:par>
                          <p:cTn id="64" fill="hold">
                            <p:stCondLst>
                              <p:cond delay="21000"/>
                            </p:stCondLst>
                            <p:childTnLst>
                              <p:par>
                                <p:cTn id="65" presetID="10" presetClass="entr" presetSubtype="0" fill="hold" grpId="0" nodeType="afterEffect">
                                  <p:stCondLst>
                                    <p:cond delay="500"/>
                                  </p:stCondLst>
                                  <p:childTnLst>
                                    <p:set>
                                      <p:cBhvr>
                                        <p:cTn id="6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67" dur="500"/>
                                        <p:tgtEl>
                                          <p:spTgt spid="7">
                                            <p:graphicEl>
                                              <a:chart seriesIdx="-3" categoryIdx="-3" bldStep="gridLegend"/>
                                            </p:graphicEl>
                                          </p:spTgt>
                                        </p:tgtEl>
                                      </p:cBhvr>
                                    </p:animEffect>
                                  </p:childTnLst>
                                </p:cTn>
                              </p:par>
                            </p:childTnLst>
                          </p:cTn>
                        </p:par>
                        <p:par>
                          <p:cTn id="68" fill="hold">
                            <p:stCondLst>
                              <p:cond delay="22000"/>
                            </p:stCondLst>
                            <p:childTnLst>
                              <p:par>
                                <p:cTn id="69" presetID="10" presetClass="entr" presetSubtype="0" fill="hold" grpId="0" nodeType="afterEffect">
                                  <p:stCondLst>
                                    <p:cond delay="500"/>
                                  </p:stCondLst>
                                  <p:childTnLst>
                                    <p:set>
                                      <p:cBhvr>
                                        <p:cTn id="70"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fade">
                                      <p:cBhvr>
                                        <p:cTn id="71" dur="500"/>
                                        <p:tgtEl>
                                          <p:spTgt spid="7">
                                            <p:graphicEl>
                                              <a:chart seriesIdx="0" categoryIdx="0" bldStep="ptInCategory"/>
                                            </p:graphicEl>
                                          </p:spTgt>
                                        </p:tgtEl>
                                      </p:cBhvr>
                                    </p:animEffect>
                                  </p:childTnLst>
                                </p:cTn>
                              </p:par>
                            </p:childTnLst>
                          </p:cTn>
                        </p:par>
                        <p:par>
                          <p:cTn id="72" fill="hold">
                            <p:stCondLst>
                              <p:cond delay="23000"/>
                            </p:stCondLst>
                            <p:childTnLst>
                              <p:par>
                                <p:cTn id="73" presetID="10" presetClass="entr" presetSubtype="0" fill="hold" grpId="0" nodeType="afterEffect">
                                  <p:stCondLst>
                                    <p:cond delay="500"/>
                                  </p:stCondLst>
                                  <p:childTnLst>
                                    <p:set>
                                      <p:cBhvr>
                                        <p:cTn id="74" dur="1" fill="hold">
                                          <p:stCondLst>
                                            <p:cond delay="0"/>
                                          </p:stCondLst>
                                        </p:cTn>
                                        <p:tgtEl>
                                          <p:spTgt spid="7">
                                            <p:graphicEl>
                                              <a:chart seriesIdx="1" categoryIdx="0" bldStep="ptInCategory"/>
                                            </p:graphicEl>
                                          </p:spTgt>
                                        </p:tgtEl>
                                        <p:attrNameLst>
                                          <p:attrName>style.visibility</p:attrName>
                                        </p:attrNameLst>
                                      </p:cBhvr>
                                      <p:to>
                                        <p:strVal val="visible"/>
                                      </p:to>
                                    </p:set>
                                    <p:animEffect transition="in" filter="fade">
                                      <p:cBhvr>
                                        <p:cTn id="75" dur="500"/>
                                        <p:tgtEl>
                                          <p:spTgt spid="7">
                                            <p:graphicEl>
                                              <a:chart seriesIdx="1" categoryIdx="0" bldStep="ptInCategory"/>
                                            </p:graphicEl>
                                          </p:spTgt>
                                        </p:tgtEl>
                                      </p:cBhvr>
                                    </p:animEffect>
                                  </p:childTnLst>
                                </p:cTn>
                              </p:par>
                            </p:childTnLst>
                          </p:cTn>
                        </p:par>
                        <p:par>
                          <p:cTn id="76" fill="hold">
                            <p:stCondLst>
                              <p:cond delay="24000"/>
                            </p:stCondLst>
                            <p:childTnLst>
                              <p:par>
                                <p:cTn id="77" presetID="10" presetClass="entr" presetSubtype="0" fill="hold" grpId="0" nodeType="afterEffect">
                                  <p:stCondLst>
                                    <p:cond delay="500"/>
                                  </p:stCondLst>
                                  <p:childTnLst>
                                    <p:set>
                                      <p:cBhvr>
                                        <p:cTn id="78"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79" dur="500"/>
                                        <p:tgtEl>
                                          <p:spTgt spid="7">
                                            <p:graphicEl>
                                              <a:chart seriesIdx="0" categoryIdx="1" bldStep="ptInCategory"/>
                                            </p:graphicEl>
                                          </p:spTgt>
                                        </p:tgtEl>
                                      </p:cBhvr>
                                    </p:animEffect>
                                  </p:childTnLst>
                                </p:cTn>
                              </p:par>
                            </p:childTnLst>
                          </p:cTn>
                        </p:par>
                        <p:par>
                          <p:cTn id="80" fill="hold">
                            <p:stCondLst>
                              <p:cond delay="25000"/>
                            </p:stCondLst>
                            <p:childTnLst>
                              <p:par>
                                <p:cTn id="81" presetID="10" presetClass="entr" presetSubtype="0" fill="hold" grpId="0" nodeType="afterEffect">
                                  <p:stCondLst>
                                    <p:cond delay="500"/>
                                  </p:stCondLst>
                                  <p:childTnLst>
                                    <p:set>
                                      <p:cBhvr>
                                        <p:cTn id="82" dur="1" fill="hold">
                                          <p:stCondLst>
                                            <p:cond delay="0"/>
                                          </p:stCondLst>
                                        </p:cTn>
                                        <p:tgtEl>
                                          <p:spTgt spid="7">
                                            <p:graphicEl>
                                              <a:chart seriesIdx="1" categoryIdx="1" bldStep="ptInCategory"/>
                                            </p:graphicEl>
                                          </p:spTgt>
                                        </p:tgtEl>
                                        <p:attrNameLst>
                                          <p:attrName>style.visibility</p:attrName>
                                        </p:attrNameLst>
                                      </p:cBhvr>
                                      <p:to>
                                        <p:strVal val="visible"/>
                                      </p:to>
                                    </p:set>
                                    <p:animEffect transition="in" filter="fade">
                                      <p:cBhvr>
                                        <p:cTn id="83" dur="500"/>
                                        <p:tgtEl>
                                          <p:spTgt spid="7">
                                            <p:graphicEl>
                                              <a:chart seriesIdx="1" categoryIdx="1" bldStep="ptInCategory"/>
                                            </p:graphicEl>
                                          </p:spTgt>
                                        </p:tgtEl>
                                      </p:cBhvr>
                                    </p:animEffect>
                                  </p:childTnLst>
                                </p:cTn>
                              </p:par>
                            </p:childTnLst>
                          </p:cTn>
                        </p:par>
                        <p:par>
                          <p:cTn id="84" fill="hold">
                            <p:stCondLst>
                              <p:cond delay="26000"/>
                            </p:stCondLst>
                            <p:childTnLst>
                              <p:par>
                                <p:cTn id="85" presetID="10" presetClass="entr" presetSubtype="0" fill="hold" grpId="0" nodeType="afterEffect">
                                  <p:stCondLst>
                                    <p:cond delay="500"/>
                                  </p:stCondLst>
                                  <p:childTnLst>
                                    <p:set>
                                      <p:cBhvr>
                                        <p:cTn id="86"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87" dur="500"/>
                                        <p:tgtEl>
                                          <p:spTgt spid="7">
                                            <p:graphicEl>
                                              <a:chart seriesIdx="0" categoryIdx="2" bldStep="ptInCategory"/>
                                            </p:graphicEl>
                                          </p:spTgt>
                                        </p:tgtEl>
                                      </p:cBhvr>
                                    </p:animEffect>
                                  </p:childTnLst>
                                </p:cTn>
                              </p:par>
                            </p:childTnLst>
                          </p:cTn>
                        </p:par>
                        <p:par>
                          <p:cTn id="88" fill="hold">
                            <p:stCondLst>
                              <p:cond delay="27000"/>
                            </p:stCondLst>
                            <p:childTnLst>
                              <p:par>
                                <p:cTn id="89" presetID="10" presetClass="entr" presetSubtype="0" fill="hold" grpId="0" nodeType="afterEffect">
                                  <p:stCondLst>
                                    <p:cond delay="500"/>
                                  </p:stCondLst>
                                  <p:childTnLst>
                                    <p:set>
                                      <p:cBhvr>
                                        <p:cTn id="90" dur="1" fill="hold">
                                          <p:stCondLst>
                                            <p:cond delay="0"/>
                                          </p:stCondLst>
                                        </p:cTn>
                                        <p:tgtEl>
                                          <p:spTgt spid="7">
                                            <p:graphicEl>
                                              <a:chart seriesIdx="1" categoryIdx="2" bldStep="ptInCategory"/>
                                            </p:graphicEl>
                                          </p:spTgt>
                                        </p:tgtEl>
                                        <p:attrNameLst>
                                          <p:attrName>style.visibility</p:attrName>
                                        </p:attrNameLst>
                                      </p:cBhvr>
                                      <p:to>
                                        <p:strVal val="visible"/>
                                      </p:to>
                                    </p:set>
                                    <p:animEffect transition="in" filter="fade">
                                      <p:cBhvr>
                                        <p:cTn id="91" dur="500"/>
                                        <p:tgtEl>
                                          <p:spTgt spid="7">
                                            <p:graphicEl>
                                              <a:chart seriesIdx="1" categoryIdx="2" bldStep="ptInCategory"/>
                                            </p:graphicEl>
                                          </p:spTgt>
                                        </p:tgtEl>
                                      </p:cBhvr>
                                    </p:animEffect>
                                  </p:childTnLst>
                                </p:cTn>
                              </p:par>
                            </p:childTnLst>
                          </p:cTn>
                        </p:par>
                        <p:par>
                          <p:cTn id="92" fill="hold">
                            <p:stCondLst>
                              <p:cond delay="28000"/>
                            </p:stCondLst>
                            <p:childTnLst>
                              <p:par>
                                <p:cTn id="93" presetID="10" presetClass="entr" presetSubtype="0" fill="hold" grpId="0" nodeType="afterEffect">
                                  <p:stCondLst>
                                    <p:cond delay="500"/>
                                  </p:stCondLst>
                                  <p:childTnLst>
                                    <p:set>
                                      <p:cBhvr>
                                        <p:cTn id="94"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95" dur="500"/>
                                        <p:tgtEl>
                                          <p:spTgt spid="7">
                                            <p:graphicEl>
                                              <a:chart seriesIdx="0" categoryIdx="3" bldStep="ptInCategory"/>
                                            </p:graphicEl>
                                          </p:spTgt>
                                        </p:tgtEl>
                                      </p:cBhvr>
                                    </p:animEffect>
                                  </p:childTnLst>
                                </p:cTn>
                              </p:par>
                            </p:childTnLst>
                          </p:cTn>
                        </p:par>
                        <p:par>
                          <p:cTn id="96" fill="hold">
                            <p:stCondLst>
                              <p:cond delay="29000"/>
                            </p:stCondLst>
                            <p:childTnLst>
                              <p:par>
                                <p:cTn id="97" presetID="10" presetClass="entr" presetSubtype="0" fill="hold" grpId="0" nodeType="afterEffect">
                                  <p:stCondLst>
                                    <p:cond delay="500"/>
                                  </p:stCondLst>
                                  <p:childTnLst>
                                    <p:set>
                                      <p:cBhvr>
                                        <p:cTn id="98" dur="1" fill="hold">
                                          <p:stCondLst>
                                            <p:cond delay="0"/>
                                          </p:stCondLst>
                                        </p:cTn>
                                        <p:tgtEl>
                                          <p:spTgt spid="7">
                                            <p:graphicEl>
                                              <a:chart seriesIdx="1" categoryIdx="3" bldStep="ptInCategory"/>
                                            </p:graphicEl>
                                          </p:spTgt>
                                        </p:tgtEl>
                                        <p:attrNameLst>
                                          <p:attrName>style.visibility</p:attrName>
                                        </p:attrNameLst>
                                      </p:cBhvr>
                                      <p:to>
                                        <p:strVal val="visible"/>
                                      </p:to>
                                    </p:set>
                                    <p:animEffect transition="in" filter="fade">
                                      <p:cBhvr>
                                        <p:cTn id="99" dur="500"/>
                                        <p:tgtEl>
                                          <p:spTgt spid="7">
                                            <p:graphicEl>
                                              <a:chart seriesIdx="1" categoryIdx="3" bldStep="ptInCategory"/>
                                            </p:graphicEl>
                                          </p:spTgt>
                                        </p:tgtEl>
                                      </p:cBhvr>
                                    </p:animEffect>
                                  </p:childTnLst>
                                </p:cTn>
                              </p:par>
                            </p:childTnLst>
                          </p:cTn>
                        </p:par>
                        <p:par>
                          <p:cTn id="100" fill="hold">
                            <p:stCondLst>
                              <p:cond delay="30000"/>
                            </p:stCondLst>
                            <p:childTnLst>
                              <p:par>
                                <p:cTn id="101" presetID="10" presetClass="entr" presetSubtype="0" fill="hold" grpId="0" nodeType="afterEffect">
                                  <p:stCondLst>
                                    <p:cond delay="500"/>
                                  </p:stCondLst>
                                  <p:childTnLst>
                                    <p:set>
                                      <p:cBhvr>
                                        <p:cTn id="102"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103" dur="500"/>
                                        <p:tgtEl>
                                          <p:spTgt spid="7">
                                            <p:graphicEl>
                                              <a:chart seriesIdx="0" categoryIdx="4" bldStep="ptInCategory"/>
                                            </p:graphicEl>
                                          </p:spTgt>
                                        </p:tgtEl>
                                      </p:cBhvr>
                                    </p:animEffect>
                                  </p:childTnLst>
                                </p:cTn>
                              </p:par>
                            </p:childTnLst>
                          </p:cTn>
                        </p:par>
                        <p:par>
                          <p:cTn id="104" fill="hold">
                            <p:stCondLst>
                              <p:cond delay="31000"/>
                            </p:stCondLst>
                            <p:childTnLst>
                              <p:par>
                                <p:cTn id="105" presetID="10" presetClass="entr" presetSubtype="0" fill="hold" grpId="0" nodeType="afterEffect">
                                  <p:stCondLst>
                                    <p:cond delay="500"/>
                                  </p:stCondLst>
                                  <p:childTnLst>
                                    <p:set>
                                      <p:cBhvr>
                                        <p:cTn id="106" dur="1" fill="hold">
                                          <p:stCondLst>
                                            <p:cond delay="0"/>
                                          </p:stCondLst>
                                        </p:cTn>
                                        <p:tgtEl>
                                          <p:spTgt spid="7">
                                            <p:graphicEl>
                                              <a:chart seriesIdx="1" categoryIdx="4" bldStep="ptInCategory"/>
                                            </p:graphicEl>
                                          </p:spTgt>
                                        </p:tgtEl>
                                        <p:attrNameLst>
                                          <p:attrName>style.visibility</p:attrName>
                                        </p:attrNameLst>
                                      </p:cBhvr>
                                      <p:to>
                                        <p:strVal val="visible"/>
                                      </p:to>
                                    </p:set>
                                    <p:animEffect transition="in" filter="fade">
                                      <p:cBhvr>
                                        <p:cTn id="107" dur="500"/>
                                        <p:tgtEl>
                                          <p:spTgt spid="7">
                                            <p:graphicEl>
                                              <a:chart seriesIdx="1"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Graphic spid="7" grpId="0">
        <p:bldSub>
          <a:bldChart bld="categoryEl"/>
        </p:bldSub>
      </p:bldGraphic>
      <p:bldP spid="4" grpId="0"/>
      <p:bldP spid="8" grpId="0" animBg="1"/>
      <p:bldP spid="5" grpId="0"/>
      <p:bldP spid="16" grpId="0"/>
      <p:bldP spid="17"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D48CE1A-D3E0-4EC9-876A-7B0FA4890D76}"/>
              </a:ext>
            </a:extLst>
          </p:cNvPr>
          <p:cNvSpPr/>
          <p:nvPr/>
        </p:nvSpPr>
        <p:spPr>
          <a:xfrm>
            <a:off x="-6304" y="0"/>
            <a:ext cx="9226504" cy="100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p:cNvSpPr>
            <a:spLocks noGrp="1"/>
          </p:cNvSpPr>
          <p:nvPr>
            <p:ph type="title" idx="4294967295"/>
          </p:nvPr>
        </p:nvSpPr>
        <p:spPr>
          <a:xfrm>
            <a:off x="1001696" y="228600"/>
            <a:ext cx="8142304" cy="563562"/>
          </a:xfrm>
        </p:spPr>
        <p:txBody>
          <a:bodyPr>
            <a:noAutofit/>
          </a:bodyPr>
          <a:lstStyle/>
          <a:p>
            <a:pPr algn="ctr"/>
            <a:r>
              <a:rPr lang="ru-RU" dirty="0">
                <a:ln w="1905"/>
                <a:solidFill>
                  <a:schemeClr val="bg1"/>
                </a:solidFill>
                <a:effectLst>
                  <a:innerShdw blurRad="69850" dist="43180" dir="5400000">
                    <a:srgbClr val="000000">
                      <a:alpha val="65000"/>
                    </a:srgbClr>
                  </a:innerShdw>
                </a:effectLst>
                <a:latin typeface="Impact" panose="020B0806030902050204" pitchFamily="34" charset="0"/>
              </a:rPr>
              <a:t>Процесс моделирующей игры</a:t>
            </a:r>
          </a:p>
        </p:txBody>
      </p:sp>
      <p:grpSp>
        <p:nvGrpSpPr>
          <p:cNvPr id="13" name="Группа 12"/>
          <p:cNvGrpSpPr/>
          <p:nvPr/>
        </p:nvGrpSpPr>
        <p:grpSpPr>
          <a:xfrm>
            <a:off x="3048000" y="3428107"/>
            <a:ext cx="2834640" cy="1066800"/>
            <a:chOff x="3048000" y="1403822"/>
            <a:chExt cx="2834640" cy="1066800"/>
          </a:xfrm>
        </p:grpSpPr>
        <p:cxnSp>
          <p:nvCxnSpPr>
            <p:cNvPr id="14" name="Прямая со стрелкой 13"/>
            <p:cNvCxnSpPr>
              <a:cxnSpLocks/>
            </p:cNvCxnSpPr>
            <p:nvPr/>
          </p:nvCxnSpPr>
          <p:spPr>
            <a:xfrm flipH="1">
              <a:off x="3048000" y="1556222"/>
              <a:ext cx="2834640" cy="914400"/>
            </a:xfrm>
            <a:prstGeom prst="straightConnector1">
              <a:avLst/>
            </a:prstGeom>
            <a:ln w="76200">
              <a:solidFill>
                <a:srgbClr val="C00000"/>
              </a:solidFill>
              <a:tailEnd type="arrow"/>
            </a:ln>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3592939" y="1403822"/>
              <a:ext cx="1306768" cy="584775"/>
            </a:xfrm>
            <a:prstGeom prst="rect">
              <a:avLst/>
            </a:prstGeom>
            <a:noFill/>
            <a:scene3d>
              <a:camera prst="orthographicFront">
                <a:rot lat="0" lon="0" rev="900000"/>
              </a:camera>
              <a:lightRig rig="threePt" dir="t"/>
            </a:scene3d>
          </p:spPr>
          <p:txBody>
            <a:bodyPr wrap="none" rtlCol="0">
              <a:spAutoFit/>
            </a:bodyPr>
            <a:lstStyle/>
            <a:p>
              <a:pPr algn="ctr"/>
              <a:r>
                <a:rPr lang="ru-RU" sz="3200" b="1" dirty="0">
                  <a:solidFill>
                    <a:srgbClr val="C00000"/>
                  </a:solidFill>
                  <a:latin typeface="Calibri" panose="020F0502020204030204" pitchFamily="34" charset="0"/>
                  <a:ea typeface="Verdana" panose="020B0604030504040204" pitchFamily="34" charset="0"/>
                  <a:cs typeface="Verdana" panose="020B0604030504040204" pitchFamily="34" charset="0"/>
                </a:rPr>
                <a:t>Вызов</a:t>
              </a:r>
            </a:p>
          </p:txBody>
        </p:sp>
      </p:grpSp>
      <p:grpSp>
        <p:nvGrpSpPr>
          <p:cNvPr id="18" name="Группа 17"/>
          <p:cNvGrpSpPr/>
          <p:nvPr/>
        </p:nvGrpSpPr>
        <p:grpSpPr>
          <a:xfrm>
            <a:off x="3048000" y="4886980"/>
            <a:ext cx="3048000" cy="1600438"/>
            <a:chOff x="2895600" y="2590800"/>
            <a:chExt cx="3048000" cy="1600438"/>
          </a:xfrm>
        </p:grpSpPr>
        <p:cxnSp>
          <p:nvCxnSpPr>
            <p:cNvPr id="19" name="Прямая со стрелкой 18"/>
            <p:cNvCxnSpPr/>
            <p:nvPr/>
          </p:nvCxnSpPr>
          <p:spPr>
            <a:xfrm>
              <a:off x="2971800" y="2590800"/>
              <a:ext cx="2971800" cy="1066800"/>
            </a:xfrm>
            <a:prstGeom prst="straightConnector1">
              <a:avLst/>
            </a:prstGeom>
            <a:ln w="76200">
              <a:solidFill>
                <a:srgbClr val="006600"/>
              </a:solidFill>
              <a:tailEnd type="arrow"/>
            </a:ln>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2895600" y="3114020"/>
              <a:ext cx="2307235" cy="1077218"/>
            </a:xfrm>
            <a:prstGeom prst="rect">
              <a:avLst/>
            </a:prstGeom>
            <a:noFill/>
            <a:scene3d>
              <a:camera prst="orthographicFront">
                <a:rot lat="0" lon="0" rev="20400000"/>
              </a:camera>
              <a:lightRig rig="threePt" dir="t"/>
            </a:scene3d>
          </p:spPr>
          <p:txBody>
            <a:bodyPr wrap="none" rtlCol="0">
              <a:spAutoFit/>
            </a:bodyPr>
            <a:lstStyle/>
            <a:p>
              <a:pPr algn="ctr"/>
              <a:r>
                <a:rPr lang="ru-RU" sz="3200" b="1" dirty="0">
                  <a:solidFill>
                    <a:srgbClr val="006600"/>
                  </a:solidFill>
                  <a:latin typeface="+mj-lt"/>
                  <a:ea typeface="Verdana" panose="020B0604030504040204" pitchFamily="34" charset="0"/>
                  <a:cs typeface="Verdana" panose="020B0604030504040204" pitchFamily="34" charset="0"/>
                </a:rPr>
                <a:t>Творческое </a:t>
              </a:r>
            </a:p>
            <a:p>
              <a:pPr algn="ctr"/>
              <a:r>
                <a:rPr lang="ru-RU" sz="3200" b="1" dirty="0">
                  <a:solidFill>
                    <a:srgbClr val="006600"/>
                  </a:solidFill>
                  <a:latin typeface="+mj-lt"/>
                  <a:ea typeface="Verdana" panose="020B0604030504040204" pitchFamily="34" charset="0"/>
                  <a:cs typeface="Verdana" panose="020B0604030504040204" pitchFamily="34" charset="0"/>
                </a:rPr>
                <a:t>решение</a:t>
              </a:r>
            </a:p>
          </p:txBody>
        </p:sp>
      </p:grpSp>
      <p:grpSp>
        <p:nvGrpSpPr>
          <p:cNvPr id="23" name="Группа 22"/>
          <p:cNvGrpSpPr/>
          <p:nvPr/>
        </p:nvGrpSpPr>
        <p:grpSpPr>
          <a:xfrm>
            <a:off x="3200400" y="3870067"/>
            <a:ext cx="3154680" cy="1676400"/>
            <a:chOff x="3200400" y="2057400"/>
            <a:chExt cx="3154680" cy="1676400"/>
          </a:xfrm>
        </p:grpSpPr>
        <p:cxnSp>
          <p:nvCxnSpPr>
            <p:cNvPr id="24" name="Прямая со стрелкой 23"/>
            <p:cNvCxnSpPr/>
            <p:nvPr/>
          </p:nvCxnSpPr>
          <p:spPr>
            <a:xfrm flipV="1">
              <a:off x="3200400" y="2057400"/>
              <a:ext cx="2514600" cy="762000"/>
            </a:xfrm>
            <a:prstGeom prst="straightConnector1">
              <a:avLst/>
            </a:prstGeom>
            <a:ln w="28575">
              <a:solidFill>
                <a:srgbClr val="006600"/>
              </a:solidFill>
              <a:prstDash val="dash"/>
              <a:tailEnd type="arrow"/>
            </a:ln>
          </p:spPr>
          <p:style>
            <a:lnRef idx="3">
              <a:schemeClr val="accent6"/>
            </a:lnRef>
            <a:fillRef idx="0">
              <a:schemeClr val="accent6"/>
            </a:fillRef>
            <a:effectRef idx="2">
              <a:schemeClr val="accent6"/>
            </a:effectRef>
            <a:fontRef idx="minor">
              <a:schemeClr val="tx1"/>
            </a:fontRef>
          </p:style>
        </p:cxnSp>
        <p:cxnSp>
          <p:nvCxnSpPr>
            <p:cNvPr id="25" name="Прямая со стрелкой 24"/>
            <p:cNvCxnSpPr/>
            <p:nvPr/>
          </p:nvCxnSpPr>
          <p:spPr>
            <a:xfrm flipH="1" flipV="1">
              <a:off x="3200400" y="2895600"/>
              <a:ext cx="2362200" cy="838200"/>
            </a:xfrm>
            <a:prstGeom prst="straightConnector1">
              <a:avLst/>
            </a:prstGeom>
            <a:ln w="28575">
              <a:solidFill>
                <a:srgbClr val="C00000"/>
              </a:solidFill>
              <a:prstDash val="dash"/>
              <a:tailEnd type="arrow"/>
            </a:ln>
          </p:spPr>
          <p:style>
            <a:lnRef idx="3">
              <a:schemeClr val="accent6"/>
            </a:lnRef>
            <a:fillRef idx="0">
              <a:schemeClr val="accent6"/>
            </a:fillRef>
            <a:effectRef idx="2">
              <a:schemeClr val="accent6"/>
            </a:effectRef>
            <a:fontRef idx="minor">
              <a:schemeClr val="tx1"/>
            </a:fontRef>
          </p:style>
        </p:cxnSp>
        <p:sp>
          <p:nvSpPr>
            <p:cNvPr id="26" name="TextBox 25"/>
            <p:cNvSpPr txBox="1"/>
            <p:nvPr/>
          </p:nvSpPr>
          <p:spPr>
            <a:xfrm>
              <a:off x="3581400" y="2555558"/>
              <a:ext cx="2773680" cy="584775"/>
            </a:xfrm>
            <a:prstGeom prst="rect">
              <a:avLst/>
            </a:prstGeom>
            <a:noFill/>
          </p:spPr>
          <p:txBody>
            <a:bodyPr wrap="square" rtlCol="0">
              <a:spAutoFit/>
            </a:bodyPr>
            <a:lstStyle/>
            <a:p>
              <a:pPr algn="ctr"/>
              <a:r>
                <a:rPr lang="ru-RU" sz="3200" b="1" dirty="0">
                  <a:latin typeface="+mj-lt"/>
                  <a:cs typeface="Arial" panose="020B0604020202020204" pitchFamily="34" charset="0"/>
                </a:rPr>
                <a:t>Предвидение</a:t>
              </a:r>
            </a:p>
          </p:txBody>
        </p:sp>
      </p:grpSp>
      <p:pic>
        <p:nvPicPr>
          <p:cNvPr id="30" name="Picture 2" descr="V:\Inhale_Love\images\icon_vk_32x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Группа 6">
            <a:extLst>
              <a:ext uri="{FF2B5EF4-FFF2-40B4-BE49-F238E27FC236}">
                <a16:creationId xmlns:a16="http://schemas.microsoft.com/office/drawing/2014/main" id="{8EB49CF6-B337-4AEF-9B4B-B539984EFDAE}"/>
              </a:ext>
            </a:extLst>
          </p:cNvPr>
          <p:cNvGrpSpPr/>
          <p:nvPr/>
        </p:nvGrpSpPr>
        <p:grpSpPr>
          <a:xfrm>
            <a:off x="2941036" y="1513582"/>
            <a:ext cx="3154964" cy="1885132"/>
            <a:chOff x="2828550" y="1549182"/>
            <a:chExt cx="3154964" cy="1885132"/>
          </a:xfrm>
        </p:grpSpPr>
        <p:cxnSp>
          <p:nvCxnSpPr>
            <p:cNvPr id="31" name="Прямая со стрелкой 30"/>
            <p:cNvCxnSpPr/>
            <p:nvPr/>
          </p:nvCxnSpPr>
          <p:spPr>
            <a:xfrm>
              <a:off x="2828550" y="2208907"/>
              <a:ext cx="3078764" cy="1225407"/>
            </a:xfrm>
            <a:prstGeom prst="straightConnector1">
              <a:avLst/>
            </a:prstGeom>
            <a:ln w="76200">
              <a:solidFill>
                <a:srgbClr val="006600"/>
              </a:solidFill>
              <a:tailEnd type="arrow"/>
            </a:ln>
          </p:spPr>
          <p:style>
            <a:lnRef idx="3">
              <a:schemeClr val="accent6"/>
            </a:lnRef>
            <a:fillRef idx="0">
              <a:schemeClr val="accent6"/>
            </a:fillRef>
            <a:effectRef idx="2">
              <a:schemeClr val="accent6"/>
            </a:effectRef>
            <a:fontRef idx="minor">
              <a:schemeClr val="tx1"/>
            </a:fontRef>
          </p:style>
        </p:cxnSp>
        <p:sp>
          <p:nvSpPr>
            <p:cNvPr id="32" name="TextBox 31"/>
            <p:cNvSpPr txBox="1"/>
            <p:nvPr/>
          </p:nvSpPr>
          <p:spPr>
            <a:xfrm>
              <a:off x="2964546" y="1549182"/>
              <a:ext cx="3018968" cy="1077218"/>
            </a:xfrm>
            <a:prstGeom prst="rect">
              <a:avLst/>
            </a:prstGeom>
            <a:noFill/>
            <a:scene3d>
              <a:camera prst="orthographicFront">
                <a:rot lat="0" lon="0" rev="20400000"/>
              </a:camera>
              <a:lightRig rig="threePt" dir="t"/>
            </a:scene3d>
          </p:spPr>
          <p:txBody>
            <a:bodyPr wrap="none" rtlCol="0">
              <a:spAutoFit/>
            </a:bodyPr>
            <a:lstStyle/>
            <a:p>
              <a:pPr algn="ctr"/>
              <a:r>
                <a:rPr lang="ru-RU" sz="3200" b="1" dirty="0">
                  <a:solidFill>
                    <a:srgbClr val="006600"/>
                  </a:solidFill>
                  <a:latin typeface="Calibri" panose="020F0502020204030204" pitchFamily="34" charset="0"/>
                  <a:ea typeface="Verdana" panose="020B0604030504040204" pitchFamily="34" charset="0"/>
                  <a:cs typeface="Verdana" panose="020B0604030504040204" pitchFamily="34" charset="0"/>
                </a:rPr>
                <a:t>Стратегическое </a:t>
              </a:r>
            </a:p>
            <a:p>
              <a:pPr algn="ctr"/>
              <a:r>
                <a:rPr lang="ru-RU" sz="3200" b="1" dirty="0">
                  <a:solidFill>
                    <a:srgbClr val="006600"/>
                  </a:solidFill>
                  <a:latin typeface="Calibri" panose="020F0502020204030204" pitchFamily="34" charset="0"/>
                  <a:ea typeface="Verdana" panose="020B0604030504040204" pitchFamily="34" charset="0"/>
                  <a:cs typeface="Verdana" panose="020B0604030504040204" pitchFamily="34" charset="0"/>
                </a:rPr>
                <a:t>действие</a:t>
              </a:r>
            </a:p>
          </p:txBody>
        </p:sp>
      </p:grpSp>
      <p:grpSp>
        <p:nvGrpSpPr>
          <p:cNvPr id="15" name="Группа 14">
            <a:extLst>
              <a:ext uri="{FF2B5EF4-FFF2-40B4-BE49-F238E27FC236}">
                <a16:creationId xmlns:a16="http://schemas.microsoft.com/office/drawing/2014/main" id="{D55A97A4-7F0E-4903-9D2C-B52E89453AA9}"/>
              </a:ext>
            </a:extLst>
          </p:cNvPr>
          <p:cNvGrpSpPr/>
          <p:nvPr/>
        </p:nvGrpSpPr>
        <p:grpSpPr>
          <a:xfrm>
            <a:off x="304800" y="2362200"/>
            <a:ext cx="2590800" cy="2803267"/>
            <a:chOff x="381000" y="2362200"/>
            <a:chExt cx="2590800" cy="2803267"/>
          </a:xfrm>
        </p:grpSpPr>
        <p:sp>
          <p:nvSpPr>
            <p:cNvPr id="12" name="Скругленный прямоугольник 11"/>
            <p:cNvSpPr/>
            <p:nvPr/>
          </p:nvSpPr>
          <p:spPr>
            <a:xfrm>
              <a:off x="381000" y="4251067"/>
              <a:ext cx="2590800" cy="914400"/>
            </a:xfrm>
            <a:prstGeom prst="roundRect">
              <a:avLst/>
            </a:prstGeom>
            <a:solidFill>
              <a:srgbClr val="00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algn="ctr"/>
              <a:r>
                <a:rPr lang="ru-RU" sz="2400" dirty="0" err="1">
                  <a:solidFill>
                    <a:srgbClr val="FFFF00"/>
                  </a:solidFill>
                  <a:latin typeface="Arial Black" pitchFamily="34" charset="0"/>
                </a:rPr>
                <a:t>Инноваторы</a:t>
              </a:r>
              <a:endParaRPr lang="ru-RU" sz="2400" dirty="0">
                <a:solidFill>
                  <a:srgbClr val="FFFF00"/>
                </a:solidFill>
                <a:latin typeface="Arial Black" pitchFamily="34" charset="0"/>
              </a:endParaRPr>
            </a:p>
          </p:txBody>
        </p:sp>
        <p:pic>
          <p:nvPicPr>
            <p:cNvPr id="8" name="Рисунок 7">
              <a:extLst>
                <a:ext uri="{FF2B5EF4-FFF2-40B4-BE49-F238E27FC236}">
                  <a16:creationId xmlns:a16="http://schemas.microsoft.com/office/drawing/2014/main" id="{6A4F8617-81CE-43E9-87B5-5D3365EAF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00" y="2362200"/>
              <a:ext cx="2304000" cy="1728000"/>
            </a:xfrm>
            <a:prstGeom prst="roundRect">
              <a:avLst>
                <a:gd name="adj" fmla="val 8594"/>
              </a:avLst>
            </a:prstGeom>
            <a:solidFill>
              <a:srgbClr val="FFFFFF">
                <a:shade val="85000"/>
              </a:srgbClr>
            </a:solidFill>
            <a:ln>
              <a:noFill/>
            </a:ln>
            <a:effectLst/>
          </p:spPr>
        </p:pic>
      </p:grpSp>
      <p:grpSp>
        <p:nvGrpSpPr>
          <p:cNvPr id="21" name="Группа 20">
            <a:extLst>
              <a:ext uri="{FF2B5EF4-FFF2-40B4-BE49-F238E27FC236}">
                <a16:creationId xmlns:a16="http://schemas.microsoft.com/office/drawing/2014/main" id="{16AA6504-A355-4A63-A5C3-A5A9999E559A}"/>
              </a:ext>
            </a:extLst>
          </p:cNvPr>
          <p:cNvGrpSpPr/>
          <p:nvPr/>
        </p:nvGrpSpPr>
        <p:grpSpPr>
          <a:xfrm>
            <a:off x="6248400" y="3031867"/>
            <a:ext cx="2590800" cy="2821469"/>
            <a:chOff x="6172200" y="3031867"/>
            <a:chExt cx="2590800" cy="2821469"/>
          </a:xfrm>
        </p:grpSpPr>
        <p:sp>
          <p:nvSpPr>
            <p:cNvPr id="11" name="Скругленный прямоугольник 10"/>
            <p:cNvSpPr/>
            <p:nvPr/>
          </p:nvSpPr>
          <p:spPr>
            <a:xfrm>
              <a:off x="6172200" y="3031867"/>
              <a:ext cx="2590800" cy="914400"/>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prstTxWarp prst="textStop">
                <a:avLst/>
              </a:prstTxWarp>
            </a:bodyPr>
            <a:lstStyle/>
            <a:p>
              <a:pPr algn="ctr"/>
              <a:r>
                <a:rPr lang="ru-RU" sz="2400" dirty="0">
                  <a:solidFill>
                    <a:srgbClr val="66FFFF"/>
                  </a:solidFill>
                  <a:latin typeface="Arial Black" pitchFamily="34" charset="0"/>
                </a:rPr>
                <a:t>Оппоненты</a:t>
              </a:r>
            </a:p>
          </p:txBody>
        </p:sp>
        <p:pic>
          <p:nvPicPr>
            <p:cNvPr id="10" name="Рисунок 9">
              <a:extLst>
                <a:ext uri="{FF2B5EF4-FFF2-40B4-BE49-F238E27FC236}">
                  <a16:creationId xmlns:a16="http://schemas.microsoft.com/office/drawing/2014/main" id="{1DE3CFBC-6270-4967-9A72-19D52A933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600" y="4125336"/>
              <a:ext cx="2304000" cy="1728000"/>
            </a:xfrm>
            <a:prstGeom prst="roundRect">
              <a:avLst>
                <a:gd name="adj" fmla="val 8594"/>
              </a:avLst>
            </a:prstGeom>
            <a:solidFill>
              <a:srgbClr val="FFFFFF">
                <a:shade val="85000"/>
              </a:srgbClr>
            </a:solidFill>
            <a:ln>
              <a:noFill/>
            </a:ln>
            <a:effectLst/>
          </p:spPr>
        </p:pic>
      </p:grpSp>
      <p:pic>
        <p:nvPicPr>
          <p:cNvPr id="27" name="Рисунок 26">
            <a:extLst>
              <a:ext uri="{FF2B5EF4-FFF2-40B4-BE49-F238E27FC236}">
                <a16:creationId xmlns:a16="http://schemas.microsoft.com/office/drawing/2014/main" id="{33626CAB-1D4E-4E31-8D58-DB0D2B4E0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
        <p:nvSpPr>
          <p:cNvPr id="4" name="TextBox 3">
            <a:extLst>
              <a:ext uri="{FF2B5EF4-FFF2-40B4-BE49-F238E27FC236}">
                <a16:creationId xmlns:a16="http://schemas.microsoft.com/office/drawing/2014/main" id="{7ABFD865-AC1E-480B-BEEB-C44AAC72E095}"/>
              </a:ext>
            </a:extLst>
          </p:cNvPr>
          <p:cNvSpPr txBox="1"/>
          <p:nvPr/>
        </p:nvSpPr>
        <p:spPr>
          <a:xfrm rot="16200000">
            <a:off x="8244000" y="5602105"/>
            <a:ext cx="1532856" cy="369332"/>
          </a:xfrm>
          <a:prstGeom prst="rect">
            <a:avLst/>
          </a:prstGeom>
          <a:noFill/>
        </p:spPr>
        <p:txBody>
          <a:bodyPr wrap="none" rtlCol="0">
            <a:spAutoFit/>
          </a:bodyPr>
          <a:lstStyle/>
          <a:p>
            <a:r>
              <a:rPr lang="ru-RU" dirty="0">
                <a:solidFill>
                  <a:srgbClr val="336699"/>
                </a:solidFill>
                <a:latin typeface="Arial" panose="020B0604020202020204" pitchFamily="34" charset="0"/>
                <a:cs typeface="Arial" panose="020B0604020202020204" pitchFamily="34" charset="0"/>
              </a:rPr>
              <a:t>Котельников</a:t>
            </a:r>
          </a:p>
        </p:txBody>
      </p:sp>
    </p:spTree>
    <p:custDataLst>
      <p:tags r:id="rId1"/>
    </p:custDataLst>
    <p:extLst>
      <p:ext uri="{BB962C8B-B14F-4D97-AF65-F5344CB8AC3E}">
        <p14:creationId xmlns:p14="http://schemas.microsoft.com/office/powerpoint/2010/main" val="734855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2" presetClass="entr" presetSubtype="1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3"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0-#ppt_h/2"/>
                                          </p:val>
                                        </p:tav>
                                        <p:tav tm="100000">
                                          <p:val>
                                            <p:strVal val="#ppt_y"/>
                                          </p:val>
                                        </p:tav>
                                      </p:tavLst>
                                    </p:anim>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childTnLst>
                          </p:cTn>
                        </p:par>
                        <p:par>
                          <p:cTn id="26" fill="hold">
                            <p:stCondLst>
                              <p:cond delay="4500"/>
                            </p:stCondLst>
                            <p:childTnLst>
                              <p:par>
                                <p:cTn id="27" presetID="22" presetClass="entr" presetSubtype="2" fill="hold" nodeType="after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1000"/>
                                        <p:tgtEl>
                                          <p:spTgt spid="13"/>
                                        </p:tgtEl>
                                      </p:cBhvr>
                                    </p:animEffect>
                                  </p:childTnLst>
                                </p:cTn>
                              </p:par>
                            </p:childTnLst>
                          </p:cTn>
                        </p:par>
                        <p:par>
                          <p:cTn id="30" fill="hold">
                            <p:stCondLst>
                              <p:cond delay="6500"/>
                            </p:stCondLst>
                            <p:childTnLst>
                              <p:par>
                                <p:cTn id="31" presetID="22" presetClass="entr" presetSubtype="8" fill="hold" nodeType="afterEffect">
                                  <p:stCondLst>
                                    <p:cond delay="100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1000"/>
                                        <p:tgtEl>
                                          <p:spTgt spid="18"/>
                                        </p:tgtEl>
                                      </p:cBhvr>
                                    </p:animEffect>
                                  </p:childTnLst>
                                </p:cTn>
                              </p:par>
                            </p:childTnLst>
                          </p:cTn>
                        </p:par>
                        <p:par>
                          <p:cTn id="34" fill="hold">
                            <p:stCondLst>
                              <p:cond delay="8500"/>
                            </p:stCondLst>
                            <p:childTnLst>
                              <p:par>
                                <p:cTn id="35" presetID="10" presetClass="entr" presetSubtype="0" fill="hold" nodeType="afterEffect">
                                  <p:stCondLst>
                                    <p:cond delay="10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7655225-D1E9-4388-9062-694AD1DA96F7}"/>
              </a:ext>
            </a:extLst>
          </p:cNvPr>
          <p:cNvSpPr/>
          <p:nvPr/>
        </p:nvSpPr>
        <p:spPr>
          <a:xfrm>
            <a:off x="0" y="1295400"/>
            <a:ext cx="9144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8147" name="Rectangle 3"/>
          <p:cNvSpPr>
            <a:spLocks noGrp="1" noChangeArrowheads="1"/>
          </p:cNvSpPr>
          <p:nvPr>
            <p:ph type="title" sz="quarter"/>
          </p:nvPr>
        </p:nvSpPr>
        <p:spPr>
          <a:xfrm>
            <a:off x="1295400" y="0"/>
            <a:ext cx="7848600" cy="12954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Как не надо</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a:t>
            </a:r>
            <a:r>
              <a:rPr lang="ru-RU" sz="4400"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и</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Как надо</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a:t>
            </a:r>
          </a:p>
        </p:txBody>
      </p:sp>
      <p:pic>
        <p:nvPicPr>
          <p:cNvPr id="35"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a:extLst>
              <a:ext uri="{FF2B5EF4-FFF2-40B4-BE49-F238E27FC236}">
                <a16:creationId xmlns:a16="http://schemas.microsoft.com/office/drawing/2014/main" id="{AF64A66A-8E44-4F11-B7A3-9346AA7FF82C}"/>
              </a:ext>
            </a:extLst>
          </p:cNvPr>
          <p:cNvGraphicFramePr>
            <a:graphicFrameLocks noGrp="1"/>
          </p:cNvGraphicFramePr>
          <p:nvPr>
            <p:extLst/>
          </p:nvPr>
        </p:nvGraphicFramePr>
        <p:xfrm>
          <a:off x="213360" y="1832765"/>
          <a:ext cx="8641080" cy="4415635"/>
        </p:xfrm>
        <a:graphic>
          <a:graphicData uri="http://schemas.openxmlformats.org/drawingml/2006/table">
            <a:tbl>
              <a:tblPr firstRow="1" bandRow="1">
                <a:tableStyleId>{69012ECD-51FC-41F1-AA8D-1B2483CD663E}</a:tableStyleId>
              </a:tblPr>
              <a:tblGrid>
                <a:gridCol w="3063240">
                  <a:extLst>
                    <a:ext uri="{9D8B030D-6E8A-4147-A177-3AD203B41FA5}">
                      <a16:colId xmlns:a16="http://schemas.microsoft.com/office/drawing/2014/main" val="3904577129"/>
                    </a:ext>
                  </a:extLst>
                </a:gridCol>
                <a:gridCol w="5577840">
                  <a:extLst>
                    <a:ext uri="{9D8B030D-6E8A-4147-A177-3AD203B41FA5}">
                      <a16:colId xmlns:a16="http://schemas.microsoft.com/office/drawing/2014/main" val="2860188910"/>
                    </a:ext>
                  </a:extLst>
                </a:gridCol>
              </a:tblGrid>
              <a:tr h="1296225">
                <a:tc>
                  <a:txBody>
                    <a:bodyPr/>
                    <a:lstStyle/>
                    <a:p>
                      <a:pPr algn="ctr">
                        <a:spcBef>
                          <a:spcPts val="1200"/>
                        </a:spcBef>
                        <a:spcAft>
                          <a:spcPts val="1200"/>
                        </a:spcAft>
                      </a:pPr>
                      <a:r>
                        <a:rPr lang="ru-RU" sz="3600" dirty="0">
                          <a:solidFill>
                            <a:srgbClr val="66FFFF"/>
                          </a:solidFill>
                        </a:rPr>
                        <a:t>Так не надо</a:t>
                      </a:r>
                    </a:p>
                  </a:txBody>
                  <a:tcPr marL="180000" marR="180000" marT="180000" marB="180000" anchor="ctr">
                    <a:solidFill>
                      <a:srgbClr val="336699"/>
                    </a:solidFill>
                  </a:tcPr>
                </a:tc>
                <a:tc>
                  <a:txBody>
                    <a:bodyPr/>
                    <a:lstStyle/>
                    <a:p>
                      <a:pPr algn="ctr">
                        <a:spcBef>
                          <a:spcPts val="1200"/>
                        </a:spcBef>
                        <a:spcAft>
                          <a:spcPts val="1200"/>
                        </a:spcAft>
                      </a:pPr>
                      <a:r>
                        <a:rPr lang="ru-RU" sz="3600" dirty="0"/>
                        <a:t>Надо так</a:t>
                      </a:r>
                    </a:p>
                  </a:txBody>
                  <a:tcPr marL="180000" marR="180000" marT="180000" marB="180000" anchor="ctr">
                    <a:solidFill>
                      <a:srgbClr val="336699"/>
                    </a:solidFill>
                  </a:tcPr>
                </a:tc>
                <a:extLst>
                  <a:ext uri="{0D108BD9-81ED-4DB2-BD59-A6C34878D82A}">
                    <a16:rowId xmlns:a16="http://schemas.microsoft.com/office/drawing/2014/main" val="3109192022"/>
                  </a:ext>
                </a:extLst>
              </a:tr>
              <a:tr h="3119410">
                <a:tc>
                  <a:txBody>
                    <a:bodyPr/>
                    <a:lstStyle/>
                    <a:p>
                      <a:pPr algn="ctr">
                        <a:spcBef>
                          <a:spcPts val="1200"/>
                        </a:spcBef>
                        <a:spcAft>
                          <a:spcPts val="1200"/>
                        </a:spcAft>
                      </a:pPr>
                      <a:r>
                        <a:rPr lang="ru-RU" sz="3600" dirty="0"/>
                        <a:t>Не убивай противника</a:t>
                      </a:r>
                    </a:p>
                  </a:txBody>
                  <a:tcPr marL="180000" marR="180000" marT="180000" marB="180000">
                    <a:solidFill>
                      <a:srgbClr val="CCECFF"/>
                    </a:solidFill>
                  </a:tcPr>
                </a:tc>
                <a:tc>
                  <a:txBody>
                    <a:bodyPr/>
                    <a:lstStyle/>
                    <a:p>
                      <a:pPr algn="ctr">
                        <a:spcBef>
                          <a:spcPts val="1200"/>
                        </a:spcBef>
                        <a:spcAft>
                          <a:spcPts val="1200"/>
                        </a:spcAft>
                      </a:pPr>
                      <a:r>
                        <a:rPr lang="ru-RU" sz="3600" dirty="0"/>
                        <a:t>Развивай противника</a:t>
                      </a:r>
                      <a:endParaRPr lang="en-US" sz="3600" dirty="0"/>
                    </a:p>
                    <a:p>
                      <a:pPr algn="ctr">
                        <a:spcBef>
                          <a:spcPts val="1200"/>
                        </a:spcBef>
                        <a:spcAft>
                          <a:spcPts val="1200"/>
                        </a:spcAft>
                      </a:pPr>
                      <a:r>
                        <a:rPr lang="ru-RU" sz="3600" dirty="0"/>
                        <a:t>Предвидь проблему, решение которой требует инновационного подхода</a:t>
                      </a:r>
                    </a:p>
                  </a:txBody>
                  <a:tcPr marL="180000" marR="180000" marT="180000" marB="180000">
                    <a:solidFill>
                      <a:schemeClr val="bg1"/>
                    </a:solidFill>
                  </a:tcPr>
                </a:tc>
                <a:extLst>
                  <a:ext uri="{0D108BD9-81ED-4DB2-BD59-A6C34878D82A}">
                    <a16:rowId xmlns:a16="http://schemas.microsoft.com/office/drawing/2014/main" val="1063707085"/>
                  </a:ext>
                </a:extLst>
              </a:tr>
            </a:tbl>
          </a:graphicData>
        </a:graphic>
      </p:graphicFrame>
      <p:pic>
        <p:nvPicPr>
          <p:cNvPr id="7" name="Рисунок 6">
            <a:extLst>
              <a:ext uri="{FF2B5EF4-FFF2-40B4-BE49-F238E27FC236}">
                <a16:creationId xmlns:a16="http://schemas.microsoft.com/office/drawing/2014/main" id="{117A52C6-2A0C-46C9-8630-5F709142A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96000" cy="1296000"/>
          </a:xfrm>
          <a:prstGeom prst="rect">
            <a:avLst/>
          </a:prstGeom>
        </p:spPr>
      </p:pic>
    </p:spTree>
    <p:extLst>
      <p:ext uri="{BB962C8B-B14F-4D97-AF65-F5344CB8AC3E}">
        <p14:creationId xmlns:p14="http://schemas.microsoft.com/office/powerpoint/2010/main" val="29259538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18147"/>
                                        </p:tgtEl>
                                        <p:attrNameLst>
                                          <p:attrName>style.visibility</p:attrName>
                                        </p:attrNameLst>
                                      </p:cBhvr>
                                      <p:to>
                                        <p:strVal val="visible"/>
                                      </p:to>
                                    </p:set>
                                    <p:animEffect transition="in" filter="wipe(left)">
                                      <p:cBhvr>
                                        <p:cTn id="7" dur="3000"/>
                                        <p:tgtEl>
                                          <p:spTgt spid="518147"/>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1814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7655225-D1E9-4388-9062-694AD1DA96F7}"/>
              </a:ext>
            </a:extLst>
          </p:cNvPr>
          <p:cNvSpPr/>
          <p:nvPr/>
        </p:nvSpPr>
        <p:spPr>
          <a:xfrm>
            <a:off x="0" y="1295400"/>
            <a:ext cx="9144000" cy="5562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8147" name="Rectangle 3"/>
          <p:cNvSpPr>
            <a:spLocks noGrp="1" noChangeArrowheads="1"/>
          </p:cNvSpPr>
          <p:nvPr>
            <p:ph type="title" sz="quarter"/>
          </p:nvPr>
        </p:nvSpPr>
        <p:spPr>
          <a:xfrm>
            <a:off x="1295400" y="0"/>
            <a:ext cx="7848600" cy="12954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Как не надо</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a:t>
            </a:r>
            <a:r>
              <a:rPr lang="ru-RU" sz="4400"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и</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 как надо</a:t>
            </a:r>
            <a:endPar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pic>
        <p:nvPicPr>
          <p:cNvPr id="35"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a:extLst>
              <a:ext uri="{FF2B5EF4-FFF2-40B4-BE49-F238E27FC236}">
                <a16:creationId xmlns:a16="http://schemas.microsoft.com/office/drawing/2014/main" id="{AF64A66A-8E44-4F11-B7A3-9346AA7FF82C}"/>
              </a:ext>
            </a:extLst>
          </p:cNvPr>
          <p:cNvGraphicFramePr>
            <a:graphicFrameLocks noGrp="1"/>
          </p:cNvGraphicFramePr>
          <p:nvPr>
            <p:extLst/>
          </p:nvPr>
        </p:nvGraphicFramePr>
        <p:xfrm>
          <a:off x="213360" y="1718400"/>
          <a:ext cx="8641080" cy="4987200"/>
        </p:xfrm>
        <a:graphic>
          <a:graphicData uri="http://schemas.openxmlformats.org/drawingml/2006/table">
            <a:tbl>
              <a:tblPr firstRow="1" bandRow="1">
                <a:tableStyleId>{69012ECD-51FC-41F1-AA8D-1B2483CD663E}</a:tableStyleId>
              </a:tblPr>
              <a:tblGrid>
                <a:gridCol w="3063240">
                  <a:extLst>
                    <a:ext uri="{9D8B030D-6E8A-4147-A177-3AD203B41FA5}">
                      <a16:colId xmlns:a16="http://schemas.microsoft.com/office/drawing/2014/main" val="3904577129"/>
                    </a:ext>
                  </a:extLst>
                </a:gridCol>
                <a:gridCol w="5577840">
                  <a:extLst>
                    <a:ext uri="{9D8B030D-6E8A-4147-A177-3AD203B41FA5}">
                      <a16:colId xmlns:a16="http://schemas.microsoft.com/office/drawing/2014/main" val="2860188910"/>
                    </a:ext>
                  </a:extLst>
                </a:gridCol>
              </a:tblGrid>
              <a:tr h="844024">
                <a:tc>
                  <a:txBody>
                    <a:bodyPr/>
                    <a:lstStyle/>
                    <a:p>
                      <a:pPr algn="ctr">
                        <a:spcBef>
                          <a:spcPts val="1200"/>
                        </a:spcBef>
                        <a:spcAft>
                          <a:spcPts val="1200"/>
                        </a:spcAft>
                      </a:pPr>
                      <a:r>
                        <a:rPr lang="ru-RU" sz="3600" dirty="0">
                          <a:solidFill>
                            <a:srgbClr val="66FFFF"/>
                          </a:solidFill>
                        </a:rPr>
                        <a:t>Не говори</a:t>
                      </a:r>
                    </a:p>
                  </a:txBody>
                  <a:tcPr marL="180000" marR="180000" marT="180000" marB="180000">
                    <a:solidFill>
                      <a:srgbClr val="336699"/>
                    </a:solidFill>
                  </a:tcPr>
                </a:tc>
                <a:tc>
                  <a:txBody>
                    <a:bodyPr/>
                    <a:lstStyle/>
                    <a:p>
                      <a:pPr algn="ctr">
                        <a:spcBef>
                          <a:spcPts val="1200"/>
                        </a:spcBef>
                        <a:spcAft>
                          <a:spcPts val="1200"/>
                        </a:spcAft>
                      </a:pPr>
                      <a:r>
                        <a:rPr lang="ru-RU" sz="3600" dirty="0"/>
                        <a:t>Говори</a:t>
                      </a:r>
                    </a:p>
                  </a:txBody>
                  <a:tcPr marL="180000" marR="180000" marT="180000" marB="180000">
                    <a:solidFill>
                      <a:srgbClr val="336699"/>
                    </a:solidFill>
                  </a:tcPr>
                </a:tc>
                <a:extLst>
                  <a:ext uri="{0D108BD9-81ED-4DB2-BD59-A6C34878D82A}">
                    <a16:rowId xmlns:a16="http://schemas.microsoft.com/office/drawing/2014/main" val="3109192022"/>
                  </a:ext>
                </a:extLst>
              </a:tr>
              <a:tr h="3506995">
                <a:tc>
                  <a:txBody>
                    <a:bodyPr/>
                    <a:lstStyle/>
                    <a:p>
                      <a:pPr algn="ctr">
                        <a:spcBef>
                          <a:spcPts val="1200"/>
                        </a:spcBef>
                        <a:spcAft>
                          <a:spcPts val="1200"/>
                        </a:spcAft>
                      </a:pPr>
                      <a:r>
                        <a:rPr lang="ru-RU" sz="3200" dirty="0"/>
                        <a:t>«Вы совершили ошибку»</a:t>
                      </a:r>
                    </a:p>
                  </a:txBody>
                  <a:tcPr marL="180000" marR="180000" marT="180000" marB="180000">
                    <a:solidFill>
                      <a:srgbClr val="CCECFF"/>
                    </a:solidFill>
                  </a:tcPr>
                </a:tc>
                <a:tc>
                  <a:txBody>
                    <a:bodyPr/>
                    <a:lstStyle/>
                    <a:p>
                      <a:pPr algn="ctr">
                        <a:spcBef>
                          <a:spcPts val="1200"/>
                        </a:spcBef>
                        <a:spcAft>
                          <a:spcPts val="1200"/>
                        </a:spcAft>
                      </a:pPr>
                      <a:r>
                        <a:rPr lang="ru-RU" sz="3200" i="1" dirty="0">
                          <a:solidFill>
                            <a:srgbClr val="336699"/>
                          </a:solidFill>
                        </a:rPr>
                        <a:t>Сначала,</a:t>
                      </a:r>
                      <a:r>
                        <a:rPr lang="en-US" sz="3200" i="1" dirty="0">
                          <a:solidFill>
                            <a:srgbClr val="336699"/>
                          </a:solidFill>
                        </a:rPr>
                        <a:t> </a:t>
                      </a:r>
                      <a:r>
                        <a:rPr lang="ru-RU" sz="3200" dirty="0"/>
                        <a:t>«Что нам больше всего понравилось в вашем решении, так это…»</a:t>
                      </a:r>
                      <a:endParaRPr lang="en-US" sz="3200" dirty="0"/>
                    </a:p>
                    <a:p>
                      <a:pPr algn="ctr">
                        <a:spcBef>
                          <a:spcPts val="1200"/>
                        </a:spcBef>
                        <a:spcAft>
                          <a:spcPts val="1200"/>
                        </a:spcAft>
                      </a:pPr>
                      <a:r>
                        <a:rPr lang="ru-RU" sz="3200" i="1" dirty="0">
                          <a:solidFill>
                            <a:srgbClr val="336699"/>
                          </a:solidFill>
                        </a:rPr>
                        <a:t>Затем,</a:t>
                      </a:r>
                      <a:r>
                        <a:rPr lang="en-US" sz="3200" i="1" dirty="0">
                          <a:solidFill>
                            <a:srgbClr val="336699"/>
                          </a:solidFill>
                        </a:rPr>
                        <a:t> </a:t>
                      </a:r>
                      <a:r>
                        <a:rPr lang="ru-RU" sz="3200" dirty="0"/>
                        <a:t>«Тем не менее, при реализации этого решения вы можете столкнуться с таким вызовом…»</a:t>
                      </a:r>
                    </a:p>
                  </a:txBody>
                  <a:tcPr marL="180000" marR="180000" marT="180000" marB="180000">
                    <a:solidFill>
                      <a:schemeClr val="bg1"/>
                    </a:solidFill>
                  </a:tcPr>
                </a:tc>
                <a:extLst>
                  <a:ext uri="{0D108BD9-81ED-4DB2-BD59-A6C34878D82A}">
                    <a16:rowId xmlns:a16="http://schemas.microsoft.com/office/drawing/2014/main" val="1063707085"/>
                  </a:ext>
                </a:extLst>
              </a:tr>
            </a:tbl>
          </a:graphicData>
        </a:graphic>
      </p:graphicFrame>
      <p:pic>
        <p:nvPicPr>
          <p:cNvPr id="8" name="Рисунок 7">
            <a:extLst>
              <a:ext uri="{FF2B5EF4-FFF2-40B4-BE49-F238E27FC236}">
                <a16:creationId xmlns:a16="http://schemas.microsoft.com/office/drawing/2014/main" id="{73720256-3E31-4A32-8AFF-768B4AD2C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96000" cy="1296000"/>
          </a:xfrm>
          <a:prstGeom prst="rect">
            <a:avLst/>
          </a:prstGeom>
        </p:spPr>
      </p:pic>
    </p:spTree>
    <p:extLst>
      <p:ext uri="{BB962C8B-B14F-4D97-AF65-F5344CB8AC3E}">
        <p14:creationId xmlns:p14="http://schemas.microsoft.com/office/powerpoint/2010/main" val="211090233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18147"/>
                                        </p:tgtEl>
                                        <p:attrNameLst>
                                          <p:attrName>style.visibility</p:attrName>
                                        </p:attrNameLst>
                                      </p:cBhvr>
                                      <p:to>
                                        <p:strVal val="visible"/>
                                      </p:to>
                                    </p:set>
                                    <p:animEffect transition="in" filter="wipe(left)">
                                      <p:cBhvr>
                                        <p:cTn id="7" dur="3000"/>
                                        <p:tgtEl>
                                          <p:spTgt spid="518147"/>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1814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1024350"/>
            <a:ext cx="9144000" cy="71003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a:solidFill>
                <a:srgbClr val="66FFFF"/>
              </a:solidFill>
            </a:endParaRPr>
          </a:p>
        </p:txBody>
      </p:sp>
      <p:sp>
        <p:nvSpPr>
          <p:cNvPr id="2" name="TextBox 1"/>
          <p:cNvSpPr txBox="1"/>
          <p:nvPr/>
        </p:nvSpPr>
        <p:spPr>
          <a:xfrm>
            <a:off x="-533400" y="1828800"/>
            <a:ext cx="4800600" cy="1015663"/>
          </a:xfrm>
          <a:prstGeom prst="rect">
            <a:avLst/>
          </a:prstGeom>
          <a:noFill/>
        </p:spPr>
        <p:txBody>
          <a:bodyPr wrap="square" rtlCol="0">
            <a:spAutoFit/>
          </a:bodyPr>
          <a:lstStyle/>
          <a:p>
            <a:pPr algn="ctr"/>
            <a:r>
              <a:rPr lang="ru-RU" sz="3600" b="1" dirty="0">
                <a:solidFill>
                  <a:srgbClr val="336699"/>
                </a:solidFill>
                <a:latin typeface="+mn-lt"/>
              </a:rPr>
              <a:t>«Сад»</a:t>
            </a:r>
            <a:endParaRPr lang="en-US" sz="3600" b="1" dirty="0">
              <a:solidFill>
                <a:srgbClr val="336699"/>
              </a:solidFill>
              <a:latin typeface="+mn-lt"/>
            </a:endParaRPr>
          </a:p>
          <a:p>
            <a:pPr algn="ctr"/>
            <a:r>
              <a:rPr lang="ru-RU" sz="2400" dirty="0">
                <a:latin typeface="+mn-lt"/>
              </a:rPr>
              <a:t>Раздельное обдумывание</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32" y="2895600"/>
            <a:ext cx="3272736" cy="3600000"/>
          </a:xfrm>
          <a:prstGeom prst="roundRect">
            <a:avLst>
              <a:gd name="adj" fmla="val 8594"/>
            </a:avLst>
          </a:prstGeom>
          <a:solidFill>
            <a:srgbClr val="FFFFFF">
              <a:shade val="85000"/>
            </a:srgbClr>
          </a:solidFill>
          <a:ln>
            <a:noFill/>
          </a:ln>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0733" y="2895600"/>
            <a:ext cx="3272735" cy="3600000"/>
          </a:xfrm>
          <a:prstGeom prst="roundRect">
            <a:avLst>
              <a:gd name="adj" fmla="val 8594"/>
            </a:avLst>
          </a:prstGeom>
          <a:solidFill>
            <a:srgbClr val="FFFFFF">
              <a:shade val="85000"/>
            </a:srgbClr>
          </a:solidFill>
          <a:ln>
            <a:noFill/>
          </a:ln>
          <a:effectLst/>
        </p:spPr>
      </p:pic>
      <p:sp>
        <p:nvSpPr>
          <p:cNvPr id="8" name="TextBox 7"/>
          <p:cNvSpPr txBox="1"/>
          <p:nvPr/>
        </p:nvSpPr>
        <p:spPr>
          <a:xfrm>
            <a:off x="4876800" y="1853863"/>
            <a:ext cx="4800600" cy="1015663"/>
          </a:xfrm>
          <a:prstGeom prst="rect">
            <a:avLst/>
          </a:prstGeom>
          <a:noFill/>
        </p:spPr>
        <p:txBody>
          <a:bodyPr wrap="square" rtlCol="0">
            <a:spAutoFit/>
          </a:bodyPr>
          <a:lstStyle/>
          <a:p>
            <a:pPr algn="ctr"/>
            <a:r>
              <a:rPr lang="ru-RU" sz="3600" b="1" dirty="0">
                <a:solidFill>
                  <a:srgbClr val="336699"/>
                </a:solidFill>
                <a:latin typeface="+mn-lt"/>
              </a:rPr>
              <a:t>«Кухня»</a:t>
            </a:r>
            <a:endParaRPr lang="en-US" sz="3600" b="1" dirty="0">
              <a:solidFill>
                <a:srgbClr val="336699"/>
              </a:solidFill>
              <a:latin typeface="+mn-lt"/>
            </a:endParaRPr>
          </a:p>
          <a:p>
            <a:pPr algn="ctr"/>
            <a:r>
              <a:rPr lang="ru-RU" sz="2400" dirty="0">
                <a:latin typeface="+mn-lt"/>
              </a:rPr>
              <a:t>Интеграция идей</a:t>
            </a:r>
          </a:p>
        </p:txBody>
      </p:sp>
      <p:pic>
        <p:nvPicPr>
          <p:cNvPr id="9" name="Picture 2" descr="V:\Inhale_Love\images\icon_vk_32x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idx="4294967295"/>
          </p:nvPr>
        </p:nvSpPr>
        <p:spPr>
          <a:xfrm>
            <a:off x="0" y="990600"/>
            <a:ext cx="9144000" cy="777538"/>
          </a:xfrm>
        </p:spPr>
        <p:txBody>
          <a:bodyPr>
            <a:normAutofit/>
          </a:bodyPr>
          <a:lstStyle/>
          <a:p>
            <a:pPr algn="ctr"/>
            <a:r>
              <a:rPr lang="ru-RU" sz="3200" b="1" dirty="0">
                <a:solidFill>
                  <a:schemeClr val="bg1"/>
                </a:solidFill>
                <a:latin typeface="Arial Narrow" panose="020B0606020202030204" pitchFamily="34" charset="0"/>
              </a:rPr>
              <a:t>Две фазы быстрой выработки решения командой</a:t>
            </a:r>
          </a:p>
        </p:txBody>
      </p:sp>
      <p:pic>
        <p:nvPicPr>
          <p:cNvPr id="11" name="Рисунок 10">
            <a:extLst>
              <a:ext uri="{FF2B5EF4-FFF2-40B4-BE49-F238E27FC236}">
                <a16:creationId xmlns:a16="http://schemas.microsoft.com/office/drawing/2014/main" id="{EE53B7D8-51AB-442C-8EB8-3556D1946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
        <p:nvSpPr>
          <p:cNvPr id="4" name="TextBox 3">
            <a:extLst>
              <a:ext uri="{FF2B5EF4-FFF2-40B4-BE49-F238E27FC236}">
                <a16:creationId xmlns:a16="http://schemas.microsoft.com/office/drawing/2014/main" id="{ACB7EF7E-083E-439B-97F0-7DE6E9E9155D}"/>
              </a:ext>
            </a:extLst>
          </p:cNvPr>
          <p:cNvSpPr txBox="1"/>
          <p:nvPr/>
        </p:nvSpPr>
        <p:spPr>
          <a:xfrm>
            <a:off x="1276835" y="6488668"/>
            <a:ext cx="1180131" cy="369332"/>
          </a:xfrm>
          <a:prstGeom prst="rect">
            <a:avLst/>
          </a:prstGeom>
          <a:noFill/>
        </p:spPr>
        <p:txBody>
          <a:bodyPr wrap="none" rtlCol="0">
            <a:spAutoFit/>
          </a:bodyPr>
          <a:lstStyle/>
          <a:p>
            <a:r>
              <a:rPr lang="ru-RU" dirty="0"/>
              <a:t>3 минуты</a:t>
            </a:r>
          </a:p>
        </p:txBody>
      </p:sp>
      <p:sp>
        <p:nvSpPr>
          <p:cNvPr id="12" name="TextBox 11">
            <a:extLst>
              <a:ext uri="{FF2B5EF4-FFF2-40B4-BE49-F238E27FC236}">
                <a16:creationId xmlns:a16="http://schemas.microsoft.com/office/drawing/2014/main" id="{DBEA4D41-3B2D-4174-AB84-9D0350BF7169}"/>
              </a:ext>
            </a:extLst>
          </p:cNvPr>
          <p:cNvSpPr txBox="1"/>
          <p:nvPr/>
        </p:nvSpPr>
        <p:spPr>
          <a:xfrm>
            <a:off x="6687035" y="6488668"/>
            <a:ext cx="1180131" cy="369332"/>
          </a:xfrm>
          <a:prstGeom prst="rect">
            <a:avLst/>
          </a:prstGeom>
          <a:noFill/>
        </p:spPr>
        <p:txBody>
          <a:bodyPr wrap="none" rtlCol="0">
            <a:spAutoFit/>
          </a:bodyPr>
          <a:lstStyle/>
          <a:p>
            <a:r>
              <a:rPr lang="ru-RU" dirty="0"/>
              <a:t>4 минуты</a:t>
            </a:r>
          </a:p>
        </p:txBody>
      </p:sp>
      <p:sp>
        <p:nvSpPr>
          <p:cNvPr id="13" name="TextBox 12">
            <a:extLst>
              <a:ext uri="{FF2B5EF4-FFF2-40B4-BE49-F238E27FC236}">
                <a16:creationId xmlns:a16="http://schemas.microsoft.com/office/drawing/2014/main" id="{7841D1A1-ABE0-44FF-8B5D-01E1A89D7EA8}"/>
              </a:ext>
            </a:extLst>
          </p:cNvPr>
          <p:cNvSpPr txBox="1"/>
          <p:nvPr/>
        </p:nvSpPr>
        <p:spPr>
          <a:xfrm>
            <a:off x="4001469" y="6477000"/>
            <a:ext cx="1180131" cy="369332"/>
          </a:xfrm>
          <a:prstGeom prst="rect">
            <a:avLst/>
          </a:prstGeom>
          <a:noFill/>
        </p:spPr>
        <p:txBody>
          <a:bodyPr wrap="none" rtlCol="0">
            <a:spAutoFit/>
          </a:bodyPr>
          <a:lstStyle/>
          <a:p>
            <a:r>
              <a:rPr lang="ru-RU" dirty="0"/>
              <a:t>3 минуты</a:t>
            </a:r>
          </a:p>
        </p:txBody>
      </p:sp>
      <p:sp>
        <p:nvSpPr>
          <p:cNvPr id="14" name="TextBox 13">
            <a:extLst>
              <a:ext uri="{FF2B5EF4-FFF2-40B4-BE49-F238E27FC236}">
                <a16:creationId xmlns:a16="http://schemas.microsoft.com/office/drawing/2014/main" id="{D946A7A2-FD77-4694-A0C1-B9C677579B97}"/>
              </a:ext>
            </a:extLst>
          </p:cNvPr>
          <p:cNvSpPr txBox="1"/>
          <p:nvPr/>
        </p:nvSpPr>
        <p:spPr>
          <a:xfrm>
            <a:off x="3614811" y="3591953"/>
            <a:ext cx="1905000" cy="1938992"/>
          </a:xfrm>
          <a:prstGeom prst="rect">
            <a:avLst/>
          </a:prstGeom>
          <a:noFill/>
        </p:spPr>
        <p:txBody>
          <a:bodyPr wrap="square" rtlCol="0">
            <a:spAutoFit/>
          </a:bodyPr>
          <a:lstStyle/>
          <a:p>
            <a:pPr algn="ctr"/>
            <a:r>
              <a:rPr lang="ru-RU" sz="2400" dirty="0">
                <a:solidFill>
                  <a:srgbClr val="336699"/>
                </a:solidFill>
                <a:latin typeface="+mn-lt"/>
              </a:rPr>
              <a:t>Презентация идей и выбор базовой идеи</a:t>
            </a:r>
          </a:p>
        </p:txBody>
      </p:sp>
      <p:sp>
        <p:nvSpPr>
          <p:cNvPr id="15" name="Стрелка: вправо 14">
            <a:extLst>
              <a:ext uri="{FF2B5EF4-FFF2-40B4-BE49-F238E27FC236}">
                <a16:creationId xmlns:a16="http://schemas.microsoft.com/office/drawing/2014/main" id="{01268FD6-9B80-49A3-9AE2-19A2265C6908}"/>
              </a:ext>
            </a:extLst>
          </p:cNvPr>
          <p:cNvSpPr/>
          <p:nvPr/>
        </p:nvSpPr>
        <p:spPr>
          <a:xfrm>
            <a:off x="3957712" y="2895600"/>
            <a:ext cx="1219199" cy="674132"/>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BEB7BA87-0B46-48CF-A2E8-8333A80B67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311" y="5571244"/>
            <a:ext cx="762000" cy="571500"/>
          </a:xfrm>
          <a:prstGeom prst="rect">
            <a:avLst/>
          </a:prstGeom>
        </p:spPr>
      </p:pic>
      <p:sp>
        <p:nvSpPr>
          <p:cNvPr id="18" name="TextBox 17">
            <a:extLst>
              <a:ext uri="{FF2B5EF4-FFF2-40B4-BE49-F238E27FC236}">
                <a16:creationId xmlns:a16="http://schemas.microsoft.com/office/drawing/2014/main" id="{118CEDBD-E9D4-4328-904D-4C12F0754169}"/>
              </a:ext>
            </a:extLst>
          </p:cNvPr>
          <p:cNvSpPr txBox="1"/>
          <p:nvPr/>
        </p:nvSpPr>
        <p:spPr>
          <a:xfrm>
            <a:off x="1008000" y="115651"/>
            <a:ext cx="7678799" cy="769441"/>
          </a:xfrm>
          <a:prstGeom prst="rect">
            <a:avLst/>
          </a:prstGeom>
          <a:noFill/>
        </p:spPr>
        <p:txBody>
          <a:bodyPr wrap="square" rtlCol="0">
            <a:spAutoFit/>
          </a:bodyPr>
          <a:lstStyle/>
          <a:p>
            <a:pPr algn="ctr"/>
            <a:r>
              <a:rPr lang="ru-RU"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rPr>
              <a:t>Мозговой штурм</a:t>
            </a:r>
          </a:p>
        </p:txBody>
      </p:sp>
    </p:spTree>
    <p:custDataLst>
      <p:tags r:id="rId1"/>
    </p:custDataLst>
    <p:extLst>
      <p:ext uri="{BB962C8B-B14F-4D97-AF65-F5344CB8AC3E}">
        <p14:creationId xmlns:p14="http://schemas.microsoft.com/office/powerpoint/2010/main" val="69026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трелка: пятиугольник 19">
            <a:extLst>
              <a:ext uri="{FF2B5EF4-FFF2-40B4-BE49-F238E27FC236}">
                <a16:creationId xmlns:a16="http://schemas.microsoft.com/office/drawing/2014/main" id="{6362B3DB-0345-47D6-9463-A49D719513CD}"/>
              </a:ext>
            </a:extLst>
          </p:cNvPr>
          <p:cNvSpPr/>
          <p:nvPr/>
        </p:nvSpPr>
        <p:spPr>
          <a:xfrm>
            <a:off x="0" y="1752600"/>
            <a:ext cx="6019800" cy="1756396"/>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Заголовок 1"/>
          <p:cNvSpPr>
            <a:spLocks noGrp="1"/>
          </p:cNvSpPr>
          <p:nvPr>
            <p:ph type="title" idx="4294967295"/>
          </p:nvPr>
        </p:nvSpPr>
        <p:spPr>
          <a:xfrm>
            <a:off x="1295400" y="-79996"/>
            <a:ext cx="8354292" cy="17563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Быстрая оценка идей </a:t>
            </a:r>
            <a:b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b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командой</a:t>
            </a:r>
            <a:endParaRPr lang="ru-RU" sz="4400"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ndParaRPr>
          </a:p>
        </p:txBody>
      </p:sp>
      <p:pic>
        <p:nvPicPr>
          <p:cNvPr id="35" name="Рисунок 34">
            <a:extLst>
              <a:ext uri="{FF2B5EF4-FFF2-40B4-BE49-F238E27FC236}">
                <a16:creationId xmlns:a16="http://schemas.microsoft.com/office/drawing/2014/main" id="{BE570996-20BA-4408-83A4-A2CA9DC63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447800"/>
            <a:ext cx="2784000" cy="2088000"/>
          </a:xfrm>
          <a:prstGeom prst="rect">
            <a:avLst/>
          </a:prstGeom>
        </p:spPr>
      </p:pic>
      <p:sp>
        <p:nvSpPr>
          <p:cNvPr id="5" name="Стрелка: пятиугольник 4">
            <a:extLst>
              <a:ext uri="{FF2B5EF4-FFF2-40B4-BE49-F238E27FC236}">
                <a16:creationId xmlns:a16="http://schemas.microsoft.com/office/drawing/2014/main" id="{BD01041E-1E40-47B7-B136-C2BCB2337AE1}"/>
              </a:ext>
            </a:extLst>
          </p:cNvPr>
          <p:cNvSpPr/>
          <p:nvPr/>
        </p:nvSpPr>
        <p:spPr>
          <a:xfrm>
            <a:off x="152400" y="1748804"/>
            <a:ext cx="6019800" cy="1756396"/>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ea typeface="Verdana" panose="020B0604030504040204" pitchFamily="34" charset="0"/>
                <a:cs typeface="Verdana" panose="020B0604030504040204" pitchFamily="34" charset="0"/>
              </a:rPr>
              <a:t>Управление креативностью команды с помощью </a:t>
            </a:r>
            <a:endParaRPr lang="en-US" sz="3200" dirty="0">
              <a:ea typeface="Verdana" panose="020B0604030504040204" pitchFamily="34" charset="0"/>
              <a:cs typeface="Verdana" panose="020B0604030504040204" pitchFamily="34" charset="0"/>
            </a:endParaRPr>
          </a:p>
          <a:p>
            <a:pPr algn="ctr"/>
            <a:r>
              <a:rPr lang="ru-RU" sz="3200" b="1" dirty="0">
                <a:solidFill>
                  <a:srgbClr val="FFFF00"/>
                </a:solidFill>
                <a:latin typeface="Verdana" panose="020B0604030504040204" pitchFamily="34" charset="0"/>
                <a:ea typeface="Verdana" panose="020B0604030504040204" pitchFamily="34" charset="0"/>
                <a:cs typeface="Verdana" panose="020B0604030504040204" pitchFamily="34" charset="0"/>
              </a:rPr>
              <a:t>«золотых монет»</a:t>
            </a:r>
          </a:p>
        </p:txBody>
      </p:sp>
      <p:sp>
        <p:nvSpPr>
          <p:cNvPr id="6" name="TextBox 5">
            <a:extLst>
              <a:ext uri="{FF2B5EF4-FFF2-40B4-BE49-F238E27FC236}">
                <a16:creationId xmlns:a16="http://schemas.microsoft.com/office/drawing/2014/main" id="{72531888-714C-4E37-9C0E-EE756190A904}"/>
              </a:ext>
            </a:extLst>
          </p:cNvPr>
          <p:cNvSpPr txBox="1"/>
          <p:nvPr/>
        </p:nvSpPr>
        <p:spPr>
          <a:xfrm>
            <a:off x="0" y="5931877"/>
            <a:ext cx="9144000" cy="954107"/>
          </a:xfrm>
          <a:prstGeom prst="rect">
            <a:avLst/>
          </a:prstGeom>
          <a:noFill/>
        </p:spPr>
        <p:txBody>
          <a:bodyPr wrap="square" rtlCol="0">
            <a:spAutoFit/>
          </a:bodyPr>
          <a:lstStyle/>
          <a:p>
            <a:pPr algn="ctr"/>
            <a:r>
              <a:rPr lang="ru-RU" sz="2800" dirty="0">
                <a:latin typeface="+mn-lt"/>
              </a:rPr>
              <a:t>Члены команды инвестируют свои «золотые монеты» в идеи друг друга для быстрого выбора лучшей идеи</a:t>
            </a:r>
          </a:p>
        </p:txBody>
      </p:sp>
      <p:pic>
        <p:nvPicPr>
          <p:cNvPr id="8" name="Рисунок 7">
            <a:extLst>
              <a:ext uri="{FF2B5EF4-FFF2-40B4-BE49-F238E27FC236}">
                <a16:creationId xmlns:a16="http://schemas.microsoft.com/office/drawing/2014/main" id="{DE98156C-ED5A-43C3-B347-DFCFE7721E03}"/>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81000" y="3538800"/>
            <a:ext cx="1728000" cy="1728000"/>
          </a:xfrm>
          <a:prstGeom prst="rect">
            <a:avLst/>
          </a:prstGeom>
        </p:spPr>
      </p:pic>
      <p:pic>
        <p:nvPicPr>
          <p:cNvPr id="37" name="Рисунок 36">
            <a:extLst>
              <a:ext uri="{FF2B5EF4-FFF2-40B4-BE49-F238E27FC236}">
                <a16:creationId xmlns:a16="http://schemas.microsoft.com/office/drawing/2014/main" id="{0DEADD5D-4876-4949-A40A-4745E0B31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000" y="5291400"/>
            <a:ext cx="768000" cy="576000"/>
          </a:xfrm>
          <a:prstGeom prst="rect">
            <a:avLst/>
          </a:prstGeom>
        </p:spPr>
      </p:pic>
      <p:pic>
        <p:nvPicPr>
          <p:cNvPr id="36" name="Рисунок 35">
            <a:extLst>
              <a:ext uri="{FF2B5EF4-FFF2-40B4-BE49-F238E27FC236}">
                <a16:creationId xmlns:a16="http://schemas.microsoft.com/office/drawing/2014/main" id="{003E16E5-CEB7-4E78-BC64-DED1EABBCD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9500" y="5291400"/>
            <a:ext cx="768000" cy="576000"/>
          </a:xfrm>
          <a:prstGeom prst="rect">
            <a:avLst/>
          </a:prstGeom>
        </p:spPr>
      </p:pic>
      <p:pic>
        <p:nvPicPr>
          <p:cNvPr id="38" name="Рисунок 37">
            <a:extLst>
              <a:ext uri="{FF2B5EF4-FFF2-40B4-BE49-F238E27FC236}">
                <a16:creationId xmlns:a16="http://schemas.microsoft.com/office/drawing/2014/main" id="{404881AC-EDE4-44DB-866C-087EF84C55AD}"/>
              </a:ext>
            </a:extLst>
          </p:cNvPr>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895600" y="3538800"/>
            <a:ext cx="1728000" cy="1728000"/>
          </a:xfrm>
          <a:prstGeom prst="rect">
            <a:avLst/>
          </a:prstGeom>
        </p:spPr>
      </p:pic>
      <p:pic>
        <p:nvPicPr>
          <p:cNvPr id="40" name="Рисунок 39">
            <a:extLst>
              <a:ext uri="{FF2B5EF4-FFF2-40B4-BE49-F238E27FC236}">
                <a16:creationId xmlns:a16="http://schemas.microsoft.com/office/drawing/2014/main" id="{222295D3-465D-4BDD-B519-A70E85E659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45" y="5291400"/>
            <a:ext cx="768000" cy="576000"/>
          </a:xfrm>
          <a:prstGeom prst="rect">
            <a:avLst/>
          </a:prstGeom>
        </p:spPr>
      </p:pic>
      <p:pic>
        <p:nvPicPr>
          <p:cNvPr id="39" name="Рисунок 38">
            <a:extLst>
              <a:ext uri="{FF2B5EF4-FFF2-40B4-BE49-F238E27FC236}">
                <a16:creationId xmlns:a16="http://schemas.microsoft.com/office/drawing/2014/main" id="{91AE94F5-9D61-4138-8D45-6E9BD97F1418}"/>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324600" y="3538800"/>
            <a:ext cx="1728000" cy="1728000"/>
          </a:xfrm>
          <a:prstGeom prst="rect">
            <a:avLst/>
          </a:prstGeom>
        </p:spPr>
      </p:pic>
      <p:pic>
        <p:nvPicPr>
          <p:cNvPr id="41" name="Рисунок 40">
            <a:extLst>
              <a:ext uri="{FF2B5EF4-FFF2-40B4-BE49-F238E27FC236}">
                <a16:creationId xmlns:a16="http://schemas.microsoft.com/office/drawing/2014/main" id="{F947818E-1C96-478B-A345-3CD92C2FC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5291400"/>
            <a:ext cx="768000" cy="576000"/>
          </a:xfrm>
          <a:prstGeom prst="rect">
            <a:avLst/>
          </a:prstGeom>
        </p:spPr>
      </p:pic>
      <p:pic>
        <p:nvPicPr>
          <p:cNvPr id="42" name="Рисунок 41">
            <a:extLst>
              <a:ext uri="{FF2B5EF4-FFF2-40B4-BE49-F238E27FC236}">
                <a16:creationId xmlns:a16="http://schemas.microsoft.com/office/drawing/2014/main" id="{D36962C1-F7A4-4A59-99AC-08935D82A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2945" y="5291400"/>
            <a:ext cx="768000" cy="576000"/>
          </a:xfrm>
          <a:prstGeom prst="rect">
            <a:avLst/>
          </a:prstGeom>
        </p:spPr>
      </p:pic>
      <p:pic>
        <p:nvPicPr>
          <p:cNvPr id="43" name="Рисунок 42">
            <a:extLst>
              <a:ext uri="{FF2B5EF4-FFF2-40B4-BE49-F238E27FC236}">
                <a16:creationId xmlns:a16="http://schemas.microsoft.com/office/drawing/2014/main" id="{040FB0EF-D88D-4B12-A808-87C2A0BC2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0855" y="5291400"/>
            <a:ext cx="768000" cy="576000"/>
          </a:xfrm>
          <a:prstGeom prst="rect">
            <a:avLst/>
          </a:prstGeom>
        </p:spPr>
      </p:pic>
      <p:pic>
        <p:nvPicPr>
          <p:cNvPr id="44" name="Рисунок 43">
            <a:extLst>
              <a:ext uri="{FF2B5EF4-FFF2-40B4-BE49-F238E27FC236}">
                <a16:creationId xmlns:a16="http://schemas.microsoft.com/office/drawing/2014/main" id="{E3CA5257-3501-45B6-A51D-BF4A3CFB0E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1200" y="5291400"/>
            <a:ext cx="768000" cy="576000"/>
          </a:xfrm>
          <a:prstGeom prst="rect">
            <a:avLst/>
          </a:prstGeom>
        </p:spPr>
      </p:pic>
      <p:pic>
        <p:nvPicPr>
          <p:cNvPr id="22" name="Рисунок 21">
            <a:extLst>
              <a:ext uri="{FF2B5EF4-FFF2-40B4-BE49-F238E27FC236}">
                <a16:creationId xmlns:a16="http://schemas.microsoft.com/office/drawing/2014/main" id="{E0275807-7D53-4407-BCC5-94D618AB0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Tree>
    <p:custDataLst>
      <p:tags r:id="rId1"/>
    </p:custDataLst>
    <p:extLst>
      <p:ext uri="{BB962C8B-B14F-4D97-AF65-F5344CB8AC3E}">
        <p14:creationId xmlns:p14="http://schemas.microsoft.com/office/powerpoint/2010/main" val="23069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500"/>
                                        <p:tgtEl>
                                          <p:spTgt spid="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1500"/>
                                        <p:tgtEl>
                                          <p:spTgt spid="20"/>
                                        </p:tgtEl>
                                      </p:cBhvr>
                                    </p:animEffect>
                                  </p:childTnLst>
                                </p:cTn>
                              </p:par>
                            </p:childTnLst>
                          </p:cTn>
                        </p:par>
                        <p:par>
                          <p:cTn id="17" fill="hold">
                            <p:stCondLst>
                              <p:cond delay="3000"/>
                            </p:stCondLst>
                            <p:childTnLst>
                              <p:par>
                                <p:cTn id="18" presetID="26" presetClass="entr" presetSubtype="0" fill="hold" nodeType="afterEffect">
                                  <p:stCondLst>
                                    <p:cond delay="50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80">
                                          <p:stCondLst>
                                            <p:cond delay="0"/>
                                          </p:stCondLst>
                                        </p:cTn>
                                        <p:tgtEl>
                                          <p:spTgt spid="35"/>
                                        </p:tgtEl>
                                      </p:cBhvr>
                                    </p:animEffect>
                                    <p:anim calcmode="lin" valueType="num">
                                      <p:cBhvr>
                                        <p:cTn id="2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6" dur="26">
                                          <p:stCondLst>
                                            <p:cond delay="650"/>
                                          </p:stCondLst>
                                        </p:cTn>
                                        <p:tgtEl>
                                          <p:spTgt spid="35"/>
                                        </p:tgtEl>
                                      </p:cBhvr>
                                      <p:to x="100000" y="60000"/>
                                    </p:animScale>
                                    <p:animScale>
                                      <p:cBhvr>
                                        <p:cTn id="27" dur="166" decel="50000">
                                          <p:stCondLst>
                                            <p:cond delay="676"/>
                                          </p:stCondLst>
                                        </p:cTn>
                                        <p:tgtEl>
                                          <p:spTgt spid="35"/>
                                        </p:tgtEl>
                                      </p:cBhvr>
                                      <p:to x="100000" y="100000"/>
                                    </p:animScale>
                                    <p:animScale>
                                      <p:cBhvr>
                                        <p:cTn id="28" dur="26">
                                          <p:stCondLst>
                                            <p:cond delay="1312"/>
                                          </p:stCondLst>
                                        </p:cTn>
                                        <p:tgtEl>
                                          <p:spTgt spid="35"/>
                                        </p:tgtEl>
                                      </p:cBhvr>
                                      <p:to x="100000" y="80000"/>
                                    </p:animScale>
                                    <p:animScale>
                                      <p:cBhvr>
                                        <p:cTn id="29" dur="166" decel="50000">
                                          <p:stCondLst>
                                            <p:cond delay="1338"/>
                                          </p:stCondLst>
                                        </p:cTn>
                                        <p:tgtEl>
                                          <p:spTgt spid="35"/>
                                        </p:tgtEl>
                                      </p:cBhvr>
                                      <p:to x="100000" y="100000"/>
                                    </p:animScale>
                                    <p:animScale>
                                      <p:cBhvr>
                                        <p:cTn id="30" dur="26">
                                          <p:stCondLst>
                                            <p:cond delay="1642"/>
                                          </p:stCondLst>
                                        </p:cTn>
                                        <p:tgtEl>
                                          <p:spTgt spid="35"/>
                                        </p:tgtEl>
                                      </p:cBhvr>
                                      <p:to x="100000" y="90000"/>
                                    </p:animScale>
                                    <p:animScale>
                                      <p:cBhvr>
                                        <p:cTn id="31" dur="166" decel="50000">
                                          <p:stCondLst>
                                            <p:cond delay="1668"/>
                                          </p:stCondLst>
                                        </p:cTn>
                                        <p:tgtEl>
                                          <p:spTgt spid="35"/>
                                        </p:tgtEl>
                                      </p:cBhvr>
                                      <p:to x="100000" y="100000"/>
                                    </p:animScale>
                                    <p:animScale>
                                      <p:cBhvr>
                                        <p:cTn id="32" dur="26">
                                          <p:stCondLst>
                                            <p:cond delay="1808"/>
                                          </p:stCondLst>
                                        </p:cTn>
                                        <p:tgtEl>
                                          <p:spTgt spid="35"/>
                                        </p:tgtEl>
                                      </p:cBhvr>
                                      <p:to x="100000" y="95000"/>
                                    </p:animScale>
                                    <p:animScale>
                                      <p:cBhvr>
                                        <p:cTn id="33" dur="166" decel="50000">
                                          <p:stCondLst>
                                            <p:cond delay="1834"/>
                                          </p:stCondLst>
                                        </p:cTn>
                                        <p:tgtEl>
                                          <p:spTgt spid="35"/>
                                        </p:tgtEl>
                                      </p:cBhvr>
                                      <p:to x="100000" y="100000"/>
                                    </p:animScale>
                                  </p:childTnLst>
                                </p:cTn>
                              </p:par>
                            </p:childTnLst>
                          </p:cTn>
                        </p:par>
                        <p:par>
                          <p:cTn id="34" fill="hold">
                            <p:stCondLst>
                              <p:cond delay="5500"/>
                            </p:stCondLst>
                            <p:childTnLst>
                              <p:par>
                                <p:cTn id="35" presetID="42" presetClass="entr" presetSubtype="0" fill="hold" grpId="0" nodeType="after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7500"/>
                            </p:stCondLst>
                            <p:childTnLst>
                              <p:par>
                                <p:cTn id="41" presetID="2" presetClass="entr" presetSubtype="9" fill="hold" nodeType="afterEffect">
                                  <p:stCondLst>
                                    <p:cond delay="10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childTnLst>
                          </p:cTn>
                        </p:par>
                        <p:par>
                          <p:cTn id="45" fill="hold">
                            <p:stCondLst>
                              <p:cond delay="9000"/>
                            </p:stCondLst>
                            <p:childTnLst>
                              <p:par>
                                <p:cTn id="46" presetID="2" presetClass="entr" presetSubtype="4" fill="hold" nodeType="afterEffect">
                                  <p:stCondLst>
                                    <p:cond delay="100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500" fill="hold"/>
                                        <p:tgtEl>
                                          <p:spTgt spid="38"/>
                                        </p:tgtEl>
                                        <p:attrNameLst>
                                          <p:attrName>ppt_x</p:attrName>
                                        </p:attrNameLst>
                                      </p:cBhvr>
                                      <p:tavLst>
                                        <p:tav tm="0">
                                          <p:val>
                                            <p:strVal val="#ppt_x"/>
                                          </p:val>
                                        </p:tav>
                                        <p:tav tm="100000">
                                          <p:val>
                                            <p:strVal val="#ppt_x"/>
                                          </p:val>
                                        </p:tav>
                                      </p:tavLst>
                                    </p:anim>
                                    <p:anim calcmode="lin" valueType="num">
                                      <p:cBhvr additive="base">
                                        <p:cTn id="49" dur="500" fill="hold"/>
                                        <p:tgtEl>
                                          <p:spTgt spid="38"/>
                                        </p:tgtEl>
                                        <p:attrNameLst>
                                          <p:attrName>ppt_y</p:attrName>
                                        </p:attrNameLst>
                                      </p:cBhvr>
                                      <p:tavLst>
                                        <p:tav tm="0">
                                          <p:val>
                                            <p:strVal val="1+#ppt_h/2"/>
                                          </p:val>
                                        </p:tav>
                                        <p:tav tm="100000">
                                          <p:val>
                                            <p:strVal val="#ppt_y"/>
                                          </p:val>
                                        </p:tav>
                                      </p:tavLst>
                                    </p:anim>
                                  </p:childTnLst>
                                </p:cTn>
                              </p:par>
                            </p:childTnLst>
                          </p:cTn>
                        </p:par>
                        <p:par>
                          <p:cTn id="50" fill="hold">
                            <p:stCondLst>
                              <p:cond delay="10500"/>
                            </p:stCondLst>
                            <p:childTnLst>
                              <p:par>
                                <p:cTn id="51" presetID="2" presetClass="entr" presetSubtype="3" fill="hold" nodeType="afterEffect">
                                  <p:stCondLst>
                                    <p:cond delay="100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1+#ppt_w/2"/>
                                          </p:val>
                                        </p:tav>
                                        <p:tav tm="100000">
                                          <p:val>
                                            <p:strVal val="#ppt_x"/>
                                          </p:val>
                                        </p:tav>
                                      </p:tavLst>
                                    </p:anim>
                                    <p:anim calcmode="lin" valueType="num">
                                      <p:cBhvr additive="base">
                                        <p:cTn id="54" dur="500" fill="hold"/>
                                        <p:tgtEl>
                                          <p:spTgt spid="39"/>
                                        </p:tgtEl>
                                        <p:attrNameLst>
                                          <p:attrName>ppt_y</p:attrName>
                                        </p:attrNameLst>
                                      </p:cBhvr>
                                      <p:tavLst>
                                        <p:tav tm="0">
                                          <p:val>
                                            <p:strVal val="0-#ppt_h/2"/>
                                          </p:val>
                                        </p:tav>
                                        <p:tav tm="100000">
                                          <p:val>
                                            <p:strVal val="#ppt_y"/>
                                          </p:val>
                                        </p:tav>
                                      </p:tavLst>
                                    </p:anim>
                                  </p:childTnLst>
                                </p:cTn>
                              </p:par>
                            </p:childTnLst>
                          </p:cTn>
                        </p:par>
                        <p:par>
                          <p:cTn id="55" fill="hold">
                            <p:stCondLst>
                              <p:cond delay="12000"/>
                            </p:stCondLst>
                            <p:childTnLst>
                              <p:par>
                                <p:cTn id="56" presetID="26" presetClass="entr" presetSubtype="0" fill="hold" nodeType="afterEffect">
                                  <p:stCondLst>
                                    <p:cond delay="100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290">
                                          <p:stCondLst>
                                            <p:cond delay="0"/>
                                          </p:stCondLst>
                                        </p:cTn>
                                        <p:tgtEl>
                                          <p:spTgt spid="44"/>
                                        </p:tgtEl>
                                      </p:cBhvr>
                                    </p:animEffect>
                                    <p:anim calcmode="lin" valueType="num">
                                      <p:cBhvr>
                                        <p:cTn id="59" dur="91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44"/>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44"/>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44"/>
                                        </p:tgtEl>
                                        <p:attrNameLst>
                                          <p:attrName>ppt_y</p:attrName>
                                        </p:attrNameLst>
                                      </p:cBhvr>
                                      <p:tavLst>
                                        <p:tav tm="0" fmla="#ppt_y-sin(pi*$)/81">
                                          <p:val>
                                            <p:fltVal val="0"/>
                                          </p:val>
                                        </p:tav>
                                        <p:tav tm="100000">
                                          <p:val>
                                            <p:fltVal val="1"/>
                                          </p:val>
                                        </p:tav>
                                      </p:tavLst>
                                    </p:anim>
                                    <p:animScale>
                                      <p:cBhvr>
                                        <p:cTn id="64" dur="13">
                                          <p:stCondLst>
                                            <p:cond delay="325"/>
                                          </p:stCondLst>
                                        </p:cTn>
                                        <p:tgtEl>
                                          <p:spTgt spid="44"/>
                                        </p:tgtEl>
                                      </p:cBhvr>
                                      <p:to x="100000" y="60000"/>
                                    </p:animScale>
                                    <p:animScale>
                                      <p:cBhvr>
                                        <p:cTn id="65" dur="83" decel="50000">
                                          <p:stCondLst>
                                            <p:cond delay="338"/>
                                          </p:stCondLst>
                                        </p:cTn>
                                        <p:tgtEl>
                                          <p:spTgt spid="44"/>
                                        </p:tgtEl>
                                      </p:cBhvr>
                                      <p:to x="100000" y="100000"/>
                                    </p:animScale>
                                    <p:animScale>
                                      <p:cBhvr>
                                        <p:cTn id="66" dur="13">
                                          <p:stCondLst>
                                            <p:cond delay="656"/>
                                          </p:stCondLst>
                                        </p:cTn>
                                        <p:tgtEl>
                                          <p:spTgt spid="44"/>
                                        </p:tgtEl>
                                      </p:cBhvr>
                                      <p:to x="100000" y="80000"/>
                                    </p:animScale>
                                    <p:animScale>
                                      <p:cBhvr>
                                        <p:cTn id="67" dur="83" decel="50000">
                                          <p:stCondLst>
                                            <p:cond delay="669"/>
                                          </p:stCondLst>
                                        </p:cTn>
                                        <p:tgtEl>
                                          <p:spTgt spid="44"/>
                                        </p:tgtEl>
                                      </p:cBhvr>
                                      <p:to x="100000" y="100000"/>
                                    </p:animScale>
                                    <p:animScale>
                                      <p:cBhvr>
                                        <p:cTn id="68" dur="13">
                                          <p:stCondLst>
                                            <p:cond delay="821"/>
                                          </p:stCondLst>
                                        </p:cTn>
                                        <p:tgtEl>
                                          <p:spTgt spid="44"/>
                                        </p:tgtEl>
                                      </p:cBhvr>
                                      <p:to x="100000" y="90000"/>
                                    </p:animScale>
                                    <p:animScale>
                                      <p:cBhvr>
                                        <p:cTn id="69" dur="83" decel="50000">
                                          <p:stCondLst>
                                            <p:cond delay="834"/>
                                          </p:stCondLst>
                                        </p:cTn>
                                        <p:tgtEl>
                                          <p:spTgt spid="44"/>
                                        </p:tgtEl>
                                      </p:cBhvr>
                                      <p:to x="100000" y="100000"/>
                                    </p:animScale>
                                    <p:animScale>
                                      <p:cBhvr>
                                        <p:cTn id="70" dur="13">
                                          <p:stCondLst>
                                            <p:cond delay="904"/>
                                          </p:stCondLst>
                                        </p:cTn>
                                        <p:tgtEl>
                                          <p:spTgt spid="44"/>
                                        </p:tgtEl>
                                      </p:cBhvr>
                                      <p:to x="100000" y="95000"/>
                                    </p:animScale>
                                    <p:animScale>
                                      <p:cBhvr>
                                        <p:cTn id="71" dur="83" decel="50000">
                                          <p:stCondLst>
                                            <p:cond delay="917"/>
                                          </p:stCondLst>
                                        </p:cTn>
                                        <p:tgtEl>
                                          <p:spTgt spid="44"/>
                                        </p:tgtEl>
                                      </p:cBhvr>
                                      <p:to x="100000" y="100000"/>
                                    </p:animScale>
                                  </p:childTnLst>
                                </p:cTn>
                              </p:par>
                            </p:childTnLst>
                          </p:cTn>
                        </p:par>
                        <p:par>
                          <p:cTn id="72" fill="hold">
                            <p:stCondLst>
                              <p:cond delay="14000"/>
                            </p:stCondLst>
                            <p:childTnLst>
                              <p:par>
                                <p:cTn id="73" presetID="26" presetClass="entr" presetSubtype="0" fill="hold"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down)">
                                      <p:cBhvr>
                                        <p:cTn id="75" dur="290">
                                          <p:stCondLst>
                                            <p:cond delay="0"/>
                                          </p:stCondLst>
                                        </p:cTn>
                                        <p:tgtEl>
                                          <p:spTgt spid="37"/>
                                        </p:tgtEl>
                                      </p:cBhvr>
                                    </p:animEffect>
                                    <p:anim calcmode="lin" valueType="num">
                                      <p:cBhvr>
                                        <p:cTn id="76" dur="911"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37"/>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37"/>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37"/>
                                        </p:tgtEl>
                                        <p:attrNameLst>
                                          <p:attrName>ppt_y</p:attrName>
                                        </p:attrNameLst>
                                      </p:cBhvr>
                                      <p:tavLst>
                                        <p:tav tm="0" fmla="#ppt_y-sin(pi*$)/81">
                                          <p:val>
                                            <p:fltVal val="0"/>
                                          </p:val>
                                        </p:tav>
                                        <p:tav tm="100000">
                                          <p:val>
                                            <p:fltVal val="1"/>
                                          </p:val>
                                        </p:tav>
                                      </p:tavLst>
                                    </p:anim>
                                    <p:animScale>
                                      <p:cBhvr>
                                        <p:cTn id="81" dur="13">
                                          <p:stCondLst>
                                            <p:cond delay="325"/>
                                          </p:stCondLst>
                                        </p:cTn>
                                        <p:tgtEl>
                                          <p:spTgt spid="37"/>
                                        </p:tgtEl>
                                      </p:cBhvr>
                                      <p:to x="100000" y="60000"/>
                                    </p:animScale>
                                    <p:animScale>
                                      <p:cBhvr>
                                        <p:cTn id="82" dur="83" decel="50000">
                                          <p:stCondLst>
                                            <p:cond delay="338"/>
                                          </p:stCondLst>
                                        </p:cTn>
                                        <p:tgtEl>
                                          <p:spTgt spid="37"/>
                                        </p:tgtEl>
                                      </p:cBhvr>
                                      <p:to x="100000" y="100000"/>
                                    </p:animScale>
                                    <p:animScale>
                                      <p:cBhvr>
                                        <p:cTn id="83" dur="13">
                                          <p:stCondLst>
                                            <p:cond delay="656"/>
                                          </p:stCondLst>
                                        </p:cTn>
                                        <p:tgtEl>
                                          <p:spTgt spid="37"/>
                                        </p:tgtEl>
                                      </p:cBhvr>
                                      <p:to x="100000" y="80000"/>
                                    </p:animScale>
                                    <p:animScale>
                                      <p:cBhvr>
                                        <p:cTn id="84" dur="83" decel="50000">
                                          <p:stCondLst>
                                            <p:cond delay="669"/>
                                          </p:stCondLst>
                                        </p:cTn>
                                        <p:tgtEl>
                                          <p:spTgt spid="37"/>
                                        </p:tgtEl>
                                      </p:cBhvr>
                                      <p:to x="100000" y="100000"/>
                                    </p:animScale>
                                    <p:animScale>
                                      <p:cBhvr>
                                        <p:cTn id="85" dur="13">
                                          <p:stCondLst>
                                            <p:cond delay="821"/>
                                          </p:stCondLst>
                                        </p:cTn>
                                        <p:tgtEl>
                                          <p:spTgt spid="37"/>
                                        </p:tgtEl>
                                      </p:cBhvr>
                                      <p:to x="100000" y="90000"/>
                                    </p:animScale>
                                    <p:animScale>
                                      <p:cBhvr>
                                        <p:cTn id="86" dur="83" decel="50000">
                                          <p:stCondLst>
                                            <p:cond delay="834"/>
                                          </p:stCondLst>
                                        </p:cTn>
                                        <p:tgtEl>
                                          <p:spTgt spid="37"/>
                                        </p:tgtEl>
                                      </p:cBhvr>
                                      <p:to x="100000" y="100000"/>
                                    </p:animScale>
                                    <p:animScale>
                                      <p:cBhvr>
                                        <p:cTn id="87" dur="13">
                                          <p:stCondLst>
                                            <p:cond delay="904"/>
                                          </p:stCondLst>
                                        </p:cTn>
                                        <p:tgtEl>
                                          <p:spTgt spid="37"/>
                                        </p:tgtEl>
                                      </p:cBhvr>
                                      <p:to x="100000" y="95000"/>
                                    </p:animScale>
                                    <p:animScale>
                                      <p:cBhvr>
                                        <p:cTn id="88" dur="83" decel="50000">
                                          <p:stCondLst>
                                            <p:cond delay="917"/>
                                          </p:stCondLst>
                                        </p:cTn>
                                        <p:tgtEl>
                                          <p:spTgt spid="37"/>
                                        </p:tgtEl>
                                      </p:cBhvr>
                                      <p:to x="100000" y="100000"/>
                                    </p:animScale>
                                  </p:childTnLst>
                                </p:cTn>
                              </p:par>
                            </p:childTnLst>
                          </p:cTn>
                        </p:par>
                        <p:par>
                          <p:cTn id="89" fill="hold">
                            <p:stCondLst>
                              <p:cond delay="15000"/>
                            </p:stCondLst>
                            <p:childTnLst>
                              <p:par>
                                <p:cTn id="90" presetID="26" presetClass="entr" presetSubtype="0" fill="hold" nodeType="after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ipe(down)">
                                      <p:cBhvr>
                                        <p:cTn id="92" dur="290">
                                          <p:stCondLst>
                                            <p:cond delay="0"/>
                                          </p:stCondLst>
                                        </p:cTn>
                                        <p:tgtEl>
                                          <p:spTgt spid="42"/>
                                        </p:tgtEl>
                                      </p:cBhvr>
                                    </p:animEffect>
                                    <p:anim calcmode="lin" valueType="num">
                                      <p:cBhvr>
                                        <p:cTn id="93"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98" dur="13">
                                          <p:stCondLst>
                                            <p:cond delay="325"/>
                                          </p:stCondLst>
                                        </p:cTn>
                                        <p:tgtEl>
                                          <p:spTgt spid="42"/>
                                        </p:tgtEl>
                                      </p:cBhvr>
                                      <p:to x="100000" y="60000"/>
                                    </p:animScale>
                                    <p:animScale>
                                      <p:cBhvr>
                                        <p:cTn id="99" dur="83" decel="50000">
                                          <p:stCondLst>
                                            <p:cond delay="338"/>
                                          </p:stCondLst>
                                        </p:cTn>
                                        <p:tgtEl>
                                          <p:spTgt spid="42"/>
                                        </p:tgtEl>
                                      </p:cBhvr>
                                      <p:to x="100000" y="100000"/>
                                    </p:animScale>
                                    <p:animScale>
                                      <p:cBhvr>
                                        <p:cTn id="100" dur="13">
                                          <p:stCondLst>
                                            <p:cond delay="656"/>
                                          </p:stCondLst>
                                        </p:cTn>
                                        <p:tgtEl>
                                          <p:spTgt spid="42"/>
                                        </p:tgtEl>
                                      </p:cBhvr>
                                      <p:to x="100000" y="80000"/>
                                    </p:animScale>
                                    <p:animScale>
                                      <p:cBhvr>
                                        <p:cTn id="101" dur="83" decel="50000">
                                          <p:stCondLst>
                                            <p:cond delay="669"/>
                                          </p:stCondLst>
                                        </p:cTn>
                                        <p:tgtEl>
                                          <p:spTgt spid="42"/>
                                        </p:tgtEl>
                                      </p:cBhvr>
                                      <p:to x="100000" y="100000"/>
                                    </p:animScale>
                                    <p:animScale>
                                      <p:cBhvr>
                                        <p:cTn id="102" dur="13">
                                          <p:stCondLst>
                                            <p:cond delay="821"/>
                                          </p:stCondLst>
                                        </p:cTn>
                                        <p:tgtEl>
                                          <p:spTgt spid="42"/>
                                        </p:tgtEl>
                                      </p:cBhvr>
                                      <p:to x="100000" y="90000"/>
                                    </p:animScale>
                                    <p:animScale>
                                      <p:cBhvr>
                                        <p:cTn id="103" dur="83" decel="50000">
                                          <p:stCondLst>
                                            <p:cond delay="834"/>
                                          </p:stCondLst>
                                        </p:cTn>
                                        <p:tgtEl>
                                          <p:spTgt spid="42"/>
                                        </p:tgtEl>
                                      </p:cBhvr>
                                      <p:to x="100000" y="100000"/>
                                    </p:animScale>
                                    <p:animScale>
                                      <p:cBhvr>
                                        <p:cTn id="104" dur="13">
                                          <p:stCondLst>
                                            <p:cond delay="904"/>
                                          </p:stCondLst>
                                        </p:cTn>
                                        <p:tgtEl>
                                          <p:spTgt spid="42"/>
                                        </p:tgtEl>
                                      </p:cBhvr>
                                      <p:to x="100000" y="95000"/>
                                    </p:animScale>
                                    <p:animScale>
                                      <p:cBhvr>
                                        <p:cTn id="105" dur="83" decel="50000">
                                          <p:stCondLst>
                                            <p:cond delay="917"/>
                                          </p:stCondLst>
                                        </p:cTn>
                                        <p:tgtEl>
                                          <p:spTgt spid="42"/>
                                        </p:tgtEl>
                                      </p:cBhvr>
                                      <p:to x="100000" y="100000"/>
                                    </p:animScale>
                                  </p:childTnLst>
                                </p:cTn>
                              </p:par>
                            </p:childTnLst>
                          </p:cTn>
                        </p:par>
                        <p:par>
                          <p:cTn id="106" fill="hold">
                            <p:stCondLst>
                              <p:cond delay="16000"/>
                            </p:stCondLst>
                            <p:childTnLst>
                              <p:par>
                                <p:cTn id="107" presetID="26" presetClass="entr" presetSubtype="0" fill="hold"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down)">
                                      <p:cBhvr>
                                        <p:cTn id="109" dur="290">
                                          <p:stCondLst>
                                            <p:cond delay="0"/>
                                          </p:stCondLst>
                                        </p:cTn>
                                        <p:tgtEl>
                                          <p:spTgt spid="40"/>
                                        </p:tgtEl>
                                      </p:cBhvr>
                                    </p:animEffect>
                                    <p:anim calcmode="lin" valueType="num">
                                      <p:cBhvr>
                                        <p:cTn id="110"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115" dur="13">
                                          <p:stCondLst>
                                            <p:cond delay="325"/>
                                          </p:stCondLst>
                                        </p:cTn>
                                        <p:tgtEl>
                                          <p:spTgt spid="40"/>
                                        </p:tgtEl>
                                      </p:cBhvr>
                                      <p:to x="100000" y="60000"/>
                                    </p:animScale>
                                    <p:animScale>
                                      <p:cBhvr>
                                        <p:cTn id="116" dur="83" decel="50000">
                                          <p:stCondLst>
                                            <p:cond delay="338"/>
                                          </p:stCondLst>
                                        </p:cTn>
                                        <p:tgtEl>
                                          <p:spTgt spid="40"/>
                                        </p:tgtEl>
                                      </p:cBhvr>
                                      <p:to x="100000" y="100000"/>
                                    </p:animScale>
                                    <p:animScale>
                                      <p:cBhvr>
                                        <p:cTn id="117" dur="13">
                                          <p:stCondLst>
                                            <p:cond delay="656"/>
                                          </p:stCondLst>
                                        </p:cTn>
                                        <p:tgtEl>
                                          <p:spTgt spid="40"/>
                                        </p:tgtEl>
                                      </p:cBhvr>
                                      <p:to x="100000" y="80000"/>
                                    </p:animScale>
                                    <p:animScale>
                                      <p:cBhvr>
                                        <p:cTn id="118" dur="83" decel="50000">
                                          <p:stCondLst>
                                            <p:cond delay="669"/>
                                          </p:stCondLst>
                                        </p:cTn>
                                        <p:tgtEl>
                                          <p:spTgt spid="40"/>
                                        </p:tgtEl>
                                      </p:cBhvr>
                                      <p:to x="100000" y="100000"/>
                                    </p:animScale>
                                    <p:animScale>
                                      <p:cBhvr>
                                        <p:cTn id="119" dur="13">
                                          <p:stCondLst>
                                            <p:cond delay="821"/>
                                          </p:stCondLst>
                                        </p:cTn>
                                        <p:tgtEl>
                                          <p:spTgt spid="40"/>
                                        </p:tgtEl>
                                      </p:cBhvr>
                                      <p:to x="100000" y="90000"/>
                                    </p:animScale>
                                    <p:animScale>
                                      <p:cBhvr>
                                        <p:cTn id="120" dur="83" decel="50000">
                                          <p:stCondLst>
                                            <p:cond delay="834"/>
                                          </p:stCondLst>
                                        </p:cTn>
                                        <p:tgtEl>
                                          <p:spTgt spid="40"/>
                                        </p:tgtEl>
                                      </p:cBhvr>
                                      <p:to x="100000" y="100000"/>
                                    </p:animScale>
                                    <p:animScale>
                                      <p:cBhvr>
                                        <p:cTn id="121" dur="13">
                                          <p:stCondLst>
                                            <p:cond delay="904"/>
                                          </p:stCondLst>
                                        </p:cTn>
                                        <p:tgtEl>
                                          <p:spTgt spid="40"/>
                                        </p:tgtEl>
                                      </p:cBhvr>
                                      <p:to x="100000" y="95000"/>
                                    </p:animScale>
                                    <p:animScale>
                                      <p:cBhvr>
                                        <p:cTn id="122" dur="83" decel="50000">
                                          <p:stCondLst>
                                            <p:cond delay="917"/>
                                          </p:stCondLst>
                                        </p:cTn>
                                        <p:tgtEl>
                                          <p:spTgt spid="40"/>
                                        </p:tgtEl>
                                      </p:cBhvr>
                                      <p:to x="100000" y="100000"/>
                                    </p:animScale>
                                  </p:childTnLst>
                                </p:cTn>
                              </p:par>
                            </p:childTnLst>
                          </p:cTn>
                        </p:par>
                        <p:par>
                          <p:cTn id="123" fill="hold">
                            <p:stCondLst>
                              <p:cond delay="17000"/>
                            </p:stCondLst>
                            <p:childTnLst>
                              <p:par>
                                <p:cTn id="124" presetID="26" presetClass="entr" presetSubtype="0" fill="hold" nodeType="after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wipe(down)">
                                      <p:cBhvr>
                                        <p:cTn id="126" dur="290">
                                          <p:stCondLst>
                                            <p:cond delay="0"/>
                                          </p:stCondLst>
                                        </p:cTn>
                                        <p:tgtEl>
                                          <p:spTgt spid="36"/>
                                        </p:tgtEl>
                                      </p:cBhvr>
                                    </p:animEffect>
                                    <p:anim calcmode="lin" valueType="num">
                                      <p:cBhvr>
                                        <p:cTn id="127" dur="911"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36"/>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36"/>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36"/>
                                        </p:tgtEl>
                                        <p:attrNameLst>
                                          <p:attrName>ppt_y</p:attrName>
                                        </p:attrNameLst>
                                      </p:cBhvr>
                                      <p:tavLst>
                                        <p:tav tm="0" fmla="#ppt_y-sin(pi*$)/81">
                                          <p:val>
                                            <p:fltVal val="0"/>
                                          </p:val>
                                        </p:tav>
                                        <p:tav tm="100000">
                                          <p:val>
                                            <p:fltVal val="1"/>
                                          </p:val>
                                        </p:tav>
                                      </p:tavLst>
                                    </p:anim>
                                    <p:animScale>
                                      <p:cBhvr>
                                        <p:cTn id="132" dur="13">
                                          <p:stCondLst>
                                            <p:cond delay="325"/>
                                          </p:stCondLst>
                                        </p:cTn>
                                        <p:tgtEl>
                                          <p:spTgt spid="36"/>
                                        </p:tgtEl>
                                      </p:cBhvr>
                                      <p:to x="100000" y="60000"/>
                                    </p:animScale>
                                    <p:animScale>
                                      <p:cBhvr>
                                        <p:cTn id="133" dur="83" decel="50000">
                                          <p:stCondLst>
                                            <p:cond delay="338"/>
                                          </p:stCondLst>
                                        </p:cTn>
                                        <p:tgtEl>
                                          <p:spTgt spid="36"/>
                                        </p:tgtEl>
                                      </p:cBhvr>
                                      <p:to x="100000" y="100000"/>
                                    </p:animScale>
                                    <p:animScale>
                                      <p:cBhvr>
                                        <p:cTn id="134" dur="13">
                                          <p:stCondLst>
                                            <p:cond delay="656"/>
                                          </p:stCondLst>
                                        </p:cTn>
                                        <p:tgtEl>
                                          <p:spTgt spid="36"/>
                                        </p:tgtEl>
                                      </p:cBhvr>
                                      <p:to x="100000" y="80000"/>
                                    </p:animScale>
                                    <p:animScale>
                                      <p:cBhvr>
                                        <p:cTn id="135" dur="83" decel="50000">
                                          <p:stCondLst>
                                            <p:cond delay="669"/>
                                          </p:stCondLst>
                                        </p:cTn>
                                        <p:tgtEl>
                                          <p:spTgt spid="36"/>
                                        </p:tgtEl>
                                      </p:cBhvr>
                                      <p:to x="100000" y="100000"/>
                                    </p:animScale>
                                    <p:animScale>
                                      <p:cBhvr>
                                        <p:cTn id="136" dur="13">
                                          <p:stCondLst>
                                            <p:cond delay="821"/>
                                          </p:stCondLst>
                                        </p:cTn>
                                        <p:tgtEl>
                                          <p:spTgt spid="36"/>
                                        </p:tgtEl>
                                      </p:cBhvr>
                                      <p:to x="100000" y="90000"/>
                                    </p:animScale>
                                    <p:animScale>
                                      <p:cBhvr>
                                        <p:cTn id="137" dur="83" decel="50000">
                                          <p:stCondLst>
                                            <p:cond delay="834"/>
                                          </p:stCondLst>
                                        </p:cTn>
                                        <p:tgtEl>
                                          <p:spTgt spid="36"/>
                                        </p:tgtEl>
                                      </p:cBhvr>
                                      <p:to x="100000" y="100000"/>
                                    </p:animScale>
                                    <p:animScale>
                                      <p:cBhvr>
                                        <p:cTn id="138" dur="13">
                                          <p:stCondLst>
                                            <p:cond delay="904"/>
                                          </p:stCondLst>
                                        </p:cTn>
                                        <p:tgtEl>
                                          <p:spTgt spid="36"/>
                                        </p:tgtEl>
                                      </p:cBhvr>
                                      <p:to x="100000" y="95000"/>
                                    </p:animScale>
                                    <p:animScale>
                                      <p:cBhvr>
                                        <p:cTn id="139" dur="83" decel="50000">
                                          <p:stCondLst>
                                            <p:cond delay="917"/>
                                          </p:stCondLst>
                                        </p:cTn>
                                        <p:tgtEl>
                                          <p:spTgt spid="36"/>
                                        </p:tgtEl>
                                      </p:cBhvr>
                                      <p:to x="100000" y="100000"/>
                                    </p:animScale>
                                  </p:childTnLst>
                                </p:cTn>
                              </p:par>
                            </p:childTnLst>
                          </p:cTn>
                        </p:par>
                        <p:par>
                          <p:cTn id="140" fill="hold">
                            <p:stCondLst>
                              <p:cond delay="18000"/>
                            </p:stCondLst>
                            <p:childTnLst>
                              <p:par>
                                <p:cTn id="141" presetID="26" presetClass="entr" presetSubtype="0"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ipe(down)">
                                      <p:cBhvr>
                                        <p:cTn id="143" dur="290">
                                          <p:stCondLst>
                                            <p:cond delay="0"/>
                                          </p:stCondLst>
                                        </p:cTn>
                                        <p:tgtEl>
                                          <p:spTgt spid="43"/>
                                        </p:tgtEl>
                                      </p:cBhvr>
                                    </p:animEffect>
                                    <p:anim calcmode="lin" valueType="num">
                                      <p:cBhvr>
                                        <p:cTn id="144"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45"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46"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147"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148"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149" dur="13">
                                          <p:stCondLst>
                                            <p:cond delay="325"/>
                                          </p:stCondLst>
                                        </p:cTn>
                                        <p:tgtEl>
                                          <p:spTgt spid="43"/>
                                        </p:tgtEl>
                                      </p:cBhvr>
                                      <p:to x="100000" y="60000"/>
                                    </p:animScale>
                                    <p:animScale>
                                      <p:cBhvr>
                                        <p:cTn id="150" dur="83" decel="50000">
                                          <p:stCondLst>
                                            <p:cond delay="338"/>
                                          </p:stCondLst>
                                        </p:cTn>
                                        <p:tgtEl>
                                          <p:spTgt spid="43"/>
                                        </p:tgtEl>
                                      </p:cBhvr>
                                      <p:to x="100000" y="100000"/>
                                    </p:animScale>
                                    <p:animScale>
                                      <p:cBhvr>
                                        <p:cTn id="151" dur="13">
                                          <p:stCondLst>
                                            <p:cond delay="656"/>
                                          </p:stCondLst>
                                        </p:cTn>
                                        <p:tgtEl>
                                          <p:spTgt spid="43"/>
                                        </p:tgtEl>
                                      </p:cBhvr>
                                      <p:to x="100000" y="80000"/>
                                    </p:animScale>
                                    <p:animScale>
                                      <p:cBhvr>
                                        <p:cTn id="152" dur="83" decel="50000">
                                          <p:stCondLst>
                                            <p:cond delay="669"/>
                                          </p:stCondLst>
                                        </p:cTn>
                                        <p:tgtEl>
                                          <p:spTgt spid="43"/>
                                        </p:tgtEl>
                                      </p:cBhvr>
                                      <p:to x="100000" y="100000"/>
                                    </p:animScale>
                                    <p:animScale>
                                      <p:cBhvr>
                                        <p:cTn id="153" dur="13">
                                          <p:stCondLst>
                                            <p:cond delay="821"/>
                                          </p:stCondLst>
                                        </p:cTn>
                                        <p:tgtEl>
                                          <p:spTgt spid="43"/>
                                        </p:tgtEl>
                                      </p:cBhvr>
                                      <p:to x="100000" y="90000"/>
                                    </p:animScale>
                                    <p:animScale>
                                      <p:cBhvr>
                                        <p:cTn id="154" dur="83" decel="50000">
                                          <p:stCondLst>
                                            <p:cond delay="834"/>
                                          </p:stCondLst>
                                        </p:cTn>
                                        <p:tgtEl>
                                          <p:spTgt spid="43"/>
                                        </p:tgtEl>
                                      </p:cBhvr>
                                      <p:to x="100000" y="100000"/>
                                    </p:animScale>
                                    <p:animScale>
                                      <p:cBhvr>
                                        <p:cTn id="155" dur="13">
                                          <p:stCondLst>
                                            <p:cond delay="904"/>
                                          </p:stCondLst>
                                        </p:cTn>
                                        <p:tgtEl>
                                          <p:spTgt spid="43"/>
                                        </p:tgtEl>
                                      </p:cBhvr>
                                      <p:to x="100000" y="95000"/>
                                    </p:animScale>
                                    <p:animScale>
                                      <p:cBhvr>
                                        <p:cTn id="156" dur="83" decel="50000">
                                          <p:stCondLst>
                                            <p:cond delay="917"/>
                                          </p:stCondLst>
                                        </p:cTn>
                                        <p:tgtEl>
                                          <p:spTgt spid="43"/>
                                        </p:tgtEl>
                                      </p:cBhvr>
                                      <p:to x="100000" y="100000"/>
                                    </p:animScale>
                                  </p:childTnLst>
                                </p:cTn>
                              </p:par>
                            </p:childTnLst>
                          </p:cTn>
                        </p:par>
                        <p:par>
                          <p:cTn id="157" fill="hold">
                            <p:stCondLst>
                              <p:cond delay="19000"/>
                            </p:stCondLst>
                            <p:childTnLst>
                              <p:par>
                                <p:cTn id="158" presetID="26" presetClass="entr" presetSubtype="0" fill="hold" nodeType="after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wipe(down)">
                                      <p:cBhvr>
                                        <p:cTn id="160" dur="290">
                                          <p:stCondLst>
                                            <p:cond delay="0"/>
                                          </p:stCondLst>
                                        </p:cTn>
                                        <p:tgtEl>
                                          <p:spTgt spid="41"/>
                                        </p:tgtEl>
                                      </p:cBhvr>
                                    </p:animEffect>
                                    <p:anim calcmode="lin" valueType="num">
                                      <p:cBhvr>
                                        <p:cTn id="161"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2"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3"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164"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165"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166" dur="13">
                                          <p:stCondLst>
                                            <p:cond delay="325"/>
                                          </p:stCondLst>
                                        </p:cTn>
                                        <p:tgtEl>
                                          <p:spTgt spid="41"/>
                                        </p:tgtEl>
                                      </p:cBhvr>
                                      <p:to x="100000" y="60000"/>
                                    </p:animScale>
                                    <p:animScale>
                                      <p:cBhvr>
                                        <p:cTn id="167" dur="83" decel="50000">
                                          <p:stCondLst>
                                            <p:cond delay="338"/>
                                          </p:stCondLst>
                                        </p:cTn>
                                        <p:tgtEl>
                                          <p:spTgt spid="41"/>
                                        </p:tgtEl>
                                      </p:cBhvr>
                                      <p:to x="100000" y="100000"/>
                                    </p:animScale>
                                    <p:animScale>
                                      <p:cBhvr>
                                        <p:cTn id="168" dur="13">
                                          <p:stCondLst>
                                            <p:cond delay="656"/>
                                          </p:stCondLst>
                                        </p:cTn>
                                        <p:tgtEl>
                                          <p:spTgt spid="41"/>
                                        </p:tgtEl>
                                      </p:cBhvr>
                                      <p:to x="100000" y="80000"/>
                                    </p:animScale>
                                    <p:animScale>
                                      <p:cBhvr>
                                        <p:cTn id="169" dur="83" decel="50000">
                                          <p:stCondLst>
                                            <p:cond delay="669"/>
                                          </p:stCondLst>
                                        </p:cTn>
                                        <p:tgtEl>
                                          <p:spTgt spid="41"/>
                                        </p:tgtEl>
                                      </p:cBhvr>
                                      <p:to x="100000" y="100000"/>
                                    </p:animScale>
                                    <p:animScale>
                                      <p:cBhvr>
                                        <p:cTn id="170" dur="13">
                                          <p:stCondLst>
                                            <p:cond delay="821"/>
                                          </p:stCondLst>
                                        </p:cTn>
                                        <p:tgtEl>
                                          <p:spTgt spid="41"/>
                                        </p:tgtEl>
                                      </p:cBhvr>
                                      <p:to x="100000" y="90000"/>
                                    </p:animScale>
                                    <p:animScale>
                                      <p:cBhvr>
                                        <p:cTn id="171" dur="83" decel="50000">
                                          <p:stCondLst>
                                            <p:cond delay="834"/>
                                          </p:stCondLst>
                                        </p:cTn>
                                        <p:tgtEl>
                                          <p:spTgt spid="41"/>
                                        </p:tgtEl>
                                      </p:cBhvr>
                                      <p:to x="100000" y="100000"/>
                                    </p:animScale>
                                    <p:animScale>
                                      <p:cBhvr>
                                        <p:cTn id="172" dur="13">
                                          <p:stCondLst>
                                            <p:cond delay="904"/>
                                          </p:stCondLst>
                                        </p:cTn>
                                        <p:tgtEl>
                                          <p:spTgt spid="41"/>
                                        </p:tgtEl>
                                      </p:cBhvr>
                                      <p:to x="100000" y="95000"/>
                                    </p:animScale>
                                    <p:animScale>
                                      <p:cBhvr>
                                        <p:cTn id="173" dur="83" decel="50000">
                                          <p:stCondLst>
                                            <p:cond delay="917"/>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33" name="Text Box 9"/>
          <p:cNvSpPr txBox="1">
            <a:spLocks noChangeArrowheads="1"/>
          </p:cNvSpPr>
          <p:nvPr/>
        </p:nvSpPr>
        <p:spPr bwMode="auto">
          <a:xfrm>
            <a:off x="8122151" y="6586539"/>
            <a:ext cx="1144542" cy="28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98" tIns="50798" rIns="101598" bIns="50798">
            <a:spAutoFit/>
          </a:bodyPr>
          <a:lstStyle>
            <a:lvl1pPr>
              <a:defRPr>
                <a:solidFill>
                  <a:schemeClr val="tx1"/>
                </a:solidFill>
                <a:latin typeface="Arial" charset="0"/>
              </a:defRPr>
            </a:lvl1pPr>
            <a:lvl2pPr marL="508000">
              <a:defRPr>
                <a:solidFill>
                  <a:schemeClr val="tx1"/>
                </a:solidFill>
                <a:latin typeface="Arial" charset="0"/>
              </a:defRPr>
            </a:lvl2pPr>
            <a:lvl3pPr marL="1016000">
              <a:defRPr>
                <a:solidFill>
                  <a:schemeClr val="tx1"/>
                </a:solidFill>
                <a:latin typeface="Arial" charset="0"/>
              </a:defRPr>
            </a:lvl3pPr>
            <a:lvl4pPr marL="1524000">
              <a:defRPr>
                <a:solidFill>
                  <a:schemeClr val="tx1"/>
                </a:solidFill>
                <a:latin typeface="Arial" charset="0"/>
              </a:defRPr>
            </a:lvl4pPr>
            <a:lvl5pPr marL="2032000">
              <a:defRPr>
                <a:solidFill>
                  <a:schemeClr val="tx1"/>
                </a:solidFill>
                <a:latin typeface="Arial" charset="0"/>
              </a:defRPr>
            </a:lvl5pPr>
            <a:lvl6pPr marL="2489200" fontAlgn="base">
              <a:spcBef>
                <a:spcPct val="0"/>
              </a:spcBef>
              <a:spcAft>
                <a:spcPct val="0"/>
              </a:spcAft>
              <a:defRPr>
                <a:solidFill>
                  <a:schemeClr val="tx1"/>
                </a:solidFill>
                <a:latin typeface="Arial" charset="0"/>
              </a:defRPr>
            </a:lvl6pPr>
            <a:lvl7pPr marL="2946400" fontAlgn="base">
              <a:spcBef>
                <a:spcPct val="0"/>
              </a:spcBef>
              <a:spcAft>
                <a:spcPct val="0"/>
              </a:spcAft>
              <a:defRPr>
                <a:solidFill>
                  <a:schemeClr val="tx1"/>
                </a:solidFill>
                <a:latin typeface="Arial" charset="0"/>
              </a:defRPr>
            </a:lvl7pPr>
            <a:lvl8pPr marL="3403600" fontAlgn="base">
              <a:spcBef>
                <a:spcPct val="0"/>
              </a:spcBef>
              <a:spcAft>
                <a:spcPct val="0"/>
              </a:spcAft>
              <a:defRPr>
                <a:solidFill>
                  <a:schemeClr val="tx1"/>
                </a:solidFill>
                <a:latin typeface="Arial" charset="0"/>
              </a:defRPr>
            </a:lvl8pPr>
            <a:lvl9pPr marL="3860800" fontAlgn="base">
              <a:spcBef>
                <a:spcPct val="0"/>
              </a:spcBef>
              <a:spcAft>
                <a:spcPct val="0"/>
              </a:spcAft>
              <a:defRPr>
                <a:solidFill>
                  <a:schemeClr val="tx1"/>
                </a:solidFill>
                <a:latin typeface="Arial" charset="0"/>
              </a:defRPr>
            </a:lvl9pPr>
          </a:lstStyle>
          <a:p>
            <a:r>
              <a:rPr lang="en-US" sz="1200" dirty="0">
                <a:solidFill>
                  <a:srgbClr val="CCECFF"/>
                </a:solidFill>
              </a:rPr>
              <a:t>1000ventures</a:t>
            </a:r>
          </a:p>
        </p:txBody>
      </p:sp>
      <p:sp>
        <p:nvSpPr>
          <p:cNvPr id="4" name="Заголовок 3"/>
          <p:cNvSpPr>
            <a:spLocks noGrp="1"/>
          </p:cNvSpPr>
          <p:nvPr>
            <p:ph type="title" idx="4294967295"/>
          </p:nvPr>
        </p:nvSpPr>
        <p:spPr>
          <a:xfrm>
            <a:off x="0" y="0"/>
            <a:ext cx="9144000" cy="838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Интеграция идей по спирали</a:t>
            </a:r>
            <a:endParaRPr lang="ru-RU"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a typeface="Verdana" panose="020B0604030504040204" pitchFamily="34" charset="0"/>
              <a:cs typeface="Verdana" panose="020B0604030504040204" pitchFamily="34" charset="0"/>
            </a:endParaRPr>
          </a:p>
        </p:txBody>
      </p:sp>
      <p:pic>
        <p:nvPicPr>
          <p:cNvPr id="7"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10" name="Picture 2" descr="C:\Websites\cecsi.ru\images\bec_geo_globe-blue-only_30x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00" cy="2161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p:cNvGrpSpPr/>
          <p:nvPr/>
        </p:nvGrpSpPr>
        <p:grpSpPr>
          <a:xfrm>
            <a:off x="228600" y="1676400"/>
            <a:ext cx="899406" cy="1097280"/>
            <a:chOff x="475943" y="990600"/>
            <a:chExt cx="899406" cy="1097280"/>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43"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4691" y="1305580"/>
              <a:ext cx="421910" cy="523220"/>
            </a:xfrm>
            <a:prstGeom prst="rect">
              <a:avLst/>
            </a:prstGeom>
            <a:noFill/>
          </p:spPr>
          <p:txBody>
            <a:bodyPr wrap="none" rtlCol="0">
              <a:spAutoFit/>
            </a:bodyPr>
            <a:lstStyle/>
            <a:p>
              <a:r>
                <a:rPr lang="en-US" sz="2800" b="1" dirty="0"/>
                <a:t>N</a:t>
              </a:r>
              <a:endParaRPr lang="ru-RU" sz="2800" b="1" dirty="0"/>
            </a:p>
          </p:txBody>
        </p:sp>
      </p:grpSp>
      <p:grpSp>
        <p:nvGrpSpPr>
          <p:cNvPr id="5" name="Группа 4"/>
          <p:cNvGrpSpPr/>
          <p:nvPr/>
        </p:nvGrpSpPr>
        <p:grpSpPr>
          <a:xfrm>
            <a:off x="1141126" y="1676400"/>
            <a:ext cx="899406" cy="1097280"/>
            <a:chOff x="1295400" y="990600"/>
            <a:chExt cx="899406" cy="1097280"/>
          </a:xfrm>
        </p:grpSpPr>
        <p:pic>
          <p:nvPicPr>
            <p:cNvPr id="14" name="Picture 2"/>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295400"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34148" y="1305580"/>
              <a:ext cx="426720" cy="523220"/>
            </a:xfrm>
            <a:prstGeom prst="rect">
              <a:avLst/>
            </a:prstGeom>
            <a:noFill/>
          </p:spPr>
          <p:txBody>
            <a:bodyPr wrap="none" rtlCol="0">
              <a:spAutoFit/>
            </a:bodyPr>
            <a:lstStyle/>
            <a:p>
              <a:r>
                <a:rPr lang="en-US" sz="2800" b="1" dirty="0"/>
                <a:t>O</a:t>
              </a:r>
              <a:endParaRPr lang="ru-RU" sz="2800" b="1" dirty="0"/>
            </a:p>
          </p:txBody>
        </p:sp>
      </p:grpSp>
      <p:grpSp>
        <p:nvGrpSpPr>
          <p:cNvPr id="8" name="Группа 7"/>
          <p:cNvGrpSpPr/>
          <p:nvPr/>
        </p:nvGrpSpPr>
        <p:grpSpPr>
          <a:xfrm>
            <a:off x="2053651" y="1676400"/>
            <a:ext cx="899406" cy="1097280"/>
            <a:chOff x="2300994" y="990600"/>
            <a:chExt cx="899406" cy="1097280"/>
          </a:xfrm>
        </p:grpSpPr>
        <p:pic>
          <p:nvPicPr>
            <p:cNvPr id="16" name="Picture 2"/>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300994"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495659" y="1305580"/>
              <a:ext cx="510076" cy="523220"/>
            </a:xfrm>
            <a:prstGeom prst="rect">
              <a:avLst/>
            </a:prstGeom>
            <a:noFill/>
          </p:spPr>
          <p:txBody>
            <a:bodyPr wrap="none" rtlCol="0">
              <a:spAutoFit/>
            </a:bodyPr>
            <a:lstStyle/>
            <a:p>
              <a:r>
                <a:rPr lang="en-US" sz="2800" b="1" dirty="0"/>
                <a:t>W</a:t>
              </a:r>
              <a:endParaRPr lang="ru-RU" sz="2800" b="1" dirty="0"/>
            </a:p>
          </p:txBody>
        </p:sp>
      </p:grpSp>
      <p:grpSp>
        <p:nvGrpSpPr>
          <p:cNvPr id="21" name="Группа 20"/>
          <p:cNvGrpSpPr/>
          <p:nvPr/>
        </p:nvGrpSpPr>
        <p:grpSpPr>
          <a:xfrm>
            <a:off x="7939794" y="1676400"/>
            <a:ext cx="899406" cy="1097280"/>
            <a:chOff x="475943" y="990600"/>
            <a:chExt cx="899406" cy="1097280"/>
          </a:xfrm>
        </p:grpSpPr>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43"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14691" y="1305580"/>
              <a:ext cx="421910" cy="523220"/>
            </a:xfrm>
            <a:prstGeom prst="rect">
              <a:avLst/>
            </a:prstGeom>
            <a:noFill/>
          </p:spPr>
          <p:txBody>
            <a:bodyPr wrap="none" rtlCol="0">
              <a:spAutoFit/>
            </a:bodyPr>
            <a:lstStyle/>
            <a:p>
              <a:r>
                <a:rPr lang="en-US" sz="2800" b="1" dirty="0"/>
                <a:t>N</a:t>
              </a:r>
              <a:endParaRPr lang="ru-RU" sz="2800" b="1" dirty="0"/>
            </a:p>
          </p:txBody>
        </p:sp>
      </p:grpSp>
      <p:grpSp>
        <p:nvGrpSpPr>
          <p:cNvPr id="24" name="Группа 23"/>
          <p:cNvGrpSpPr/>
          <p:nvPr/>
        </p:nvGrpSpPr>
        <p:grpSpPr>
          <a:xfrm>
            <a:off x="6112869" y="1676400"/>
            <a:ext cx="899406" cy="1097280"/>
            <a:chOff x="1295400" y="990600"/>
            <a:chExt cx="899406" cy="1097280"/>
          </a:xfrm>
        </p:grpSpPr>
        <p:pic>
          <p:nvPicPr>
            <p:cNvPr id="25" name="Picture 2"/>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295400"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534148" y="1305580"/>
              <a:ext cx="426720" cy="523220"/>
            </a:xfrm>
            <a:prstGeom prst="rect">
              <a:avLst/>
            </a:prstGeom>
            <a:noFill/>
          </p:spPr>
          <p:txBody>
            <a:bodyPr wrap="none" rtlCol="0">
              <a:spAutoFit/>
            </a:bodyPr>
            <a:lstStyle/>
            <a:p>
              <a:r>
                <a:rPr lang="en-US" sz="2800" b="1" dirty="0"/>
                <a:t>O</a:t>
              </a:r>
              <a:endParaRPr lang="ru-RU" sz="2800" b="1" dirty="0"/>
            </a:p>
          </p:txBody>
        </p:sp>
      </p:grpSp>
      <p:grpSp>
        <p:nvGrpSpPr>
          <p:cNvPr id="27" name="Группа 26"/>
          <p:cNvGrpSpPr/>
          <p:nvPr/>
        </p:nvGrpSpPr>
        <p:grpSpPr>
          <a:xfrm>
            <a:off x="7026331" y="1676400"/>
            <a:ext cx="899406" cy="1097280"/>
            <a:chOff x="2300994" y="990600"/>
            <a:chExt cx="899406" cy="1097280"/>
          </a:xfrm>
        </p:grpSpPr>
        <p:pic>
          <p:nvPicPr>
            <p:cNvPr id="28" name="Picture 2"/>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300994"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495659" y="1305580"/>
              <a:ext cx="510076" cy="523220"/>
            </a:xfrm>
            <a:prstGeom prst="rect">
              <a:avLst/>
            </a:prstGeom>
            <a:noFill/>
          </p:spPr>
          <p:txBody>
            <a:bodyPr wrap="none" rtlCol="0">
              <a:spAutoFit/>
            </a:bodyPr>
            <a:lstStyle/>
            <a:p>
              <a:r>
                <a:rPr lang="en-US" sz="2800" b="1" dirty="0"/>
                <a:t>W</a:t>
              </a:r>
              <a:endParaRPr lang="ru-RU" sz="2800" b="1" dirty="0"/>
            </a:p>
          </p:txBody>
        </p:sp>
      </p:grpSp>
      <p:sp>
        <p:nvSpPr>
          <p:cNvPr id="18" name="Прямоугольник 17"/>
          <p:cNvSpPr/>
          <p:nvPr/>
        </p:nvSpPr>
        <p:spPr>
          <a:xfrm>
            <a:off x="0" y="990600"/>
            <a:ext cx="9144000" cy="54864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i="1" dirty="0"/>
              <a:t>Сгенерируй идеи </a:t>
            </a:r>
            <a:r>
              <a:rPr lang="ru-RU" sz="3200" i="1" dirty="0">
                <a:solidFill>
                  <a:srgbClr val="66FFFF"/>
                </a:solidFill>
              </a:rPr>
              <a:t>и</a:t>
            </a:r>
            <a:r>
              <a:rPr lang="ru-RU" sz="3200" i="1" dirty="0"/>
              <a:t> последовательно объедини</a:t>
            </a:r>
          </a:p>
        </p:txBody>
      </p:sp>
      <p:sp>
        <p:nvSpPr>
          <p:cNvPr id="19" name="TextBox 18"/>
          <p:cNvSpPr txBox="1"/>
          <p:nvPr/>
        </p:nvSpPr>
        <p:spPr>
          <a:xfrm>
            <a:off x="927618" y="20511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32" name="TextBox 31"/>
          <p:cNvSpPr txBox="1"/>
          <p:nvPr/>
        </p:nvSpPr>
        <p:spPr>
          <a:xfrm>
            <a:off x="1840144" y="20511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33" name="Прямоугольник 32"/>
          <p:cNvSpPr/>
          <p:nvPr/>
        </p:nvSpPr>
        <p:spPr>
          <a:xfrm>
            <a:off x="0" y="2971800"/>
            <a:ext cx="9144000" cy="54864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i="1" dirty="0"/>
              <a:t>Объедини хорошие мысли</a:t>
            </a:r>
            <a:r>
              <a:rPr lang="ru-RU" sz="3200" i="1" dirty="0">
                <a:solidFill>
                  <a:srgbClr val="66FFFF"/>
                </a:solidFill>
              </a:rPr>
              <a:t>, что приходят</a:t>
            </a:r>
            <a:r>
              <a:rPr lang="ru-RU" sz="3200" i="1" dirty="0"/>
              <a:t> опосля</a:t>
            </a:r>
          </a:p>
        </p:txBody>
      </p:sp>
      <p:sp>
        <p:nvSpPr>
          <p:cNvPr id="34" name="TextBox 33"/>
          <p:cNvSpPr txBox="1"/>
          <p:nvPr/>
        </p:nvSpPr>
        <p:spPr>
          <a:xfrm>
            <a:off x="6812355" y="20511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35" name="TextBox 34"/>
          <p:cNvSpPr txBox="1"/>
          <p:nvPr/>
        </p:nvSpPr>
        <p:spPr>
          <a:xfrm>
            <a:off x="7725817" y="20511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20" name="Стрелка вправо 19"/>
          <p:cNvSpPr/>
          <p:nvPr/>
        </p:nvSpPr>
        <p:spPr>
          <a:xfrm>
            <a:off x="3276600" y="1960900"/>
            <a:ext cx="2590800" cy="706100"/>
          </a:xfrm>
          <a:prstGeom prst="rightArrow">
            <a:avLst>
              <a:gd name="adj1" fmla="val 62352"/>
              <a:gd name="adj2" fmla="val 3456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2400" dirty="0">
                <a:solidFill>
                  <a:srgbClr val="FFFF00"/>
                </a:solidFill>
              </a:rPr>
              <a:t>Измени порядок</a:t>
            </a:r>
          </a:p>
        </p:txBody>
      </p:sp>
      <p:pic>
        <p:nvPicPr>
          <p:cNvPr id="38" name="Picture 2"/>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28600" y="3657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484981" y="3972580"/>
            <a:ext cx="386644" cy="523220"/>
          </a:xfrm>
          <a:prstGeom prst="rect">
            <a:avLst/>
          </a:prstGeom>
          <a:noFill/>
        </p:spPr>
        <p:txBody>
          <a:bodyPr wrap="none" rtlCol="0">
            <a:spAutoFit/>
          </a:bodyPr>
          <a:lstStyle/>
          <a:p>
            <a:r>
              <a:rPr lang="en-US" sz="2800" b="1" dirty="0"/>
              <a:t>R</a:t>
            </a:r>
            <a:endParaRPr lang="ru-RU" sz="2800" b="1" dirty="0"/>
          </a:p>
        </p:txBody>
      </p:sp>
      <p:pic>
        <p:nvPicPr>
          <p:cNvPr id="41" name="Picture 2"/>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41126" y="3657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411132" y="3972580"/>
            <a:ext cx="359394" cy="523220"/>
          </a:xfrm>
          <a:prstGeom prst="rect">
            <a:avLst/>
          </a:prstGeom>
          <a:noFill/>
        </p:spPr>
        <p:txBody>
          <a:bodyPr wrap="none" rtlCol="0">
            <a:spAutoFit/>
          </a:bodyPr>
          <a:lstStyle/>
          <a:p>
            <a:r>
              <a:rPr lang="en-US" sz="2800" b="1" dirty="0"/>
              <a:t>E</a:t>
            </a:r>
            <a:endParaRPr lang="ru-RU" sz="2800" b="1" dirty="0"/>
          </a:p>
        </p:txBody>
      </p:sp>
      <p:pic>
        <p:nvPicPr>
          <p:cNvPr id="44" name="Picture 2"/>
          <p:cNvPicPr>
            <a:picLocks noChangeAspect="1" noChangeArrowheads="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053651" y="3657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2298009" y="3972580"/>
            <a:ext cx="410690" cy="523220"/>
          </a:xfrm>
          <a:prstGeom prst="rect">
            <a:avLst/>
          </a:prstGeom>
          <a:noFill/>
        </p:spPr>
        <p:txBody>
          <a:bodyPr wrap="none" rtlCol="0">
            <a:spAutoFit/>
          </a:bodyPr>
          <a:lstStyle/>
          <a:p>
            <a:r>
              <a:rPr lang="en-US" sz="2800" b="1" dirty="0"/>
              <a:t>D</a:t>
            </a:r>
            <a:endParaRPr lang="ru-RU" sz="2800" b="1" dirty="0"/>
          </a:p>
        </p:txBody>
      </p:sp>
      <p:sp>
        <p:nvSpPr>
          <p:cNvPr id="55" name="TextBox 54"/>
          <p:cNvSpPr txBox="1"/>
          <p:nvPr/>
        </p:nvSpPr>
        <p:spPr>
          <a:xfrm>
            <a:off x="927618" y="40323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56" name="TextBox 55"/>
          <p:cNvSpPr txBox="1"/>
          <p:nvPr/>
        </p:nvSpPr>
        <p:spPr>
          <a:xfrm>
            <a:off x="1840144" y="40323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59" name="Стрелка вправо 58"/>
          <p:cNvSpPr/>
          <p:nvPr/>
        </p:nvSpPr>
        <p:spPr>
          <a:xfrm>
            <a:off x="3276600" y="3942100"/>
            <a:ext cx="2590800" cy="706100"/>
          </a:xfrm>
          <a:prstGeom prst="rightArrow">
            <a:avLst>
              <a:gd name="adj1" fmla="val 62352"/>
              <a:gd name="adj2" fmla="val 3456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2400" dirty="0">
                <a:solidFill>
                  <a:srgbClr val="FFFF00"/>
                </a:solidFill>
              </a:rPr>
              <a:t>Измени порядок</a:t>
            </a:r>
          </a:p>
        </p:txBody>
      </p:sp>
      <p:grpSp>
        <p:nvGrpSpPr>
          <p:cNvPr id="9" name="Группа 8"/>
          <p:cNvGrpSpPr/>
          <p:nvPr/>
        </p:nvGrpSpPr>
        <p:grpSpPr>
          <a:xfrm>
            <a:off x="7086600" y="3657600"/>
            <a:ext cx="899406" cy="1097280"/>
            <a:chOff x="6172200" y="3657600"/>
            <a:chExt cx="899406" cy="1097280"/>
          </a:xfrm>
        </p:grpSpPr>
        <p:pic>
          <p:nvPicPr>
            <p:cNvPr id="61" name="Picture 2"/>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172200" y="3657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a:off x="6442206" y="3972580"/>
              <a:ext cx="359394" cy="523220"/>
            </a:xfrm>
            <a:prstGeom prst="rect">
              <a:avLst/>
            </a:prstGeom>
            <a:noFill/>
          </p:spPr>
          <p:txBody>
            <a:bodyPr wrap="none" rtlCol="0">
              <a:spAutoFit/>
            </a:bodyPr>
            <a:lstStyle/>
            <a:p>
              <a:r>
                <a:rPr lang="en-US" sz="2800" b="1" dirty="0"/>
                <a:t>E</a:t>
              </a:r>
              <a:endParaRPr lang="ru-RU" sz="2800" b="1" dirty="0"/>
            </a:p>
          </p:txBody>
        </p:sp>
      </p:grpSp>
      <p:grpSp>
        <p:nvGrpSpPr>
          <p:cNvPr id="6" name="Группа 5"/>
          <p:cNvGrpSpPr/>
          <p:nvPr/>
        </p:nvGrpSpPr>
        <p:grpSpPr>
          <a:xfrm>
            <a:off x="6187194" y="3657600"/>
            <a:ext cx="899406" cy="1097280"/>
            <a:chOff x="7084726" y="3657600"/>
            <a:chExt cx="899406" cy="1097280"/>
          </a:xfrm>
        </p:grpSpPr>
        <p:pic>
          <p:nvPicPr>
            <p:cNvPr id="63" name="Picture 2"/>
            <p:cNvPicPr>
              <a:picLocks noChangeAspect="1" noChangeArrowheads="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084726" y="3657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7329084" y="3972580"/>
              <a:ext cx="410690" cy="523220"/>
            </a:xfrm>
            <a:prstGeom prst="rect">
              <a:avLst/>
            </a:prstGeom>
            <a:noFill/>
          </p:spPr>
          <p:txBody>
            <a:bodyPr wrap="none" rtlCol="0">
              <a:spAutoFit/>
            </a:bodyPr>
            <a:lstStyle/>
            <a:p>
              <a:r>
                <a:rPr lang="en-US" sz="2800" b="1" dirty="0"/>
                <a:t>D</a:t>
              </a:r>
              <a:endParaRPr lang="ru-RU" sz="2800" b="1" dirty="0"/>
            </a:p>
          </p:txBody>
        </p:sp>
      </p:grpSp>
      <p:pic>
        <p:nvPicPr>
          <p:cNvPr id="65" name="Picture 2"/>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997251" y="3657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8253632" y="3972580"/>
            <a:ext cx="386644" cy="523220"/>
          </a:xfrm>
          <a:prstGeom prst="rect">
            <a:avLst/>
          </a:prstGeom>
          <a:noFill/>
        </p:spPr>
        <p:txBody>
          <a:bodyPr wrap="none" rtlCol="0">
            <a:spAutoFit/>
          </a:bodyPr>
          <a:lstStyle/>
          <a:p>
            <a:r>
              <a:rPr lang="en-US" sz="2800" b="1" dirty="0"/>
              <a:t>R</a:t>
            </a:r>
            <a:endParaRPr lang="ru-RU" sz="2800" b="1" dirty="0"/>
          </a:p>
        </p:txBody>
      </p:sp>
      <p:sp>
        <p:nvSpPr>
          <p:cNvPr id="67" name="TextBox 66"/>
          <p:cNvSpPr txBox="1"/>
          <p:nvPr/>
        </p:nvSpPr>
        <p:spPr>
          <a:xfrm>
            <a:off x="6871218" y="40323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68" name="TextBox 67"/>
          <p:cNvSpPr txBox="1"/>
          <p:nvPr/>
        </p:nvSpPr>
        <p:spPr>
          <a:xfrm>
            <a:off x="7783744" y="4032349"/>
            <a:ext cx="413896" cy="646331"/>
          </a:xfrm>
          <a:prstGeom prst="rect">
            <a:avLst/>
          </a:prstGeom>
          <a:noFill/>
        </p:spPr>
        <p:txBody>
          <a:bodyPr wrap="none" rtlCol="0">
            <a:spAutoFit/>
          </a:bodyPr>
          <a:lstStyle/>
          <a:p>
            <a:r>
              <a:rPr lang="en-US" sz="3600" b="1" dirty="0">
                <a:solidFill>
                  <a:srgbClr val="336699"/>
                </a:solidFill>
              </a:rPr>
              <a:t>+</a:t>
            </a:r>
            <a:endParaRPr lang="ru-RU" sz="3600" b="1" dirty="0">
              <a:solidFill>
                <a:srgbClr val="336699"/>
              </a:solidFill>
            </a:endParaRPr>
          </a:p>
        </p:txBody>
      </p:sp>
      <p:sp>
        <p:nvSpPr>
          <p:cNvPr id="69" name="Прямоугольник 68"/>
          <p:cNvSpPr/>
          <p:nvPr/>
        </p:nvSpPr>
        <p:spPr>
          <a:xfrm>
            <a:off x="0" y="4937760"/>
            <a:ext cx="9144000" cy="54864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i="1" dirty="0"/>
              <a:t>Интегрируй все идеи</a:t>
            </a:r>
          </a:p>
        </p:txBody>
      </p:sp>
      <p:grpSp>
        <p:nvGrpSpPr>
          <p:cNvPr id="70" name="Группа 69"/>
          <p:cNvGrpSpPr/>
          <p:nvPr/>
        </p:nvGrpSpPr>
        <p:grpSpPr>
          <a:xfrm>
            <a:off x="3703320" y="5638800"/>
            <a:ext cx="899406" cy="1097280"/>
            <a:chOff x="475943" y="990600"/>
            <a:chExt cx="899406" cy="1097280"/>
          </a:xfrm>
        </p:grpSpPr>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43"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714691" y="1305580"/>
              <a:ext cx="421910" cy="523220"/>
            </a:xfrm>
            <a:prstGeom prst="rect">
              <a:avLst/>
            </a:prstGeom>
            <a:noFill/>
          </p:spPr>
          <p:txBody>
            <a:bodyPr wrap="none" rtlCol="0">
              <a:spAutoFit/>
            </a:bodyPr>
            <a:lstStyle/>
            <a:p>
              <a:r>
                <a:rPr lang="en-US" sz="2800" b="1" dirty="0"/>
                <a:t>N</a:t>
              </a:r>
              <a:endParaRPr lang="ru-RU" sz="2800" b="1" dirty="0"/>
            </a:p>
          </p:txBody>
        </p:sp>
      </p:grpSp>
      <p:grpSp>
        <p:nvGrpSpPr>
          <p:cNvPr id="73" name="Группа 72"/>
          <p:cNvGrpSpPr/>
          <p:nvPr/>
        </p:nvGrpSpPr>
        <p:grpSpPr>
          <a:xfrm>
            <a:off x="2804160" y="5638800"/>
            <a:ext cx="899406" cy="1097280"/>
            <a:chOff x="1295400" y="990600"/>
            <a:chExt cx="899406" cy="1097280"/>
          </a:xfrm>
        </p:grpSpPr>
        <p:pic>
          <p:nvPicPr>
            <p:cNvPr id="74" name="Picture 2"/>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295400"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1534148" y="1305580"/>
              <a:ext cx="426720" cy="523220"/>
            </a:xfrm>
            <a:prstGeom prst="rect">
              <a:avLst/>
            </a:prstGeom>
            <a:noFill/>
          </p:spPr>
          <p:txBody>
            <a:bodyPr wrap="none" rtlCol="0">
              <a:spAutoFit/>
            </a:bodyPr>
            <a:lstStyle/>
            <a:p>
              <a:r>
                <a:rPr lang="en-US" sz="2800" b="1" dirty="0"/>
                <a:t>O</a:t>
              </a:r>
              <a:endParaRPr lang="ru-RU" sz="2800" b="1" dirty="0"/>
            </a:p>
          </p:txBody>
        </p:sp>
      </p:grpSp>
      <p:grpSp>
        <p:nvGrpSpPr>
          <p:cNvPr id="76" name="Группа 75"/>
          <p:cNvGrpSpPr/>
          <p:nvPr/>
        </p:nvGrpSpPr>
        <p:grpSpPr>
          <a:xfrm>
            <a:off x="1905000" y="5638800"/>
            <a:ext cx="899406" cy="1097280"/>
            <a:chOff x="2300994" y="990600"/>
            <a:chExt cx="899406" cy="1097280"/>
          </a:xfrm>
        </p:grpSpPr>
        <p:pic>
          <p:nvPicPr>
            <p:cNvPr id="77" name="Picture 2"/>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300994" y="9906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77"/>
            <p:cNvSpPr txBox="1"/>
            <p:nvPr/>
          </p:nvSpPr>
          <p:spPr>
            <a:xfrm>
              <a:off x="2495659" y="1305580"/>
              <a:ext cx="510076" cy="523220"/>
            </a:xfrm>
            <a:prstGeom prst="rect">
              <a:avLst/>
            </a:prstGeom>
            <a:noFill/>
          </p:spPr>
          <p:txBody>
            <a:bodyPr wrap="none" rtlCol="0">
              <a:spAutoFit/>
            </a:bodyPr>
            <a:lstStyle/>
            <a:p>
              <a:r>
                <a:rPr lang="en-US" sz="2800" b="1" dirty="0"/>
                <a:t>W</a:t>
              </a:r>
              <a:endParaRPr lang="ru-RU" sz="2800" b="1" dirty="0"/>
            </a:p>
          </p:txBody>
        </p:sp>
      </p:grpSp>
      <p:grpSp>
        <p:nvGrpSpPr>
          <p:cNvPr id="31" name="Группа 30"/>
          <p:cNvGrpSpPr/>
          <p:nvPr/>
        </p:nvGrpSpPr>
        <p:grpSpPr>
          <a:xfrm>
            <a:off x="5501640" y="5638800"/>
            <a:ext cx="899406" cy="1097280"/>
            <a:chOff x="5124143" y="5638800"/>
            <a:chExt cx="899406" cy="1097280"/>
          </a:xfrm>
        </p:grpSpPr>
        <p:pic>
          <p:nvPicPr>
            <p:cNvPr id="81" name="Picture 2"/>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124143" y="56388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a:off x="5380524" y="5953780"/>
              <a:ext cx="359394" cy="523220"/>
            </a:xfrm>
            <a:prstGeom prst="rect">
              <a:avLst/>
            </a:prstGeom>
            <a:noFill/>
          </p:spPr>
          <p:txBody>
            <a:bodyPr wrap="none" rtlCol="0">
              <a:spAutoFit/>
            </a:bodyPr>
            <a:lstStyle/>
            <a:p>
              <a:r>
                <a:rPr lang="en-US" sz="2800" b="1" dirty="0"/>
                <a:t>E</a:t>
              </a:r>
              <a:endParaRPr lang="ru-RU" sz="2800" b="1" dirty="0"/>
            </a:p>
          </p:txBody>
        </p:sp>
      </p:grpSp>
      <p:grpSp>
        <p:nvGrpSpPr>
          <p:cNvPr id="2048" name="Группа 2047"/>
          <p:cNvGrpSpPr/>
          <p:nvPr/>
        </p:nvGrpSpPr>
        <p:grpSpPr>
          <a:xfrm>
            <a:off x="4602480" y="5638800"/>
            <a:ext cx="899406" cy="1097280"/>
            <a:chOff x="6036669" y="5638800"/>
            <a:chExt cx="899406" cy="1097280"/>
          </a:xfrm>
        </p:grpSpPr>
        <p:pic>
          <p:nvPicPr>
            <p:cNvPr id="83" name="Picture 2"/>
            <p:cNvPicPr>
              <a:picLocks noChangeAspect="1" noChangeArrowheads="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036669" y="56388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6281027" y="5953780"/>
              <a:ext cx="410690" cy="523220"/>
            </a:xfrm>
            <a:prstGeom prst="rect">
              <a:avLst/>
            </a:prstGeom>
            <a:noFill/>
          </p:spPr>
          <p:txBody>
            <a:bodyPr wrap="none" rtlCol="0">
              <a:spAutoFit/>
            </a:bodyPr>
            <a:lstStyle/>
            <a:p>
              <a:r>
                <a:rPr lang="en-US" sz="2800" b="1" dirty="0"/>
                <a:t>D</a:t>
              </a:r>
              <a:endParaRPr lang="ru-RU" sz="2800" b="1" dirty="0"/>
            </a:p>
          </p:txBody>
        </p:sp>
      </p:grpSp>
      <p:grpSp>
        <p:nvGrpSpPr>
          <p:cNvPr id="2049" name="Группа 2048"/>
          <p:cNvGrpSpPr/>
          <p:nvPr/>
        </p:nvGrpSpPr>
        <p:grpSpPr>
          <a:xfrm>
            <a:off x="6400800" y="5638800"/>
            <a:ext cx="899406" cy="1097280"/>
            <a:chOff x="6949194" y="5638800"/>
            <a:chExt cx="899406" cy="1097280"/>
          </a:xfrm>
        </p:grpSpPr>
        <p:pic>
          <p:nvPicPr>
            <p:cNvPr id="85" name="Picture 2"/>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949194" y="5638800"/>
              <a:ext cx="8994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7205575" y="5953780"/>
              <a:ext cx="386644" cy="523220"/>
            </a:xfrm>
            <a:prstGeom prst="rect">
              <a:avLst/>
            </a:prstGeom>
            <a:noFill/>
          </p:spPr>
          <p:txBody>
            <a:bodyPr wrap="none" rtlCol="0">
              <a:spAutoFit/>
            </a:bodyPr>
            <a:lstStyle/>
            <a:p>
              <a:r>
                <a:rPr lang="en-US" sz="2800" b="1" dirty="0"/>
                <a:t>R</a:t>
              </a:r>
              <a:endParaRPr lang="ru-RU" sz="2800" b="1" dirty="0"/>
            </a:p>
          </p:txBody>
        </p:sp>
      </p:grpSp>
    </p:spTree>
    <p:extLst>
      <p:ext uri="{BB962C8B-B14F-4D97-AF65-F5344CB8AC3E}">
        <p14:creationId xmlns:p14="http://schemas.microsoft.com/office/powerpoint/2010/main" val="319259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685799" y="76200"/>
            <a:ext cx="5105401" cy="762490"/>
          </a:xfrm>
        </p:spPr>
        <p:txBody>
          <a:bodyPr>
            <a:noAutofit/>
          </a:bodyPr>
          <a:lstStyle/>
          <a:p>
            <a:pPr algn="ctr"/>
            <a:r>
              <a:rPr lang="ru-RU" b="1" dirty="0">
                <a:ln w="22225">
                  <a:solidFill>
                    <a:schemeClr val="accent2"/>
                  </a:solidFill>
                  <a:prstDash val="solid"/>
                </a:ln>
                <a:solidFill>
                  <a:schemeClr val="accent2">
                    <a:lumMod val="40000"/>
                    <a:lumOff val="60000"/>
                  </a:schemeClr>
                </a:solidFill>
                <a:latin typeface="Impact" panose="020B0806030902050204" pitchFamily="34" charset="0"/>
                <a:ea typeface="Verdana" panose="020B0604030504040204" pitchFamily="34" charset="0"/>
                <a:cs typeface="Verdana" panose="020B0604030504040204" pitchFamily="34" charset="0"/>
              </a:rPr>
              <a:t>История успеха</a:t>
            </a:r>
          </a:p>
        </p:txBody>
      </p:sp>
      <p:pic>
        <p:nvPicPr>
          <p:cNvPr id="81" name="Picture 2" descr="V:\Inhale_Love\images\icon_vk_32x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997803"/>
            <a:ext cx="5318232" cy="830997"/>
          </a:xfrm>
          <a:prstGeom prst="rect">
            <a:avLst/>
          </a:prstGeom>
          <a:noFill/>
        </p:spPr>
        <p:txBody>
          <a:bodyPr wrap="square" rtlCol="0">
            <a:spAutoFit/>
          </a:bodyPr>
          <a:lstStyle/>
          <a:p>
            <a:pPr algn="ctr"/>
            <a:r>
              <a:rPr lang="ru-RU" sz="2400" i="1" dirty="0">
                <a:latin typeface="Verdana" panose="020B0604030504040204" pitchFamily="34" charset="0"/>
                <a:ea typeface="Verdana" panose="020B0604030504040204" pitchFamily="34" charset="0"/>
                <a:cs typeface="Verdana" panose="020B0604030504040204" pitchFamily="34" charset="0"/>
              </a:rPr>
              <a:t>Благодаря 2-дневной моделирующей игре, компания</a:t>
            </a:r>
          </a:p>
        </p:txBody>
      </p:sp>
      <p:graphicFrame>
        <p:nvGraphicFramePr>
          <p:cNvPr id="6" name="Схема 5"/>
          <p:cNvGraphicFramePr/>
          <p:nvPr>
            <p:extLst/>
          </p:nvPr>
        </p:nvGraphicFramePr>
        <p:xfrm>
          <a:off x="261852" y="2133600"/>
          <a:ext cx="8717279"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338"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64089" y="701040"/>
            <a:ext cx="2851311" cy="128016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 name="Рисунок 9">
            <a:extLst>
              <a:ext uri="{FF2B5EF4-FFF2-40B4-BE49-F238E27FC236}">
                <a16:creationId xmlns:a16="http://schemas.microsoft.com/office/drawing/2014/main" id="{63C479E0-C94D-4062-8A2D-E20C717A52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pic>
        <p:nvPicPr>
          <p:cNvPr id="5" name="Рисунок 4">
            <a:extLst>
              <a:ext uri="{FF2B5EF4-FFF2-40B4-BE49-F238E27FC236}">
                <a16:creationId xmlns:a16="http://schemas.microsoft.com/office/drawing/2014/main" id="{2DD54AB2-4CDA-441B-8C92-4A22F5BC231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0" y="228600"/>
            <a:ext cx="534068" cy="540000"/>
          </a:xfrm>
          <a:prstGeom prst="rect">
            <a:avLst/>
          </a:prstGeom>
        </p:spPr>
      </p:pic>
    </p:spTree>
    <p:custDataLst>
      <p:tags r:id="rId1"/>
    </p:custDataLst>
    <p:extLst>
      <p:ext uri="{BB962C8B-B14F-4D97-AF65-F5344CB8AC3E}">
        <p14:creationId xmlns:p14="http://schemas.microsoft.com/office/powerpoint/2010/main" val="9390982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par>
                          <p:cTn id="14" fill="hold">
                            <p:stCondLst>
                              <p:cond delay="2500"/>
                            </p:stCondLst>
                            <p:childTnLst>
                              <p:par>
                                <p:cTn id="15" presetID="10" presetClass="entr" presetSubtype="0" fill="hold" nodeType="afterEffect">
                                  <p:stCondLst>
                                    <p:cond delay="50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1000"/>
                                        <p:tgtEl>
                                          <p:spTgt spid="14338"/>
                                        </p:tgtEl>
                                      </p:cBhvr>
                                    </p:animEffect>
                                  </p:childTnLst>
                                </p:cTn>
                              </p:par>
                            </p:childTnLst>
                          </p:cTn>
                        </p:par>
                        <p:par>
                          <p:cTn id="18" fill="hold">
                            <p:stCondLst>
                              <p:cond delay="4000"/>
                            </p:stCondLst>
                            <p:childTnLst>
                              <p:par>
                                <p:cTn id="19" presetID="42" presetClass="entr" presetSubtype="0"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5500"/>
                            </p:stCondLst>
                            <p:childTnLst>
                              <p:par>
                                <p:cTn id="25" presetID="10" presetClass="entr" presetSubtype="0" fill="hold" grpId="0" nodeType="afterEffect">
                                  <p:stCondLst>
                                    <p:cond delay="250"/>
                                  </p:stCondLst>
                                  <p:childTnLst>
                                    <p:set>
                                      <p:cBhvr>
                                        <p:cTn id="26" dur="1" fill="hold">
                                          <p:stCondLst>
                                            <p:cond delay="0"/>
                                          </p:stCondLst>
                                        </p:cTn>
                                        <p:tgtEl>
                                          <p:spTgt spid="6">
                                            <p:graphicEl>
                                              <a:dgm id="{927D0B55-3EA9-4601-85A2-8D1B0882E4C2}"/>
                                            </p:graphicEl>
                                          </p:spTgt>
                                        </p:tgtEl>
                                        <p:attrNameLst>
                                          <p:attrName>style.visibility</p:attrName>
                                        </p:attrNameLst>
                                      </p:cBhvr>
                                      <p:to>
                                        <p:strVal val="visible"/>
                                      </p:to>
                                    </p:set>
                                    <p:animEffect transition="in" filter="fade">
                                      <p:cBhvr>
                                        <p:cTn id="27" dur="500"/>
                                        <p:tgtEl>
                                          <p:spTgt spid="6">
                                            <p:graphicEl>
                                              <a:dgm id="{927D0B55-3EA9-4601-85A2-8D1B0882E4C2}"/>
                                            </p:graphicEl>
                                          </p:spTgt>
                                        </p:tgtEl>
                                      </p:cBhvr>
                                    </p:animEffect>
                                  </p:childTnLst>
                                </p:cTn>
                              </p:par>
                            </p:childTnLst>
                          </p:cTn>
                        </p:par>
                        <p:par>
                          <p:cTn id="28" fill="hold">
                            <p:stCondLst>
                              <p:cond delay="6250"/>
                            </p:stCondLst>
                            <p:childTnLst>
                              <p:par>
                                <p:cTn id="29" presetID="10" presetClass="entr" presetSubtype="0" fill="hold" grpId="0" nodeType="afterEffect">
                                  <p:stCondLst>
                                    <p:cond delay="250"/>
                                  </p:stCondLst>
                                  <p:childTnLst>
                                    <p:set>
                                      <p:cBhvr>
                                        <p:cTn id="30" dur="1" fill="hold">
                                          <p:stCondLst>
                                            <p:cond delay="0"/>
                                          </p:stCondLst>
                                        </p:cTn>
                                        <p:tgtEl>
                                          <p:spTgt spid="6">
                                            <p:graphicEl>
                                              <a:dgm id="{A1A6F0E3-EC0B-4962-A152-70FCE32122D7}"/>
                                            </p:graphicEl>
                                          </p:spTgt>
                                        </p:tgtEl>
                                        <p:attrNameLst>
                                          <p:attrName>style.visibility</p:attrName>
                                        </p:attrNameLst>
                                      </p:cBhvr>
                                      <p:to>
                                        <p:strVal val="visible"/>
                                      </p:to>
                                    </p:set>
                                    <p:animEffect transition="in" filter="fade">
                                      <p:cBhvr>
                                        <p:cTn id="31" dur="500"/>
                                        <p:tgtEl>
                                          <p:spTgt spid="6">
                                            <p:graphicEl>
                                              <a:dgm id="{A1A6F0E3-EC0B-4962-A152-70FCE32122D7}"/>
                                            </p:graphicEl>
                                          </p:spTgt>
                                        </p:tgtEl>
                                      </p:cBhvr>
                                    </p:animEffect>
                                  </p:childTnLst>
                                </p:cTn>
                              </p:par>
                            </p:childTnLst>
                          </p:cTn>
                        </p:par>
                        <p:par>
                          <p:cTn id="32" fill="hold">
                            <p:stCondLst>
                              <p:cond delay="7000"/>
                            </p:stCondLst>
                            <p:childTnLst>
                              <p:par>
                                <p:cTn id="33" presetID="10" presetClass="entr" presetSubtype="0" fill="hold" grpId="0" nodeType="afterEffect">
                                  <p:stCondLst>
                                    <p:cond delay="250"/>
                                  </p:stCondLst>
                                  <p:childTnLst>
                                    <p:set>
                                      <p:cBhvr>
                                        <p:cTn id="34" dur="1" fill="hold">
                                          <p:stCondLst>
                                            <p:cond delay="0"/>
                                          </p:stCondLst>
                                        </p:cTn>
                                        <p:tgtEl>
                                          <p:spTgt spid="6">
                                            <p:graphicEl>
                                              <a:dgm id="{1C734E33-D979-4DC7-8E51-288DEA79BF74}"/>
                                            </p:graphicEl>
                                          </p:spTgt>
                                        </p:tgtEl>
                                        <p:attrNameLst>
                                          <p:attrName>style.visibility</p:attrName>
                                        </p:attrNameLst>
                                      </p:cBhvr>
                                      <p:to>
                                        <p:strVal val="visible"/>
                                      </p:to>
                                    </p:set>
                                    <p:animEffect transition="in" filter="fade">
                                      <p:cBhvr>
                                        <p:cTn id="35" dur="500"/>
                                        <p:tgtEl>
                                          <p:spTgt spid="6">
                                            <p:graphicEl>
                                              <a:dgm id="{1C734E33-D979-4DC7-8E51-288DEA79BF74}"/>
                                            </p:graphicEl>
                                          </p:spTgt>
                                        </p:tgtEl>
                                      </p:cBhvr>
                                    </p:animEffect>
                                  </p:childTnLst>
                                </p:cTn>
                              </p:par>
                            </p:childTnLst>
                          </p:cTn>
                        </p:par>
                        <p:par>
                          <p:cTn id="36" fill="hold">
                            <p:stCondLst>
                              <p:cond delay="7750"/>
                            </p:stCondLst>
                            <p:childTnLst>
                              <p:par>
                                <p:cTn id="37" presetID="10" presetClass="entr" presetSubtype="0" fill="hold" grpId="0" nodeType="afterEffect">
                                  <p:stCondLst>
                                    <p:cond delay="250"/>
                                  </p:stCondLst>
                                  <p:childTnLst>
                                    <p:set>
                                      <p:cBhvr>
                                        <p:cTn id="38" dur="1" fill="hold">
                                          <p:stCondLst>
                                            <p:cond delay="0"/>
                                          </p:stCondLst>
                                        </p:cTn>
                                        <p:tgtEl>
                                          <p:spTgt spid="6">
                                            <p:graphicEl>
                                              <a:dgm id="{D7619121-1890-4D04-B59D-7DED653C30D1}"/>
                                            </p:graphicEl>
                                          </p:spTgt>
                                        </p:tgtEl>
                                        <p:attrNameLst>
                                          <p:attrName>style.visibility</p:attrName>
                                        </p:attrNameLst>
                                      </p:cBhvr>
                                      <p:to>
                                        <p:strVal val="visible"/>
                                      </p:to>
                                    </p:set>
                                    <p:animEffect transition="in" filter="fade">
                                      <p:cBhvr>
                                        <p:cTn id="39" dur="500"/>
                                        <p:tgtEl>
                                          <p:spTgt spid="6">
                                            <p:graphicEl>
                                              <a:dgm id="{D7619121-1890-4D04-B59D-7DED653C30D1}"/>
                                            </p:graphicEl>
                                          </p:spTgt>
                                        </p:tgtEl>
                                      </p:cBhvr>
                                    </p:animEffect>
                                  </p:childTnLst>
                                </p:cTn>
                              </p:par>
                            </p:childTnLst>
                          </p:cTn>
                        </p:par>
                        <p:par>
                          <p:cTn id="40" fill="hold">
                            <p:stCondLst>
                              <p:cond delay="8500"/>
                            </p:stCondLst>
                            <p:childTnLst>
                              <p:par>
                                <p:cTn id="41" presetID="10" presetClass="entr" presetSubtype="0" fill="hold" grpId="0" nodeType="afterEffect">
                                  <p:stCondLst>
                                    <p:cond delay="250"/>
                                  </p:stCondLst>
                                  <p:childTnLst>
                                    <p:set>
                                      <p:cBhvr>
                                        <p:cTn id="42" dur="1" fill="hold">
                                          <p:stCondLst>
                                            <p:cond delay="0"/>
                                          </p:stCondLst>
                                        </p:cTn>
                                        <p:tgtEl>
                                          <p:spTgt spid="6">
                                            <p:graphicEl>
                                              <a:dgm id="{345FBCF0-E356-4C1E-97A8-36F4EDA618BD}"/>
                                            </p:graphicEl>
                                          </p:spTgt>
                                        </p:tgtEl>
                                        <p:attrNameLst>
                                          <p:attrName>style.visibility</p:attrName>
                                        </p:attrNameLst>
                                      </p:cBhvr>
                                      <p:to>
                                        <p:strVal val="visible"/>
                                      </p:to>
                                    </p:set>
                                    <p:animEffect transition="in" filter="fade">
                                      <p:cBhvr>
                                        <p:cTn id="43" dur="500"/>
                                        <p:tgtEl>
                                          <p:spTgt spid="6">
                                            <p:graphicEl>
                                              <a:dgm id="{345FBCF0-E356-4C1E-97A8-36F4EDA618BD}"/>
                                            </p:graphicEl>
                                          </p:spTgt>
                                        </p:tgtEl>
                                      </p:cBhvr>
                                    </p:animEffect>
                                  </p:childTnLst>
                                </p:cTn>
                              </p:par>
                            </p:childTnLst>
                          </p:cTn>
                        </p:par>
                        <p:par>
                          <p:cTn id="44" fill="hold">
                            <p:stCondLst>
                              <p:cond delay="9250"/>
                            </p:stCondLst>
                            <p:childTnLst>
                              <p:par>
                                <p:cTn id="45" presetID="10" presetClass="entr" presetSubtype="0" fill="hold" grpId="0" nodeType="afterEffect">
                                  <p:stCondLst>
                                    <p:cond delay="250"/>
                                  </p:stCondLst>
                                  <p:childTnLst>
                                    <p:set>
                                      <p:cBhvr>
                                        <p:cTn id="46" dur="1" fill="hold">
                                          <p:stCondLst>
                                            <p:cond delay="0"/>
                                          </p:stCondLst>
                                        </p:cTn>
                                        <p:tgtEl>
                                          <p:spTgt spid="6">
                                            <p:graphicEl>
                                              <a:dgm id="{A9AE46B1-20E3-4A07-B0DE-BF91D7204561}"/>
                                            </p:graphicEl>
                                          </p:spTgt>
                                        </p:tgtEl>
                                        <p:attrNameLst>
                                          <p:attrName>style.visibility</p:attrName>
                                        </p:attrNameLst>
                                      </p:cBhvr>
                                      <p:to>
                                        <p:strVal val="visible"/>
                                      </p:to>
                                    </p:set>
                                    <p:animEffect transition="in" filter="fade">
                                      <p:cBhvr>
                                        <p:cTn id="47" dur="500"/>
                                        <p:tgtEl>
                                          <p:spTgt spid="6">
                                            <p:graphicEl>
                                              <a:dgm id="{A9AE46B1-20E3-4A07-B0DE-BF91D7204561}"/>
                                            </p:graphicEl>
                                          </p:spTgt>
                                        </p:tgtEl>
                                      </p:cBhvr>
                                    </p:animEffect>
                                  </p:childTnLst>
                                </p:cTn>
                              </p:par>
                            </p:childTnLst>
                          </p:cTn>
                        </p:par>
                        <p:par>
                          <p:cTn id="48" fill="hold">
                            <p:stCondLst>
                              <p:cond delay="10000"/>
                            </p:stCondLst>
                            <p:childTnLst>
                              <p:par>
                                <p:cTn id="49" presetID="10" presetClass="entr" presetSubtype="0" fill="hold" grpId="0" nodeType="afterEffect">
                                  <p:stCondLst>
                                    <p:cond delay="250"/>
                                  </p:stCondLst>
                                  <p:childTnLst>
                                    <p:set>
                                      <p:cBhvr>
                                        <p:cTn id="50" dur="1" fill="hold">
                                          <p:stCondLst>
                                            <p:cond delay="0"/>
                                          </p:stCondLst>
                                        </p:cTn>
                                        <p:tgtEl>
                                          <p:spTgt spid="6">
                                            <p:graphicEl>
                                              <a:dgm id="{33DC80BC-4A4E-41B7-B3FC-F85E13DE3036}"/>
                                            </p:graphicEl>
                                          </p:spTgt>
                                        </p:tgtEl>
                                        <p:attrNameLst>
                                          <p:attrName>style.visibility</p:attrName>
                                        </p:attrNameLst>
                                      </p:cBhvr>
                                      <p:to>
                                        <p:strVal val="visible"/>
                                      </p:to>
                                    </p:set>
                                    <p:animEffect transition="in" filter="fade">
                                      <p:cBhvr>
                                        <p:cTn id="51" dur="500"/>
                                        <p:tgtEl>
                                          <p:spTgt spid="6">
                                            <p:graphicEl>
                                              <a:dgm id="{33DC80BC-4A4E-41B7-B3FC-F85E13DE30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6"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1316313" y="797169"/>
            <a:ext cx="7553367"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kern="1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Оценка силы команды</a:t>
            </a:r>
            <a:endParaRPr lang="ru-RU" sz="44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grpSp>
        <p:nvGrpSpPr>
          <p:cNvPr id="10" name="Группа 9">
            <a:extLst>
              <a:ext uri="{FF2B5EF4-FFF2-40B4-BE49-F238E27FC236}">
                <a16:creationId xmlns:a16="http://schemas.microsoft.com/office/drawing/2014/main" id="{AD61C84B-B51A-43FF-B6A2-30829ADB31A7}"/>
              </a:ext>
            </a:extLst>
          </p:cNvPr>
          <p:cNvGrpSpPr/>
          <p:nvPr/>
        </p:nvGrpSpPr>
        <p:grpSpPr>
          <a:xfrm>
            <a:off x="1152000" y="0"/>
            <a:ext cx="7992000" cy="722531"/>
            <a:chOff x="0" y="1030069"/>
            <a:chExt cx="9144000" cy="722531"/>
          </a:xfrm>
        </p:grpSpPr>
        <p:sp>
          <p:nvSpPr>
            <p:cNvPr id="11" name="TextBox 10">
              <a:extLst>
                <a:ext uri="{FF2B5EF4-FFF2-40B4-BE49-F238E27FC236}">
                  <a16:creationId xmlns:a16="http://schemas.microsoft.com/office/drawing/2014/main" id="{1CC8B04B-3896-42A8-9F58-9BB5965A0ABE}"/>
                </a:ext>
              </a:extLst>
            </p:cNvPr>
            <p:cNvSpPr txBox="1"/>
            <p:nvPr/>
          </p:nvSpPr>
          <p:spPr>
            <a:xfrm>
              <a:off x="0" y="1030069"/>
              <a:ext cx="9144000" cy="646331"/>
            </a:xfrm>
            <a:prstGeom prst="rect">
              <a:avLst/>
            </a:prstGeom>
            <a:solidFill>
              <a:srgbClr val="336699"/>
            </a:solidFill>
          </p:spPr>
          <p:txBody>
            <a:bodyPr wrap="square" rtlCol="0">
              <a:spAutoFit/>
            </a:bodyPr>
            <a:lstStyle/>
            <a:p>
              <a:pPr algn="ctr"/>
              <a:r>
                <a:rPr lang="ru-RU" sz="3600" dirty="0">
                  <a:solidFill>
                    <a:schemeClr val="bg1"/>
                  </a:solidFill>
                </a:rPr>
                <a:t>Прорывной проект</a:t>
              </a:r>
            </a:p>
          </p:txBody>
        </p:sp>
        <p:cxnSp>
          <p:nvCxnSpPr>
            <p:cNvPr id="12" name="Прямая соединительная линия 11">
              <a:extLst>
                <a:ext uri="{FF2B5EF4-FFF2-40B4-BE49-F238E27FC236}">
                  <a16:creationId xmlns:a16="http://schemas.microsoft.com/office/drawing/2014/main" id="{02D6AEEA-50DD-4FEB-978B-04F5A1DAF742}"/>
                </a:ext>
              </a:extLst>
            </p:cNvPr>
            <p:cNvCxnSpPr/>
            <p:nvPr/>
          </p:nvCxnSpPr>
          <p:spPr>
            <a:xfrm>
              <a:off x="0" y="1752600"/>
              <a:ext cx="9144000" cy="0"/>
            </a:xfrm>
            <a:prstGeom prst="line">
              <a:avLst/>
            </a:prstGeom>
            <a:ln w="19050"/>
          </p:spPr>
          <p:style>
            <a:lnRef idx="3">
              <a:schemeClr val="accent1"/>
            </a:lnRef>
            <a:fillRef idx="0">
              <a:schemeClr val="accent1"/>
            </a:fillRef>
            <a:effectRef idx="2">
              <a:schemeClr val="accent1"/>
            </a:effectRef>
            <a:fontRef idx="minor">
              <a:schemeClr val="tx1"/>
            </a:fontRef>
          </p:style>
        </p:cxnSp>
      </p:grpSp>
      <p:pic>
        <p:nvPicPr>
          <p:cNvPr id="20" name="Рисунок 19">
            <a:extLst>
              <a:ext uri="{FF2B5EF4-FFF2-40B4-BE49-F238E27FC236}">
                <a16:creationId xmlns:a16="http://schemas.microsoft.com/office/drawing/2014/main" id="{B6094855-3116-4821-8768-B5049B27AAC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3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50531" y="1831046"/>
            <a:ext cx="5937738" cy="1369354"/>
          </a:xfrm>
          <a:prstGeom prst="rect">
            <a:avLst/>
          </a:prstGeom>
          <a:ln>
            <a:noFill/>
          </a:ln>
          <a:effectLst>
            <a:outerShdw blurRad="292100" dist="139700" dir="2700000" algn="tl" rotWithShape="0">
              <a:srgbClr val="333333">
                <a:alpha val="65000"/>
              </a:srgbClr>
            </a:outerShdw>
          </a:effectLst>
        </p:spPr>
      </p:pic>
      <p:graphicFrame>
        <p:nvGraphicFramePr>
          <p:cNvPr id="21" name="Таблица 20">
            <a:extLst>
              <a:ext uri="{FF2B5EF4-FFF2-40B4-BE49-F238E27FC236}">
                <a16:creationId xmlns:a16="http://schemas.microsoft.com/office/drawing/2014/main" id="{37410794-6BA7-4F37-8ABC-2F3186C34B32}"/>
              </a:ext>
            </a:extLst>
          </p:cNvPr>
          <p:cNvGraphicFramePr>
            <a:graphicFrameLocks noGrp="1"/>
          </p:cNvGraphicFramePr>
          <p:nvPr>
            <p:extLst/>
          </p:nvPr>
        </p:nvGraphicFramePr>
        <p:xfrm>
          <a:off x="228600" y="3550920"/>
          <a:ext cx="5029200" cy="3154680"/>
        </p:xfrm>
        <a:graphic>
          <a:graphicData uri="http://schemas.openxmlformats.org/drawingml/2006/table">
            <a:tbl>
              <a:tblPr firstRow="1" firstCol="1" bandRow="1">
                <a:tableStyleId>{5C22544A-7EE6-4342-B048-85BDC9FD1C3A}</a:tableStyleId>
              </a:tblPr>
              <a:tblGrid>
                <a:gridCol w="3322864">
                  <a:extLst>
                    <a:ext uri="{9D8B030D-6E8A-4147-A177-3AD203B41FA5}">
                      <a16:colId xmlns:a16="http://schemas.microsoft.com/office/drawing/2014/main" val="550660496"/>
                    </a:ext>
                  </a:extLst>
                </a:gridCol>
                <a:gridCol w="1706336">
                  <a:extLst>
                    <a:ext uri="{9D8B030D-6E8A-4147-A177-3AD203B41FA5}">
                      <a16:colId xmlns:a16="http://schemas.microsoft.com/office/drawing/2014/main" val="4066941398"/>
                    </a:ext>
                  </a:extLst>
                </a:gridCol>
              </a:tblGrid>
              <a:tr h="630936">
                <a:tc>
                  <a:txBody>
                    <a:bodyPr/>
                    <a:lstStyle/>
                    <a:p>
                      <a:r>
                        <a:rPr lang="ru-RU" sz="2800" dirty="0">
                          <a:solidFill>
                            <a:sysClr val="windowText" lastClr="000000"/>
                          </a:solidFill>
                        </a:rPr>
                        <a:t>КОМАНДА</a:t>
                      </a:r>
                    </a:p>
                  </a:txBody>
                  <a:tcPr>
                    <a:solidFill>
                      <a:schemeClr val="bg1"/>
                    </a:solidFill>
                  </a:tcPr>
                </a:tc>
                <a:tc>
                  <a:txBody>
                    <a:bodyPr/>
                    <a:lstStyle/>
                    <a:p>
                      <a:pPr algn="ctr"/>
                      <a:r>
                        <a:rPr lang="ru-RU" sz="2800" b="0" dirty="0"/>
                        <a:t>Оценка</a:t>
                      </a:r>
                    </a:p>
                  </a:txBody>
                  <a:tcPr/>
                </a:tc>
                <a:extLst>
                  <a:ext uri="{0D108BD9-81ED-4DB2-BD59-A6C34878D82A}">
                    <a16:rowId xmlns:a16="http://schemas.microsoft.com/office/drawing/2014/main" val="1926882157"/>
                  </a:ext>
                </a:extLst>
              </a:tr>
              <a:tr h="630936">
                <a:tc>
                  <a:txBody>
                    <a:bodyPr/>
                    <a:lstStyle/>
                    <a:p>
                      <a:r>
                        <a:rPr lang="ru-RU" sz="2800" b="1" dirty="0"/>
                        <a:t>Общая оценка</a:t>
                      </a:r>
                    </a:p>
                  </a:txBody>
                  <a:tcPr/>
                </a:tc>
                <a:tc>
                  <a:txBody>
                    <a:bodyPr/>
                    <a:lstStyle/>
                    <a:p>
                      <a:pPr algn="ctr"/>
                      <a:r>
                        <a:rPr lang="en-US" sz="2800" dirty="0"/>
                        <a:t>8.</a:t>
                      </a:r>
                      <a:r>
                        <a:rPr lang="ru-RU" sz="2800" dirty="0"/>
                        <a:t>6</a:t>
                      </a:r>
                    </a:p>
                  </a:txBody>
                  <a:tcPr/>
                </a:tc>
                <a:extLst>
                  <a:ext uri="{0D108BD9-81ED-4DB2-BD59-A6C34878D82A}">
                    <a16:rowId xmlns:a16="http://schemas.microsoft.com/office/drawing/2014/main" val="288377812"/>
                  </a:ext>
                </a:extLst>
              </a:tr>
              <a:tr h="630936">
                <a:tc>
                  <a:txBody>
                    <a:bodyPr/>
                    <a:lstStyle/>
                    <a:p>
                      <a:r>
                        <a:rPr lang="ru-RU" sz="2800" b="1" dirty="0"/>
                        <a:t>Командная работа</a:t>
                      </a:r>
                    </a:p>
                  </a:txBody>
                  <a:tcPr/>
                </a:tc>
                <a:tc>
                  <a:txBody>
                    <a:bodyPr/>
                    <a:lstStyle/>
                    <a:p>
                      <a:pPr algn="ctr"/>
                      <a:r>
                        <a:rPr lang="ru-RU" sz="2800" dirty="0"/>
                        <a:t>8.4</a:t>
                      </a:r>
                    </a:p>
                  </a:txBody>
                  <a:tcPr/>
                </a:tc>
                <a:extLst>
                  <a:ext uri="{0D108BD9-81ED-4DB2-BD59-A6C34878D82A}">
                    <a16:rowId xmlns:a16="http://schemas.microsoft.com/office/drawing/2014/main" val="1267632089"/>
                  </a:ext>
                </a:extLst>
              </a:tr>
              <a:tr h="630936">
                <a:tc>
                  <a:txBody>
                    <a:bodyPr/>
                    <a:lstStyle/>
                    <a:p>
                      <a:r>
                        <a:rPr lang="ru-RU" sz="2800" b="1" dirty="0"/>
                        <a:t>Бизнес-модель</a:t>
                      </a:r>
                    </a:p>
                  </a:txBody>
                  <a:tcPr/>
                </a:tc>
                <a:tc>
                  <a:txBody>
                    <a:bodyPr/>
                    <a:lstStyle/>
                    <a:p>
                      <a:pPr algn="ctr"/>
                      <a:r>
                        <a:rPr lang="en-US" sz="2800" dirty="0"/>
                        <a:t>9.1</a:t>
                      </a:r>
                      <a:endParaRPr lang="ru-RU" sz="2800" dirty="0"/>
                    </a:p>
                  </a:txBody>
                  <a:tcPr/>
                </a:tc>
                <a:extLst>
                  <a:ext uri="{0D108BD9-81ED-4DB2-BD59-A6C34878D82A}">
                    <a16:rowId xmlns:a16="http://schemas.microsoft.com/office/drawing/2014/main" val="879887546"/>
                  </a:ext>
                </a:extLst>
              </a:tr>
              <a:tr h="630936">
                <a:tc>
                  <a:txBody>
                    <a:bodyPr/>
                    <a:lstStyle/>
                    <a:p>
                      <a:r>
                        <a:rPr lang="ru-RU" sz="2800" b="1" dirty="0"/>
                        <a:t>Стратегии</a:t>
                      </a:r>
                    </a:p>
                  </a:txBody>
                  <a:tcPr/>
                </a:tc>
                <a:tc>
                  <a:txBody>
                    <a:bodyPr/>
                    <a:lstStyle/>
                    <a:p>
                      <a:pPr algn="ctr"/>
                      <a:r>
                        <a:rPr lang="en-US" sz="2800" dirty="0"/>
                        <a:t>8.</a:t>
                      </a:r>
                      <a:r>
                        <a:rPr lang="ru-RU" sz="2800" dirty="0"/>
                        <a:t>3</a:t>
                      </a:r>
                    </a:p>
                  </a:txBody>
                  <a:tcPr/>
                </a:tc>
                <a:extLst>
                  <a:ext uri="{0D108BD9-81ED-4DB2-BD59-A6C34878D82A}">
                    <a16:rowId xmlns:a16="http://schemas.microsoft.com/office/drawing/2014/main" val="3480688253"/>
                  </a:ext>
                </a:extLst>
              </a:tr>
            </a:tbl>
          </a:graphicData>
        </a:graphic>
      </p:graphicFrame>
      <p:graphicFrame>
        <p:nvGraphicFramePr>
          <p:cNvPr id="22" name="Таблица 21">
            <a:extLst>
              <a:ext uri="{FF2B5EF4-FFF2-40B4-BE49-F238E27FC236}">
                <a16:creationId xmlns:a16="http://schemas.microsoft.com/office/drawing/2014/main" id="{10FB02FF-F786-48F9-AFFC-57C39C25DBB5}"/>
              </a:ext>
            </a:extLst>
          </p:cNvPr>
          <p:cNvGraphicFramePr>
            <a:graphicFrameLocks noGrp="1"/>
          </p:cNvGraphicFramePr>
          <p:nvPr>
            <p:extLst/>
          </p:nvPr>
        </p:nvGraphicFramePr>
        <p:xfrm>
          <a:off x="5562600" y="3550920"/>
          <a:ext cx="3276600" cy="3154680"/>
        </p:xfrm>
        <a:graphic>
          <a:graphicData uri="http://schemas.openxmlformats.org/drawingml/2006/table">
            <a:tbl>
              <a:tblPr firstRow="1" firstCol="1" bandRow="1">
                <a:tableStyleId>{93296810-A885-4BE3-A3E7-6D5BEEA58F35}</a:tableStyleId>
              </a:tblPr>
              <a:tblGrid>
                <a:gridCol w="1752600">
                  <a:extLst>
                    <a:ext uri="{9D8B030D-6E8A-4147-A177-3AD203B41FA5}">
                      <a16:colId xmlns:a16="http://schemas.microsoft.com/office/drawing/2014/main" val="550660496"/>
                    </a:ext>
                  </a:extLst>
                </a:gridCol>
                <a:gridCol w="1524000">
                  <a:extLst>
                    <a:ext uri="{9D8B030D-6E8A-4147-A177-3AD203B41FA5}">
                      <a16:colId xmlns:a16="http://schemas.microsoft.com/office/drawing/2014/main" val="4066941398"/>
                    </a:ext>
                  </a:extLst>
                </a:gridCol>
              </a:tblGrid>
              <a:tr h="630936">
                <a:tc>
                  <a:txBody>
                    <a:bodyPr/>
                    <a:lstStyle/>
                    <a:p>
                      <a:r>
                        <a:rPr lang="ru-RU" sz="2800" dirty="0">
                          <a:solidFill>
                            <a:sysClr val="windowText" lastClr="000000"/>
                          </a:solidFill>
                        </a:rPr>
                        <a:t>ИГРОК</a:t>
                      </a:r>
                    </a:p>
                  </a:txBody>
                  <a:tcPr>
                    <a:solidFill>
                      <a:schemeClr val="bg1"/>
                    </a:solidFill>
                  </a:tcPr>
                </a:tc>
                <a:tc>
                  <a:txBody>
                    <a:bodyPr/>
                    <a:lstStyle/>
                    <a:p>
                      <a:pPr algn="ctr"/>
                      <a:r>
                        <a:rPr lang="ru-RU" sz="2800" b="0" dirty="0"/>
                        <a:t>Оценка</a:t>
                      </a:r>
                    </a:p>
                  </a:txBody>
                  <a:tcPr/>
                </a:tc>
                <a:extLst>
                  <a:ext uri="{0D108BD9-81ED-4DB2-BD59-A6C34878D82A}">
                    <a16:rowId xmlns:a16="http://schemas.microsoft.com/office/drawing/2014/main" val="1926882157"/>
                  </a:ext>
                </a:extLst>
              </a:tr>
              <a:tr h="630936">
                <a:tc>
                  <a:txBody>
                    <a:bodyPr/>
                    <a:lstStyle/>
                    <a:p>
                      <a:r>
                        <a:rPr lang="ru-RU" sz="2800" b="1" dirty="0"/>
                        <a:t>Лидер</a:t>
                      </a:r>
                    </a:p>
                  </a:txBody>
                  <a:tcPr/>
                </a:tc>
                <a:tc>
                  <a:txBody>
                    <a:bodyPr/>
                    <a:lstStyle/>
                    <a:p>
                      <a:pPr algn="ctr"/>
                      <a:r>
                        <a:rPr lang="en-US" sz="2800" dirty="0"/>
                        <a:t>8.7</a:t>
                      </a:r>
                      <a:endParaRPr lang="ru-RU" sz="2800" dirty="0"/>
                    </a:p>
                  </a:txBody>
                  <a:tcPr/>
                </a:tc>
                <a:extLst>
                  <a:ext uri="{0D108BD9-81ED-4DB2-BD59-A6C34878D82A}">
                    <a16:rowId xmlns:a16="http://schemas.microsoft.com/office/drawing/2014/main" val="288377812"/>
                  </a:ext>
                </a:extLst>
              </a:tr>
              <a:tr h="630936">
                <a:tc>
                  <a:txBody>
                    <a:bodyPr/>
                    <a:lstStyle/>
                    <a:p>
                      <a:r>
                        <a:rPr lang="ru-RU" sz="2800" b="1" dirty="0"/>
                        <a:t>Игрок Б</a:t>
                      </a:r>
                    </a:p>
                  </a:txBody>
                  <a:tcPr/>
                </a:tc>
                <a:tc>
                  <a:txBody>
                    <a:bodyPr/>
                    <a:lstStyle/>
                    <a:p>
                      <a:pPr algn="ctr"/>
                      <a:r>
                        <a:rPr lang="en-US" sz="2800" dirty="0"/>
                        <a:t>9.3</a:t>
                      </a:r>
                      <a:endParaRPr lang="ru-RU" sz="2800" dirty="0"/>
                    </a:p>
                  </a:txBody>
                  <a:tcPr/>
                </a:tc>
                <a:extLst>
                  <a:ext uri="{0D108BD9-81ED-4DB2-BD59-A6C34878D82A}">
                    <a16:rowId xmlns:a16="http://schemas.microsoft.com/office/drawing/2014/main" val="879887546"/>
                  </a:ext>
                </a:extLst>
              </a:tr>
              <a:tr h="630936">
                <a:tc>
                  <a:txBody>
                    <a:bodyPr/>
                    <a:lstStyle/>
                    <a:p>
                      <a:r>
                        <a:rPr lang="ru-RU" sz="2800" b="1" dirty="0"/>
                        <a:t>Игрок</a:t>
                      </a:r>
                      <a:r>
                        <a:rPr lang="en-US" sz="2800" b="1" dirty="0"/>
                        <a:t> </a:t>
                      </a:r>
                      <a:r>
                        <a:rPr lang="ru-RU" sz="2800" b="1" dirty="0"/>
                        <a:t>В</a:t>
                      </a:r>
                    </a:p>
                  </a:txBody>
                  <a:tcPr/>
                </a:tc>
                <a:tc>
                  <a:txBody>
                    <a:bodyPr/>
                    <a:lstStyle/>
                    <a:p>
                      <a:pPr algn="ctr"/>
                      <a:r>
                        <a:rPr lang="en-US" sz="2800" dirty="0"/>
                        <a:t>7.8</a:t>
                      </a:r>
                      <a:endParaRPr lang="ru-RU" sz="2800" dirty="0"/>
                    </a:p>
                  </a:txBody>
                  <a:tcPr/>
                </a:tc>
                <a:extLst>
                  <a:ext uri="{0D108BD9-81ED-4DB2-BD59-A6C34878D82A}">
                    <a16:rowId xmlns:a16="http://schemas.microsoft.com/office/drawing/2014/main" val="3480688253"/>
                  </a:ext>
                </a:extLst>
              </a:tr>
              <a:tr h="630936">
                <a:tc>
                  <a:txBody>
                    <a:bodyPr/>
                    <a:lstStyle/>
                    <a:p>
                      <a:r>
                        <a:rPr lang="ru-RU" sz="2800" b="1" dirty="0"/>
                        <a:t>Игрок Г</a:t>
                      </a:r>
                    </a:p>
                  </a:txBody>
                  <a:tcPr/>
                </a:tc>
                <a:tc>
                  <a:txBody>
                    <a:bodyPr/>
                    <a:lstStyle/>
                    <a:p>
                      <a:pPr algn="ctr"/>
                      <a:r>
                        <a:rPr lang="en-US" sz="2800" dirty="0"/>
                        <a:t>6.4</a:t>
                      </a:r>
                      <a:endParaRPr lang="ru-RU" sz="2800" dirty="0"/>
                    </a:p>
                  </a:txBody>
                  <a:tcPr/>
                </a:tc>
                <a:extLst>
                  <a:ext uri="{0D108BD9-81ED-4DB2-BD59-A6C34878D82A}">
                    <a16:rowId xmlns:a16="http://schemas.microsoft.com/office/drawing/2014/main" val="888727667"/>
                  </a:ext>
                </a:extLst>
              </a:tr>
            </a:tbl>
          </a:graphicData>
        </a:graphic>
      </p:graphicFrame>
      <p:pic>
        <p:nvPicPr>
          <p:cNvPr id="14" name="Picture 2" descr="V:\Inhale_Love\images\icon_vk_32x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B8925103-EEDC-4142-A4AE-FC8D63FA8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152000" cy="115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73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10" presetClass="entr" presetSubtype="0" fill="hold" nodeType="after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4500"/>
                            </p:stCondLst>
                            <p:childTnLst>
                              <p:par>
                                <p:cTn id="19" presetID="22" presetClass="entr" presetSubtype="1" fill="hold" nodeType="after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1000"/>
                                        <p:tgtEl>
                                          <p:spTgt spid="21"/>
                                        </p:tgtEl>
                                      </p:cBhvr>
                                    </p:animEffect>
                                  </p:childTnLst>
                                </p:cTn>
                              </p:par>
                            </p:childTnLst>
                          </p:cTn>
                        </p:par>
                        <p:par>
                          <p:cTn id="22" fill="hold">
                            <p:stCondLst>
                              <p:cond delay="6500"/>
                            </p:stCondLst>
                            <p:childTnLst>
                              <p:par>
                                <p:cTn id="23" presetID="22" presetClass="entr" presetSubtype="1" fill="hold" nodeType="after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600000">
            <a:off x="-436306" y="2903888"/>
            <a:ext cx="5159285" cy="1569660"/>
          </a:xfrm>
          <a:prstGeom prst="rect">
            <a:avLst/>
          </a:prstGeom>
          <a:noFill/>
          <a:scene3d>
            <a:camera prst="isometricRightUp"/>
            <a:lightRig rig="threePt" dir="t"/>
          </a:scene3d>
        </p:spPr>
        <p:txBody>
          <a:bodyPr wrap="square" rtlCol="0">
            <a:spAutoFit/>
          </a:bodyPr>
          <a:lstStyle/>
          <a:p>
            <a:pPr algn="r"/>
            <a:r>
              <a:rPr lang="ru-RU" sz="4800" i="1" dirty="0">
                <a:latin typeface="+mn-lt"/>
              </a:rPr>
              <a:t>Прорывные инновации</a:t>
            </a:r>
          </a:p>
        </p:txBody>
      </p:sp>
      <p:pic>
        <p:nvPicPr>
          <p:cNvPr id="11" name="Рисунок 10">
            <a:extLst>
              <a:ext uri="{FF2B5EF4-FFF2-40B4-BE49-F238E27FC236}">
                <a16:creationId xmlns:a16="http://schemas.microsoft.com/office/drawing/2014/main" id="{CDF37136-7CA7-4485-BC71-2168BC31A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713131" cy="1713131"/>
          </a:xfrm>
          <a:prstGeom prst="rect">
            <a:avLst/>
          </a:prstGeom>
        </p:spPr>
      </p:pic>
      <p:sp>
        <p:nvSpPr>
          <p:cNvPr id="17" name="Стрелка: шеврон 16">
            <a:extLst>
              <a:ext uri="{FF2B5EF4-FFF2-40B4-BE49-F238E27FC236}">
                <a16:creationId xmlns:a16="http://schemas.microsoft.com/office/drawing/2014/main" id="{4B6D7CC7-8CDB-4F8A-9455-9FFDB8C84283}"/>
              </a:ext>
            </a:extLst>
          </p:cNvPr>
          <p:cNvSpPr/>
          <p:nvPr/>
        </p:nvSpPr>
        <p:spPr>
          <a:xfrm>
            <a:off x="1828800" y="304800"/>
            <a:ext cx="7223572" cy="835298"/>
          </a:xfrm>
          <a:prstGeom prst="chevr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 name="TextBox 8"/>
          <p:cNvSpPr txBox="1"/>
          <p:nvPr/>
        </p:nvSpPr>
        <p:spPr>
          <a:xfrm>
            <a:off x="2921400" y="337729"/>
            <a:ext cx="4774800" cy="769441"/>
          </a:xfrm>
          <a:prstGeom prst="rect">
            <a:avLst/>
          </a:prstGeom>
          <a:noFill/>
        </p:spPr>
        <p:txBody>
          <a:bodyPr wrap="square" lIns="91440" tIns="45720" rIns="91440" bIns="45720" rtlCol="0">
            <a:spAutoFit/>
          </a:bodyPr>
          <a:lstStyle/>
          <a:p>
            <a:pPr algn="ctr"/>
            <a:r>
              <a:rPr lang="ru-RU" sz="4400" dirty="0">
                <a:ln w="10160">
                  <a:solidFill>
                    <a:schemeClr val="accent1"/>
                  </a:solidFill>
                  <a:prstDash val="solid"/>
                </a:ln>
                <a:solidFill>
                  <a:srgbClr val="FFFFFF"/>
                </a:solidFill>
                <a:effectLst>
                  <a:outerShdw blurRad="38100" dist="32000" dir="5400000" algn="tl">
                    <a:srgbClr val="000000">
                      <a:alpha val="30000"/>
                    </a:srgbClr>
                  </a:outerShdw>
                </a:effectLst>
                <a:latin typeface="Impact" panose="020B0806030902050204" pitchFamily="34" charset="0"/>
              </a:rPr>
              <a:t>Путь подготовки</a:t>
            </a:r>
            <a:endParaRPr lang="en-US" sz="4400" dirty="0">
              <a:ln w="10160">
                <a:solidFill>
                  <a:schemeClr val="accent1"/>
                </a:solidFill>
                <a:prstDash val="solid"/>
              </a:ln>
              <a:solidFill>
                <a:srgbClr val="FFFF00"/>
              </a:solidFill>
              <a:effectLst>
                <a:outerShdw blurRad="38100" dist="32000" dir="5400000" algn="tl">
                  <a:srgbClr val="000000">
                    <a:alpha val="30000"/>
                  </a:srgbClr>
                </a:outerShdw>
              </a:effectLst>
              <a:latin typeface="Impact" panose="020B0806030902050204" pitchFamily="34" charset="0"/>
            </a:endParaRPr>
          </a:p>
        </p:txBody>
      </p:sp>
      <p:grpSp>
        <p:nvGrpSpPr>
          <p:cNvPr id="35" name="Группа 34">
            <a:extLst>
              <a:ext uri="{FF2B5EF4-FFF2-40B4-BE49-F238E27FC236}">
                <a16:creationId xmlns:a16="http://schemas.microsoft.com/office/drawing/2014/main" id="{81A8931B-E417-4890-BCE9-0E29C5B4365F}"/>
              </a:ext>
            </a:extLst>
          </p:cNvPr>
          <p:cNvGrpSpPr/>
          <p:nvPr/>
        </p:nvGrpSpPr>
        <p:grpSpPr>
          <a:xfrm>
            <a:off x="107769" y="1524000"/>
            <a:ext cx="9067799" cy="5338465"/>
            <a:chOff x="107769" y="1524000"/>
            <a:chExt cx="9067799" cy="5338465"/>
          </a:xfrm>
        </p:grpSpPr>
        <p:sp>
          <p:nvSpPr>
            <p:cNvPr id="2" name="Прямоугольник 1"/>
            <p:cNvSpPr/>
            <p:nvPr/>
          </p:nvSpPr>
          <p:spPr>
            <a:xfrm>
              <a:off x="990600" y="5791200"/>
              <a:ext cx="8153399" cy="1066800"/>
            </a:xfrm>
            <a:prstGeom prst="rect">
              <a:avLst/>
            </a:prstGeom>
            <a:solidFill>
              <a:srgbClr val="0066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362200" y="4724400"/>
              <a:ext cx="6781799" cy="1066800"/>
            </a:xfrm>
            <a:prstGeom prst="rect">
              <a:avLst/>
            </a:prstGeom>
            <a:solidFill>
              <a:srgbClr val="0066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3810000" y="3657600"/>
              <a:ext cx="5333999" cy="1066800"/>
            </a:xfrm>
            <a:prstGeom prst="rect">
              <a:avLst/>
            </a:prstGeom>
            <a:solidFill>
              <a:srgbClr val="0066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105400" y="2590800"/>
              <a:ext cx="4038599" cy="1066800"/>
            </a:xfrm>
            <a:prstGeom prst="rect">
              <a:avLst/>
            </a:prstGeom>
            <a:solidFill>
              <a:srgbClr val="336699"/>
            </a:solidFill>
            <a:ln>
              <a:solidFill>
                <a:srgbClr val="5E9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6553200" y="1524000"/>
              <a:ext cx="2590799" cy="1066800"/>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759000"/>
              <a:ext cx="864000" cy="864000"/>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4800600"/>
              <a:ext cx="864000" cy="864000"/>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5892600"/>
              <a:ext cx="864000" cy="864000"/>
            </a:xfrm>
            <a:prstGeom prst="rect">
              <a:avLst/>
            </a:prstGeom>
          </p:spPr>
        </p:pic>
        <p:sp>
          <p:nvSpPr>
            <p:cNvPr id="18" name="TextBox 17"/>
            <p:cNvSpPr txBox="1"/>
            <p:nvPr/>
          </p:nvSpPr>
          <p:spPr>
            <a:xfrm>
              <a:off x="107769" y="6400800"/>
              <a:ext cx="806631" cy="461665"/>
            </a:xfrm>
            <a:prstGeom prst="rect">
              <a:avLst/>
            </a:prstGeom>
            <a:noFill/>
          </p:spPr>
          <p:txBody>
            <a:bodyPr wrap="none" rtlCol="0">
              <a:spAutoFit/>
            </a:bodyPr>
            <a:lstStyle/>
            <a:p>
              <a:r>
                <a:rPr lang="en-US" sz="2400" b="1" dirty="0">
                  <a:solidFill>
                    <a:srgbClr val="006600"/>
                  </a:solidFill>
                  <a:latin typeface="+mn-lt"/>
                </a:rPr>
                <a:t>2001</a:t>
              </a:r>
              <a:endParaRPr lang="ru-RU" sz="2400" b="1" dirty="0">
                <a:solidFill>
                  <a:srgbClr val="006600"/>
                </a:solidFill>
                <a:latin typeface="+mn-lt"/>
              </a:endParaRPr>
            </a:p>
          </p:txBody>
        </p:sp>
        <p:sp>
          <p:nvSpPr>
            <p:cNvPr id="23" name="TextBox 22"/>
            <p:cNvSpPr txBox="1"/>
            <p:nvPr/>
          </p:nvSpPr>
          <p:spPr>
            <a:xfrm>
              <a:off x="5715000" y="2129135"/>
              <a:ext cx="806631" cy="461665"/>
            </a:xfrm>
            <a:prstGeom prst="rect">
              <a:avLst/>
            </a:prstGeom>
            <a:noFill/>
          </p:spPr>
          <p:txBody>
            <a:bodyPr wrap="none" rtlCol="0">
              <a:spAutoFit/>
            </a:bodyPr>
            <a:lstStyle/>
            <a:p>
              <a:r>
                <a:rPr lang="en-US" sz="2400" b="1" dirty="0">
                  <a:solidFill>
                    <a:srgbClr val="006600"/>
                  </a:solidFill>
                  <a:latin typeface="+mn-lt"/>
                </a:rPr>
                <a:t>2017</a:t>
              </a:r>
              <a:endParaRPr lang="ru-RU" sz="2400" b="1" dirty="0">
                <a:solidFill>
                  <a:srgbClr val="006600"/>
                </a:solidFill>
                <a:latin typeface="+mn-lt"/>
              </a:endParaRPr>
            </a:p>
          </p:txBody>
        </p:sp>
        <p:sp>
          <p:nvSpPr>
            <p:cNvPr id="24" name="TextBox 23"/>
            <p:cNvSpPr txBox="1"/>
            <p:nvPr/>
          </p:nvSpPr>
          <p:spPr>
            <a:xfrm>
              <a:off x="2971800" y="4262735"/>
              <a:ext cx="806631" cy="461665"/>
            </a:xfrm>
            <a:prstGeom prst="rect">
              <a:avLst/>
            </a:prstGeom>
            <a:noFill/>
          </p:spPr>
          <p:txBody>
            <a:bodyPr wrap="none" rtlCol="0">
              <a:spAutoFit/>
            </a:bodyPr>
            <a:lstStyle/>
            <a:p>
              <a:r>
                <a:rPr lang="en-US" sz="2400" b="1" dirty="0">
                  <a:solidFill>
                    <a:srgbClr val="006600"/>
                  </a:solidFill>
                  <a:latin typeface="+mn-lt"/>
                </a:rPr>
                <a:t>2010</a:t>
              </a:r>
              <a:endParaRPr lang="ru-RU" sz="2400" b="1" dirty="0">
                <a:solidFill>
                  <a:srgbClr val="006600"/>
                </a:solidFill>
                <a:latin typeface="+mn-lt"/>
              </a:endParaRPr>
            </a:p>
          </p:txBody>
        </p:sp>
        <p:sp>
          <p:nvSpPr>
            <p:cNvPr id="26" name="TextBox 25"/>
            <p:cNvSpPr txBox="1"/>
            <p:nvPr/>
          </p:nvSpPr>
          <p:spPr>
            <a:xfrm>
              <a:off x="1524000" y="5329535"/>
              <a:ext cx="806631" cy="461665"/>
            </a:xfrm>
            <a:prstGeom prst="rect">
              <a:avLst/>
            </a:prstGeom>
            <a:noFill/>
          </p:spPr>
          <p:txBody>
            <a:bodyPr wrap="none" rtlCol="0">
              <a:spAutoFit/>
            </a:bodyPr>
            <a:lstStyle/>
            <a:p>
              <a:r>
                <a:rPr lang="en-US" sz="2400" b="1" dirty="0">
                  <a:solidFill>
                    <a:srgbClr val="006600"/>
                  </a:solidFill>
                  <a:latin typeface="+mn-lt"/>
                </a:rPr>
                <a:t>2008</a:t>
              </a:r>
              <a:endParaRPr lang="ru-RU" sz="2400" b="1" dirty="0">
                <a:solidFill>
                  <a:srgbClr val="006600"/>
                </a:solidFill>
                <a:latin typeface="+mn-lt"/>
              </a:endParaRPr>
            </a:p>
          </p:txBody>
        </p:sp>
        <p:sp>
          <p:nvSpPr>
            <p:cNvPr id="19" name="TextBox 18"/>
            <p:cNvSpPr txBox="1"/>
            <p:nvPr/>
          </p:nvSpPr>
          <p:spPr>
            <a:xfrm>
              <a:off x="2209800" y="5903893"/>
              <a:ext cx="3881447" cy="830997"/>
            </a:xfrm>
            <a:prstGeom prst="rect">
              <a:avLst/>
            </a:prstGeom>
            <a:noFill/>
          </p:spPr>
          <p:txBody>
            <a:bodyPr wrap="none" rtlCol="0">
              <a:spAutoFit/>
            </a:bodyPr>
            <a:lstStyle/>
            <a:p>
              <a:r>
                <a:rPr lang="ru-RU" sz="2800" dirty="0">
                  <a:solidFill>
                    <a:schemeClr val="bg1"/>
                  </a:solidFill>
                  <a:latin typeface="+mn-lt"/>
                </a:rPr>
                <a:t>е-Коуч для </a:t>
              </a:r>
              <a:r>
                <a:rPr lang="ru-RU" sz="2800" dirty="0" err="1">
                  <a:solidFill>
                    <a:schemeClr val="bg1"/>
                  </a:solidFill>
                  <a:latin typeface="+mn-lt"/>
                </a:rPr>
                <a:t>инноваторов</a:t>
              </a:r>
              <a:endParaRPr lang="en-US" sz="2800" dirty="0">
                <a:solidFill>
                  <a:schemeClr val="bg1"/>
                </a:solidFill>
                <a:latin typeface="+mn-lt"/>
              </a:endParaRPr>
            </a:p>
            <a:p>
              <a:pPr algn="ctr"/>
              <a:r>
                <a:rPr lang="ru-RU" sz="2000" i="1" dirty="0">
                  <a:solidFill>
                    <a:srgbClr val="66FFFF"/>
                  </a:solidFill>
                  <a:latin typeface="+mn-lt"/>
                </a:rPr>
                <a:t>Пользователи в</a:t>
              </a:r>
              <a:r>
                <a:rPr lang="en-US" sz="2000" i="1" dirty="0">
                  <a:solidFill>
                    <a:srgbClr val="66FFFF"/>
                  </a:solidFill>
                  <a:latin typeface="+mn-lt"/>
                </a:rPr>
                <a:t> 130+ </a:t>
              </a:r>
              <a:r>
                <a:rPr lang="ru-RU" sz="2000" i="1" dirty="0">
                  <a:solidFill>
                    <a:srgbClr val="66FFFF"/>
                  </a:solidFill>
                  <a:latin typeface="+mn-lt"/>
                </a:rPr>
                <a:t>странах</a:t>
              </a:r>
            </a:p>
          </p:txBody>
        </p:sp>
        <p:sp>
          <p:nvSpPr>
            <p:cNvPr id="27" name="TextBox 26"/>
            <p:cNvSpPr txBox="1"/>
            <p:nvPr/>
          </p:nvSpPr>
          <p:spPr>
            <a:xfrm>
              <a:off x="3581400" y="4800600"/>
              <a:ext cx="5470972" cy="954107"/>
            </a:xfrm>
            <a:prstGeom prst="rect">
              <a:avLst/>
            </a:prstGeom>
            <a:noFill/>
          </p:spPr>
          <p:txBody>
            <a:bodyPr wrap="square" rtlCol="0">
              <a:spAutoFit/>
            </a:bodyPr>
            <a:lstStyle/>
            <a:p>
              <a:r>
                <a:rPr lang="ru-RU" sz="2800" dirty="0">
                  <a:solidFill>
                    <a:schemeClr val="bg1"/>
                  </a:solidFill>
                  <a:latin typeface="+mn-lt"/>
                </a:rPr>
                <a:t>Конкурсы предпринимательского творчества</a:t>
              </a:r>
            </a:p>
          </p:txBody>
        </p:sp>
        <p:sp>
          <p:nvSpPr>
            <p:cNvPr id="28" name="TextBox 27"/>
            <p:cNvSpPr txBox="1"/>
            <p:nvPr/>
          </p:nvSpPr>
          <p:spPr>
            <a:xfrm>
              <a:off x="5029200" y="3962400"/>
              <a:ext cx="3395994" cy="523220"/>
            </a:xfrm>
            <a:prstGeom prst="rect">
              <a:avLst/>
            </a:prstGeom>
            <a:noFill/>
          </p:spPr>
          <p:txBody>
            <a:bodyPr wrap="none" rtlCol="0">
              <a:spAutoFit/>
            </a:bodyPr>
            <a:lstStyle/>
            <a:p>
              <a:r>
                <a:rPr lang="ru-RU" sz="2800" dirty="0">
                  <a:solidFill>
                    <a:schemeClr val="bg1"/>
                  </a:solidFill>
                  <a:latin typeface="+mn-lt"/>
                </a:rPr>
                <a:t>Моделирующая игра</a:t>
              </a:r>
            </a:p>
          </p:txBody>
        </p:sp>
        <p:sp>
          <p:nvSpPr>
            <p:cNvPr id="29" name="TextBox 28"/>
            <p:cNvSpPr txBox="1"/>
            <p:nvPr/>
          </p:nvSpPr>
          <p:spPr>
            <a:xfrm>
              <a:off x="4267200" y="3195935"/>
              <a:ext cx="806631" cy="461665"/>
            </a:xfrm>
            <a:prstGeom prst="rect">
              <a:avLst/>
            </a:prstGeom>
            <a:noFill/>
          </p:spPr>
          <p:txBody>
            <a:bodyPr wrap="none" rtlCol="0">
              <a:spAutoFit/>
            </a:bodyPr>
            <a:lstStyle/>
            <a:p>
              <a:r>
                <a:rPr lang="en-US" sz="2400" b="1" dirty="0">
                  <a:solidFill>
                    <a:srgbClr val="006600"/>
                  </a:solidFill>
                  <a:latin typeface="+mn-lt"/>
                </a:rPr>
                <a:t>2014</a:t>
              </a:r>
              <a:endParaRPr lang="ru-RU" sz="2400" b="1" dirty="0">
                <a:solidFill>
                  <a:srgbClr val="006600"/>
                </a:solidFill>
                <a:latin typeface="+mn-lt"/>
              </a:endParaRPr>
            </a:p>
          </p:txBody>
        </p:sp>
        <p:sp>
          <p:nvSpPr>
            <p:cNvPr id="31" name="TextBox 30"/>
            <p:cNvSpPr txBox="1"/>
            <p:nvPr/>
          </p:nvSpPr>
          <p:spPr>
            <a:xfrm>
              <a:off x="6248400" y="2703493"/>
              <a:ext cx="2927168" cy="954107"/>
            </a:xfrm>
            <a:prstGeom prst="rect">
              <a:avLst/>
            </a:prstGeom>
            <a:noFill/>
          </p:spPr>
          <p:txBody>
            <a:bodyPr wrap="square" rtlCol="0">
              <a:spAutoFit/>
            </a:bodyPr>
            <a:lstStyle/>
            <a:p>
              <a:r>
                <a:rPr lang="ru-RU" sz="2800" dirty="0">
                  <a:solidFill>
                    <a:srgbClr val="FFFF00"/>
                  </a:solidFill>
                  <a:latin typeface="+mn-lt"/>
                </a:rPr>
                <a:t>Вовлечение и обкатка в странах</a:t>
              </a:r>
            </a:p>
          </p:txBody>
        </p:sp>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0200" y="2638200"/>
              <a:ext cx="972000" cy="972000"/>
            </a:xfrm>
            <a:prstGeom prst="ellipse">
              <a:avLst/>
            </a:prstGeom>
            <a:ln>
              <a:noFill/>
            </a:ln>
            <a:effectLst/>
          </p:spPr>
        </p:pic>
        <p:pic>
          <p:nvPicPr>
            <p:cNvPr id="32" name="Picture 2" descr="V:\Inhale_Love\images\icon_vk_32x3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9171" y="5842337"/>
              <a:ext cx="1902829" cy="1015663"/>
            </a:xfrm>
            <a:prstGeom prst="rect">
              <a:avLst/>
            </a:prstGeom>
            <a:noFill/>
          </p:spPr>
          <p:txBody>
            <a:bodyPr wrap="none" rtlCol="0">
              <a:spAutoFit/>
            </a:bodyPr>
            <a:lstStyle/>
            <a:p>
              <a:pPr marL="285750" indent="-285750">
                <a:buClr>
                  <a:srgbClr val="66FFFF"/>
                </a:buClr>
                <a:buFont typeface="Wingdings" panose="05000000000000000000" pitchFamily="2" charset="2"/>
                <a:buChar char="Ø"/>
              </a:pPr>
              <a:r>
                <a:rPr lang="en-US" sz="2000" dirty="0">
                  <a:solidFill>
                    <a:srgbClr val="FFFF00"/>
                  </a:solidFill>
                  <a:latin typeface="+mn-lt"/>
                </a:rPr>
                <a:t>1000ventures</a:t>
              </a:r>
            </a:p>
            <a:p>
              <a:pPr marL="285750" indent="-285750">
                <a:buClr>
                  <a:srgbClr val="66FFFF"/>
                </a:buClr>
                <a:buFont typeface="Wingdings" panose="05000000000000000000" pitchFamily="2" charset="2"/>
                <a:buChar char="Ø"/>
              </a:pPr>
              <a:r>
                <a:rPr lang="en-US" sz="2000" dirty="0" err="1">
                  <a:solidFill>
                    <a:srgbClr val="FFFF00"/>
                  </a:solidFill>
                  <a:latin typeface="+mn-lt"/>
                </a:rPr>
                <a:t>Innovarsity</a:t>
              </a:r>
              <a:endParaRPr lang="en-US" sz="2000" dirty="0">
                <a:solidFill>
                  <a:srgbClr val="FFFF00"/>
                </a:solidFill>
                <a:latin typeface="+mn-lt"/>
              </a:endParaRPr>
            </a:p>
            <a:p>
              <a:pPr marL="285750" indent="-285750">
                <a:buClr>
                  <a:srgbClr val="66FFFF"/>
                </a:buClr>
                <a:buFont typeface="Wingdings" panose="05000000000000000000" pitchFamily="2" charset="2"/>
                <a:buChar char="Ø"/>
              </a:pPr>
              <a:r>
                <a:rPr lang="en-US" sz="2000" dirty="0" err="1">
                  <a:solidFill>
                    <a:srgbClr val="FFFF00"/>
                  </a:solidFill>
                  <a:latin typeface="+mn-lt"/>
                </a:rPr>
                <a:t>Emfographics</a:t>
              </a:r>
              <a:endParaRPr lang="ru-RU" sz="2000" dirty="0">
                <a:solidFill>
                  <a:srgbClr val="FFFF00"/>
                </a:solidFill>
                <a:latin typeface="+mn-lt"/>
              </a:endParaRPr>
            </a:p>
          </p:txBody>
        </p:sp>
        <p:pic>
          <p:nvPicPr>
            <p:cNvPr id="34" name="Рисунок 33">
              <a:extLst>
                <a:ext uri="{FF2B5EF4-FFF2-40B4-BE49-F238E27FC236}">
                  <a16:creationId xmlns:a16="http://schemas.microsoft.com/office/drawing/2014/main" id="{C7D986F1-75E1-40F1-B1CE-C5BA0FC90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400" y="1608667"/>
              <a:ext cx="952885" cy="9528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0" name="TextBox 29"/>
          <p:cNvSpPr txBox="1"/>
          <p:nvPr/>
        </p:nvSpPr>
        <p:spPr>
          <a:xfrm>
            <a:off x="107769" y="1643885"/>
            <a:ext cx="1899231" cy="830997"/>
          </a:xfrm>
          <a:prstGeom prst="rect">
            <a:avLst/>
          </a:prstGeom>
          <a:noFill/>
        </p:spPr>
        <p:txBody>
          <a:bodyPr wrap="square" rtlCol="0">
            <a:spAutoFit/>
          </a:bodyPr>
          <a:lstStyle/>
          <a:p>
            <a:r>
              <a:rPr lang="ru-RU" sz="2400" dirty="0" err="1">
                <a:solidFill>
                  <a:srgbClr val="336699"/>
                </a:solidFill>
                <a:latin typeface="Arial Narrow" panose="020B0606020202030204" pitchFamily="34" charset="0"/>
                <a:ea typeface="Verdana" panose="020B0604030504040204" pitchFamily="34" charset="0"/>
                <a:cs typeface="Verdana" panose="020B0604030504040204" pitchFamily="34" charset="0"/>
              </a:rPr>
              <a:t>Инномпийские</a:t>
            </a:r>
            <a:r>
              <a:rPr lang="ru-RU" sz="2400" dirty="0">
                <a:solidFill>
                  <a:srgbClr val="336699"/>
                </a:solidFill>
                <a:latin typeface="Arial Narrow" panose="020B0606020202030204" pitchFamily="34" charset="0"/>
                <a:ea typeface="Verdana" panose="020B0604030504040204" pitchFamily="34" charset="0"/>
                <a:cs typeface="Verdana" panose="020B0604030504040204" pitchFamily="34" charset="0"/>
              </a:rPr>
              <a:t> игры</a:t>
            </a:r>
          </a:p>
        </p:txBody>
      </p:sp>
    </p:spTree>
    <p:custDataLst>
      <p:tags r:id="rId1"/>
    </p:custDataLst>
    <p:extLst>
      <p:ext uri="{BB962C8B-B14F-4D97-AF65-F5344CB8AC3E}">
        <p14:creationId xmlns:p14="http://schemas.microsoft.com/office/powerpoint/2010/main" val="36311877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6"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par>
                          <p:cTn id="29" fill="hold">
                            <p:stCondLst>
                              <p:cond delay="5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Grp="1" noChangeArrowheads="1"/>
          </p:cNvSpPr>
          <p:nvPr>
            <p:ph type="title" sz="quarter"/>
          </p:nvPr>
        </p:nvSpPr>
        <p:spPr>
          <a:xfrm>
            <a:off x="1237294" y="1"/>
            <a:ext cx="7754306" cy="990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Отзывы </a:t>
            </a:r>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участников</a:t>
            </a:r>
            <a:endPar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ndParaRPr>
          </a:p>
        </p:txBody>
      </p:sp>
      <p:graphicFrame>
        <p:nvGraphicFramePr>
          <p:cNvPr id="29" name="Таблица 28">
            <a:extLst>
              <a:ext uri="{FF2B5EF4-FFF2-40B4-BE49-F238E27FC236}">
                <a16:creationId xmlns:a16="http://schemas.microsoft.com/office/drawing/2014/main" id="{D2909267-A755-4373-A0DE-EEAEE27766AC}"/>
              </a:ext>
            </a:extLst>
          </p:cNvPr>
          <p:cNvGraphicFramePr>
            <a:graphicFrameLocks noGrp="1"/>
          </p:cNvGraphicFramePr>
          <p:nvPr>
            <p:extLst/>
          </p:nvPr>
        </p:nvGraphicFramePr>
        <p:xfrm>
          <a:off x="152400" y="1524000"/>
          <a:ext cx="8839199" cy="118872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1">
                  <a:extLst>
                    <a:ext uri="{9D8B030D-6E8A-4147-A177-3AD203B41FA5}">
                      <a16:colId xmlns:a16="http://schemas.microsoft.com/office/drawing/2014/main" val="583639914"/>
                    </a:ext>
                  </a:extLst>
                </a:gridCol>
                <a:gridCol w="685799">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a:t>Мы использовали </a:t>
                      </a:r>
                      <a:r>
                        <a:rPr lang="ru-RU" sz="2400" dirty="0" err="1"/>
                        <a:t>Иннобол</a:t>
                      </a:r>
                      <a:r>
                        <a:rPr lang="ru-RU" sz="2400" dirty="0"/>
                        <a:t> для создания прорывных инноваций не раз. И всегда супер-успешно!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a:solidFill>
                            <a:schemeClr val="bg1"/>
                          </a:solidFill>
                        </a:rPr>
                        <a:t>Майкл Зелин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1028" name="Picture 4" descr="Image result for icon flag USA">
            <a:extLst>
              <a:ext uri="{FF2B5EF4-FFF2-40B4-BE49-F238E27FC236}">
                <a16:creationId xmlns:a16="http://schemas.microsoft.com/office/drawing/2014/main" id="{DF997CDB-AC06-421C-9CA6-2A081C9D7AA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63" b="17187"/>
          <a:stretch/>
        </p:blipFill>
        <p:spPr bwMode="auto">
          <a:xfrm>
            <a:off x="8423284" y="1969860"/>
            <a:ext cx="432000" cy="297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Таблица 45">
            <a:extLst>
              <a:ext uri="{FF2B5EF4-FFF2-40B4-BE49-F238E27FC236}">
                <a16:creationId xmlns:a16="http://schemas.microsoft.com/office/drawing/2014/main" id="{EFF0BF0C-44E9-4501-A877-0EC906F2FDE9}"/>
              </a:ext>
            </a:extLst>
          </p:cNvPr>
          <p:cNvGraphicFramePr>
            <a:graphicFrameLocks noGrp="1"/>
          </p:cNvGraphicFramePr>
          <p:nvPr>
            <p:extLst/>
          </p:nvPr>
        </p:nvGraphicFramePr>
        <p:xfrm>
          <a:off x="152400" y="5562600"/>
          <a:ext cx="8839199" cy="118872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1">
                  <a:extLst>
                    <a:ext uri="{9D8B030D-6E8A-4147-A177-3AD203B41FA5}">
                      <a16:colId xmlns:a16="http://schemas.microsoft.com/office/drawing/2014/main" val="583639914"/>
                    </a:ext>
                  </a:extLst>
                </a:gridCol>
                <a:gridCol w="685799">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err="1"/>
                        <a:t>Иннобол</a:t>
                      </a:r>
                      <a:r>
                        <a:rPr lang="ru-RU" sz="2400" dirty="0"/>
                        <a:t> научил нас предвидеть проблемы и быстро и творчески превращать их в возможности!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a:solidFill>
                            <a:schemeClr val="bg1"/>
                          </a:solidFill>
                        </a:rPr>
                        <a:t>Рэм </a:t>
                      </a:r>
                      <a:r>
                        <a:rPr lang="ru-RU" sz="2000" dirty="0" err="1">
                          <a:solidFill>
                            <a:schemeClr val="bg1"/>
                          </a:solidFill>
                        </a:rPr>
                        <a:t>Рик</a:t>
                      </a:r>
                      <a:r>
                        <a:rPr lang="ru-RU" sz="2000" dirty="0">
                          <a:solidFill>
                            <a:schemeClr val="bg1"/>
                          </a:solidFill>
                        </a:rPr>
                        <a:t> </a:t>
                      </a:r>
                      <a:r>
                        <a:rPr lang="ru-RU" sz="2000" dirty="0" err="1">
                          <a:solidFill>
                            <a:schemeClr val="bg1"/>
                          </a:solidFill>
                        </a:rPr>
                        <a:t>Гангули</a:t>
                      </a:r>
                      <a:endParaRPr lang="ru-RU"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50" name="Picture 4" descr="ÐÐ°ÑÑÐ¸Ð½ÐºÐ¸ Ð¿Ð¾ Ð·Ð°Ð¿ÑÐ¾ÑÑ icon flag India">
            <a:extLst>
              <a:ext uri="{FF2B5EF4-FFF2-40B4-BE49-F238E27FC236}">
                <a16:creationId xmlns:a16="http://schemas.microsoft.com/office/drawing/2014/main" id="{502619F4-E644-4015-B340-0BC74C08A7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3284" y="3278220"/>
            <a:ext cx="432000" cy="288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Таблица 52">
            <a:extLst>
              <a:ext uri="{FF2B5EF4-FFF2-40B4-BE49-F238E27FC236}">
                <a16:creationId xmlns:a16="http://schemas.microsoft.com/office/drawing/2014/main" id="{4663B12B-FE9B-48AD-AC0D-897C62298654}"/>
              </a:ext>
            </a:extLst>
          </p:cNvPr>
          <p:cNvGraphicFramePr>
            <a:graphicFrameLocks noGrp="1"/>
          </p:cNvGraphicFramePr>
          <p:nvPr>
            <p:extLst/>
          </p:nvPr>
        </p:nvGraphicFramePr>
        <p:xfrm>
          <a:off x="152401" y="2882400"/>
          <a:ext cx="8839199" cy="108000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0">
                  <a:extLst>
                    <a:ext uri="{9D8B030D-6E8A-4147-A177-3AD203B41FA5}">
                      <a16:colId xmlns:a16="http://schemas.microsoft.com/office/drawing/2014/main" val="583639914"/>
                    </a:ext>
                  </a:extLst>
                </a:gridCol>
                <a:gridCol w="685800">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a:t>Больше всего меня поражает как быстро команды учатся в ходе игры!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a:solidFill>
                            <a:schemeClr val="bg1"/>
                          </a:solidFill>
                        </a:rPr>
                        <a:t>Каролина </a:t>
                      </a:r>
                      <a:r>
                        <a:rPr lang="ru-RU" sz="2000" dirty="0" err="1">
                          <a:solidFill>
                            <a:schemeClr val="bg1"/>
                          </a:solidFill>
                        </a:rPr>
                        <a:t>Баллвег</a:t>
                      </a:r>
                      <a:endParaRPr lang="ru-RU"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56" name="Picture 4" descr="ÐÐ°ÑÑÐ¸Ð½ÐºÐ¸ Ð¿Ð¾ Ð·Ð°Ð¿ÑÐ¾ÑÑ icon flag India">
            <a:extLst>
              <a:ext uri="{FF2B5EF4-FFF2-40B4-BE49-F238E27FC236}">
                <a16:creationId xmlns:a16="http://schemas.microsoft.com/office/drawing/2014/main" id="{6A50BD01-8717-4613-93F1-63996867A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3284" y="6012780"/>
            <a:ext cx="432000" cy="288360"/>
          </a:xfrm>
          <a:prstGeom prst="rect">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id="{EF52968B-77DE-4167-8937-4AECA14B8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96000" cy="1296000"/>
          </a:xfrm>
          <a:prstGeom prst="rect">
            <a:avLst/>
          </a:prstGeom>
        </p:spPr>
      </p:pic>
      <p:pic>
        <p:nvPicPr>
          <p:cNvPr id="3" name="Рисунок 2">
            <a:extLst>
              <a:ext uri="{FF2B5EF4-FFF2-40B4-BE49-F238E27FC236}">
                <a16:creationId xmlns:a16="http://schemas.microsoft.com/office/drawing/2014/main" id="{BD3F3F64-A66C-4C6C-92E5-29104ECCE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26" y="1578360"/>
            <a:ext cx="1440000" cy="1080000"/>
          </a:xfrm>
          <a:prstGeom prst="rect">
            <a:avLst/>
          </a:prstGeom>
        </p:spPr>
      </p:pic>
      <p:pic>
        <p:nvPicPr>
          <p:cNvPr id="5" name="Рисунок 4">
            <a:extLst>
              <a:ext uri="{FF2B5EF4-FFF2-40B4-BE49-F238E27FC236}">
                <a16:creationId xmlns:a16="http://schemas.microsoft.com/office/drawing/2014/main" id="{BEE42557-5168-4A89-A880-851D136711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226" y="5616960"/>
            <a:ext cx="1440000" cy="1080000"/>
          </a:xfrm>
          <a:prstGeom prst="rect">
            <a:avLst/>
          </a:prstGeom>
        </p:spPr>
      </p:pic>
      <p:pic>
        <p:nvPicPr>
          <p:cNvPr id="7" name="Рисунок 6">
            <a:extLst>
              <a:ext uri="{FF2B5EF4-FFF2-40B4-BE49-F238E27FC236}">
                <a16:creationId xmlns:a16="http://schemas.microsoft.com/office/drawing/2014/main" id="{6D043FF9-74DA-4897-93D7-374FDB7A4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226" y="2882400"/>
            <a:ext cx="1440000" cy="1080000"/>
          </a:xfrm>
          <a:prstGeom prst="rect">
            <a:avLst/>
          </a:prstGeom>
        </p:spPr>
      </p:pic>
      <p:pic>
        <p:nvPicPr>
          <p:cNvPr id="8" name="Picture 4" descr="Related image">
            <a:extLst>
              <a:ext uri="{FF2B5EF4-FFF2-40B4-BE49-F238E27FC236}">
                <a16:creationId xmlns:a16="http://schemas.microsoft.com/office/drawing/2014/main" id="{5DB9544A-E521-42CA-8DF8-4248F96CE83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8334" b="20000"/>
          <a:stretch/>
        </p:blipFill>
        <p:spPr bwMode="auto">
          <a:xfrm>
            <a:off x="8423284" y="3289200"/>
            <a:ext cx="432000" cy="26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ÐÐ°ÑÑÐ¸Ð½ÐºÐ¸ Ð¿Ð¾ Ð·Ð°Ð¿ÑÐ¾ÑÑ icon flag India">
            <a:extLst>
              <a:ext uri="{FF2B5EF4-FFF2-40B4-BE49-F238E27FC236}">
                <a16:creationId xmlns:a16="http://schemas.microsoft.com/office/drawing/2014/main" id="{B1B143AC-4C73-46F8-B26B-09995CFF9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3284" y="4641180"/>
            <a:ext cx="432000" cy="288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Таблица 26">
            <a:extLst>
              <a:ext uri="{FF2B5EF4-FFF2-40B4-BE49-F238E27FC236}">
                <a16:creationId xmlns:a16="http://schemas.microsoft.com/office/drawing/2014/main" id="{05E95B27-564B-4A30-B12E-8B9D67E9365D}"/>
              </a:ext>
            </a:extLst>
          </p:cNvPr>
          <p:cNvGraphicFramePr>
            <a:graphicFrameLocks noGrp="1"/>
          </p:cNvGraphicFramePr>
          <p:nvPr>
            <p:extLst/>
          </p:nvPr>
        </p:nvGraphicFramePr>
        <p:xfrm>
          <a:off x="152401" y="4191000"/>
          <a:ext cx="8839199" cy="1188720"/>
        </p:xfrm>
        <a:graphic>
          <a:graphicData uri="http://schemas.openxmlformats.org/drawingml/2006/table">
            <a:tbl>
              <a:tblPr bandCol="1">
                <a:tableStyleId>{93296810-A885-4BE3-A3E7-6D5BEEA58F35}</a:tableStyleId>
              </a:tblPr>
              <a:tblGrid>
                <a:gridCol w="1499507">
                  <a:extLst>
                    <a:ext uri="{9D8B030D-6E8A-4147-A177-3AD203B41FA5}">
                      <a16:colId xmlns:a16="http://schemas.microsoft.com/office/drawing/2014/main" val="3388680605"/>
                    </a:ext>
                  </a:extLst>
                </a:gridCol>
                <a:gridCol w="5206092">
                  <a:extLst>
                    <a:ext uri="{9D8B030D-6E8A-4147-A177-3AD203B41FA5}">
                      <a16:colId xmlns:a16="http://schemas.microsoft.com/office/drawing/2014/main" val="1718663077"/>
                    </a:ext>
                  </a:extLst>
                </a:gridCol>
                <a:gridCol w="1447800">
                  <a:extLst>
                    <a:ext uri="{9D8B030D-6E8A-4147-A177-3AD203B41FA5}">
                      <a16:colId xmlns:a16="http://schemas.microsoft.com/office/drawing/2014/main" val="583639914"/>
                    </a:ext>
                  </a:extLst>
                </a:gridCol>
                <a:gridCol w="685800">
                  <a:extLst>
                    <a:ext uri="{9D8B030D-6E8A-4147-A177-3AD203B41FA5}">
                      <a16:colId xmlns:a16="http://schemas.microsoft.com/office/drawing/2014/main" val="1760990684"/>
                    </a:ext>
                  </a:extLst>
                </a:gridCol>
              </a:tblGrid>
              <a:tr h="108000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400" dirty="0" err="1"/>
                        <a:t>Иннобол</a:t>
                      </a:r>
                      <a:r>
                        <a:rPr lang="ru-RU" sz="2400" dirty="0"/>
                        <a:t> – это хайвей от идеи к коммерциализации: мощнее бизнес-модель и стратегии. Легко освоить.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000" dirty="0" err="1">
                          <a:solidFill>
                            <a:schemeClr val="bg1"/>
                          </a:solidFill>
                        </a:rPr>
                        <a:t>Отман</a:t>
                      </a:r>
                      <a:r>
                        <a:rPr lang="ru-RU" sz="2000" dirty="0">
                          <a:solidFill>
                            <a:schemeClr val="bg1"/>
                          </a:solidFill>
                        </a:rPr>
                        <a:t> Исмаил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807385"/>
                  </a:ext>
                </a:extLst>
              </a:tr>
            </a:tbl>
          </a:graphicData>
        </a:graphic>
      </p:graphicFrame>
      <p:pic>
        <p:nvPicPr>
          <p:cNvPr id="28" name="Picture 6" descr="Image result for icon flag Malaysia">
            <a:extLst>
              <a:ext uri="{FF2B5EF4-FFF2-40B4-BE49-F238E27FC236}">
                <a16:creationId xmlns:a16="http://schemas.microsoft.com/office/drawing/2014/main" id="{FEB79983-6B88-480E-8D7A-14E89BDB61E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5980" b="22812"/>
          <a:stretch/>
        </p:blipFill>
        <p:spPr bwMode="auto">
          <a:xfrm>
            <a:off x="8423284" y="4653153"/>
            <a:ext cx="432000" cy="264414"/>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6C28A06E-9BD5-4FAC-82D1-C9D87CA0B5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200" y="4245360"/>
            <a:ext cx="1440000" cy="1080000"/>
          </a:xfrm>
          <a:prstGeom prst="rect">
            <a:avLst/>
          </a:prstGeom>
        </p:spPr>
      </p:pic>
    </p:spTree>
    <p:extLst>
      <p:ext uri="{BB962C8B-B14F-4D97-AF65-F5344CB8AC3E}">
        <p14:creationId xmlns:p14="http://schemas.microsoft.com/office/powerpoint/2010/main" val="3943808814"/>
      </p:ext>
    </p:extLst>
  </p:cSld>
  <p:clrMapOvr>
    <a:masterClrMapping/>
  </p:clrMapOvr>
  <p:transition spd="slow">
    <p:circl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ертикальный свиток 3">
            <a:extLst>
              <a:ext uri="{FF2B5EF4-FFF2-40B4-BE49-F238E27FC236}">
                <a16:creationId xmlns:a16="http://schemas.microsoft.com/office/drawing/2014/main" id="{143819A8-D93D-4B7D-97DA-066FC0353232}"/>
              </a:ext>
            </a:extLst>
          </p:cNvPr>
          <p:cNvSpPr/>
          <p:nvPr/>
        </p:nvSpPr>
        <p:spPr>
          <a:xfrm>
            <a:off x="1066800" y="3657600"/>
            <a:ext cx="7086600" cy="28194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676400" y="4038600"/>
            <a:ext cx="6019800" cy="2209800"/>
          </a:xfrm>
        </p:spPr>
        <p:txBody>
          <a:bodyPr/>
          <a:lstStyle/>
          <a:p>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Пример развития стартапа</a:t>
            </a:r>
            <a:endParaRPr lang="ru-RU" sz="4800" b="1" dirty="0">
              <a:ln w="10160">
                <a:solidFill>
                  <a:schemeClr val="accent5"/>
                </a:solidFill>
                <a:prstDash val="solid"/>
              </a:ln>
              <a:solidFill>
                <a:srgbClr val="66FFFF"/>
              </a:solidFill>
              <a:effectLst>
                <a:outerShdw blurRad="38100" dist="22860" dir="5400000" algn="tl" rotWithShape="0">
                  <a:srgbClr val="000000">
                    <a:alpha val="30000"/>
                  </a:srgbClr>
                </a:outerShdw>
              </a:effectLst>
              <a:latin typeface="Arial Black" panose="020B0A04020102020204" pitchFamily="34" charset="0"/>
            </a:endParaRPr>
          </a:p>
        </p:txBody>
      </p:sp>
      <p:pic>
        <p:nvPicPr>
          <p:cNvPr id="10" name="Рисунок 9">
            <a:extLst>
              <a:ext uri="{FF2B5EF4-FFF2-40B4-BE49-F238E27FC236}">
                <a16:creationId xmlns:a16="http://schemas.microsoft.com/office/drawing/2014/main" id="{9E1C7482-431A-4F4E-9F59-21E38ECE83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000" y="811800"/>
            <a:ext cx="2160000" cy="2160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13437614"/>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D853743-6153-4895-BCA9-19F398EAFDBD}"/>
              </a:ext>
            </a:extLst>
          </p:cNvPr>
          <p:cNvSpPr/>
          <p:nvPr/>
        </p:nvSpPr>
        <p:spPr>
          <a:xfrm>
            <a:off x="0" y="6678000"/>
            <a:ext cx="9144000" cy="180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864000" y="7883"/>
            <a:ext cx="8280000" cy="864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idx="4294967295"/>
          </p:nvPr>
        </p:nvSpPr>
        <p:spPr>
          <a:xfrm>
            <a:off x="432000" y="18775"/>
            <a:ext cx="9144000" cy="842217"/>
          </a:xfrm>
        </p:spPr>
        <p:txBody>
          <a:bodyPr>
            <a:normAutofit/>
          </a:bodyPr>
          <a:lstStyle/>
          <a:p>
            <a:pPr algn="ct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Усиление</a:t>
            </a:r>
            <a:r>
              <a:rPr lang="en-US" sz="32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бизнес-модели</a:t>
            </a:r>
            <a:r>
              <a:rPr lang="en-US" sz="32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ru-RU" sz="3200" dirty="0" err="1">
                <a:solidFill>
                  <a:schemeClr val="bg1"/>
                </a:solidFill>
                <a:latin typeface="Impact" panose="020B0806030902050204" pitchFamily="34" charset="0"/>
                <a:ea typeface="Verdana" panose="020B0604030504040204" pitchFamily="34" charset="0"/>
                <a:cs typeface="Verdana" panose="020B0604030504040204" pitchFamily="34" charset="0"/>
              </a:rPr>
              <a:t>Инномпийских</a:t>
            </a: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 игр</a:t>
            </a:r>
            <a:endParaRPr lang="ru-RU" sz="3200" dirty="0">
              <a:solidFill>
                <a:schemeClr val="bg1"/>
              </a:solidFill>
              <a:latin typeface="Arial Black" panose="020B0A040201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818006609"/>
              </p:ext>
            </p:extLst>
          </p:nvPr>
        </p:nvGraphicFramePr>
        <p:xfrm>
          <a:off x="0" y="1981199"/>
          <a:ext cx="9144000" cy="4751999"/>
        </p:xfrm>
        <a:graphic>
          <a:graphicData uri="http://schemas.openxmlformats.org/drawingml/2006/table">
            <a:tbl>
              <a:tblPr firstRow="1" bandRow="1">
                <a:tableStyleId>{F5AB1C69-6EDB-4FF4-983F-18BD219EF322}</a:tableStyleId>
              </a:tblPr>
              <a:tblGrid>
                <a:gridCol w="1613647">
                  <a:extLst>
                    <a:ext uri="{9D8B030D-6E8A-4147-A177-3AD203B41FA5}">
                      <a16:colId xmlns:a16="http://schemas.microsoft.com/office/drawing/2014/main" val="2606036685"/>
                    </a:ext>
                  </a:extLst>
                </a:gridCol>
                <a:gridCol w="3137647">
                  <a:extLst>
                    <a:ext uri="{9D8B030D-6E8A-4147-A177-3AD203B41FA5}">
                      <a16:colId xmlns:a16="http://schemas.microsoft.com/office/drawing/2014/main" val="246729674"/>
                    </a:ext>
                  </a:extLst>
                </a:gridCol>
                <a:gridCol w="1434353">
                  <a:extLst>
                    <a:ext uri="{9D8B030D-6E8A-4147-A177-3AD203B41FA5}">
                      <a16:colId xmlns:a16="http://schemas.microsoft.com/office/drawing/2014/main" val="2170787975"/>
                    </a:ext>
                  </a:extLst>
                </a:gridCol>
                <a:gridCol w="2958353">
                  <a:extLst>
                    <a:ext uri="{9D8B030D-6E8A-4147-A177-3AD203B41FA5}">
                      <a16:colId xmlns:a16="http://schemas.microsoft.com/office/drawing/2014/main" val="3634985146"/>
                    </a:ext>
                  </a:extLst>
                </a:gridCol>
              </a:tblGrid>
              <a:tr h="540179">
                <a:tc>
                  <a:txBody>
                    <a:bodyPr/>
                    <a:lstStyle/>
                    <a:p>
                      <a:pPr algn="ctr"/>
                      <a:r>
                        <a:rPr lang="ru-RU" sz="2000" dirty="0">
                          <a:solidFill>
                            <a:srgbClr val="66FFFF"/>
                          </a:solidFill>
                        </a:rPr>
                        <a:t>Метафора</a:t>
                      </a:r>
                    </a:p>
                  </a:txBody>
                  <a:tcPr anchor="ctr">
                    <a:solidFill>
                      <a:schemeClr val="accent4">
                        <a:lumMod val="75000"/>
                      </a:schemeClr>
                    </a:solidFill>
                  </a:tcPr>
                </a:tc>
                <a:tc>
                  <a:txBody>
                    <a:bodyPr/>
                    <a:lstStyle/>
                    <a:p>
                      <a:r>
                        <a:rPr lang="ru-RU" sz="2400" dirty="0">
                          <a:solidFill>
                            <a:srgbClr val="66FFFF"/>
                          </a:solidFill>
                        </a:rPr>
                        <a:t>В</a:t>
                      </a:r>
                      <a:r>
                        <a:rPr lang="ru-RU" sz="2400" baseline="0" dirty="0">
                          <a:solidFill>
                            <a:srgbClr val="66FFFF"/>
                          </a:solidFill>
                        </a:rPr>
                        <a:t>ЫЗОВ</a:t>
                      </a:r>
                      <a:endParaRPr lang="ru-RU" sz="2400" dirty="0">
                        <a:solidFill>
                          <a:srgbClr val="66FFFF"/>
                        </a:solidFill>
                      </a:endParaRPr>
                    </a:p>
                  </a:txBody>
                  <a:tcPr anchor="ctr">
                    <a:solidFill>
                      <a:schemeClr val="accent4">
                        <a:lumMod val="75000"/>
                      </a:schemeClr>
                    </a:solidFill>
                  </a:tcPr>
                </a:tc>
                <a:tc>
                  <a:txBody>
                    <a:bodyPr/>
                    <a:lstStyle/>
                    <a:p>
                      <a:pPr algn="ctr"/>
                      <a:r>
                        <a:rPr lang="ru-RU" sz="2000" dirty="0">
                          <a:solidFill>
                            <a:srgbClr val="FFFF00"/>
                          </a:solidFill>
                        </a:rPr>
                        <a:t>Метафора</a:t>
                      </a:r>
                    </a:p>
                  </a:txBody>
                  <a:tcPr anchor="ctr">
                    <a:solidFill>
                      <a:srgbClr val="006600"/>
                    </a:solidFill>
                  </a:tcPr>
                </a:tc>
                <a:tc>
                  <a:txBody>
                    <a:bodyPr/>
                    <a:lstStyle/>
                    <a:p>
                      <a:r>
                        <a:rPr lang="ru-RU" sz="2400" dirty="0">
                          <a:solidFill>
                            <a:srgbClr val="FFFF00"/>
                          </a:solidFill>
                        </a:rPr>
                        <a:t>Р</a:t>
                      </a:r>
                      <a:r>
                        <a:rPr lang="ru-RU" sz="2400" baseline="0" dirty="0">
                          <a:solidFill>
                            <a:srgbClr val="FFFF00"/>
                          </a:solidFill>
                        </a:rPr>
                        <a:t>ЕШЕНИЕ</a:t>
                      </a:r>
                      <a:endParaRPr lang="ru-RU" sz="2400" dirty="0">
                        <a:solidFill>
                          <a:srgbClr val="FFFF00"/>
                        </a:solidFill>
                      </a:endParaRPr>
                    </a:p>
                  </a:txBody>
                  <a:tcPr anchor="ctr">
                    <a:solidFill>
                      <a:srgbClr val="006600"/>
                    </a:solidFill>
                  </a:tcPr>
                </a:tc>
                <a:extLst>
                  <a:ext uri="{0D108BD9-81ED-4DB2-BD59-A6C34878D82A}">
                    <a16:rowId xmlns:a16="http://schemas.microsoft.com/office/drawing/2014/main" val="3288594289"/>
                  </a:ext>
                </a:extLst>
              </a:tr>
              <a:tr h="1835821">
                <a:tc>
                  <a:txBody>
                    <a:bodyPr/>
                    <a:lstStyle/>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r>
                        <a:rPr lang="ru-RU" sz="2400" b="1" i="0" kern="1200" dirty="0">
                          <a:solidFill>
                            <a:schemeClr val="accent4">
                              <a:lumMod val="75000"/>
                            </a:schemeClr>
                          </a:solidFill>
                          <a:effectLst/>
                          <a:latin typeface="+mn-lt"/>
                          <a:ea typeface="+mn-ea"/>
                          <a:cs typeface="+mn-cs"/>
                        </a:rPr>
                        <a:t>Плохая подсветка</a:t>
                      </a:r>
                      <a:endParaRPr lang="ru-RU" sz="2400" i="0" dirty="0">
                        <a:solidFill>
                          <a:schemeClr val="accent4">
                            <a:lumMod val="75000"/>
                          </a:schemeClr>
                        </a:solidFill>
                      </a:endParaRPr>
                    </a:p>
                  </a:txBody>
                  <a:tcPr anchor="ctr">
                    <a:solidFill>
                      <a:schemeClr val="accent4">
                        <a:lumMod val="20000"/>
                        <a:lumOff val="80000"/>
                      </a:schemeClr>
                    </a:solidFill>
                  </a:tcPr>
                </a:tc>
                <a:tc>
                  <a:txBody>
                    <a:bodyPr/>
                    <a:lstStyle/>
                    <a:p>
                      <a:r>
                        <a:rPr lang="ru-RU" sz="2400" kern="1200" dirty="0">
                          <a:solidFill>
                            <a:schemeClr val="dk1"/>
                          </a:solidFill>
                          <a:effectLst/>
                          <a:latin typeface="+mn-lt"/>
                          <a:ea typeface="+mn-ea"/>
                          <a:cs typeface="+mn-cs"/>
                        </a:rPr>
                        <a:t>ИИ мало известны глобально как всемирное шоу </a:t>
                      </a:r>
                      <a:r>
                        <a:rPr lang="ru-RU" sz="2400" kern="1200" dirty="0" err="1">
                          <a:solidFill>
                            <a:schemeClr val="dk1"/>
                          </a:solidFill>
                          <a:effectLst/>
                          <a:latin typeface="+mn-lt"/>
                          <a:ea typeface="+mn-ea"/>
                          <a:cs typeface="+mn-cs"/>
                        </a:rPr>
                        <a:t>инноваторов</a:t>
                      </a:r>
                      <a:endParaRPr lang="ru-RU" sz="2400" dirty="0"/>
                    </a:p>
                  </a:txBody>
                  <a:tcPr anchor="ctr">
                    <a:solidFill>
                      <a:schemeClr val="accent4">
                        <a:lumMod val="20000"/>
                        <a:lumOff val="80000"/>
                      </a:schemeClr>
                    </a:solidFill>
                  </a:tcPr>
                </a:tc>
                <a:tc>
                  <a:txBody>
                    <a:bodyPr/>
                    <a:lstStyle/>
                    <a:p>
                      <a:pPr algn="ctr"/>
                      <a:endParaRPr lang="ru-RU" sz="2000" dirty="0"/>
                    </a:p>
                  </a:txBody>
                  <a:tcPr anchor="ctr">
                    <a:solidFill>
                      <a:schemeClr val="accent3">
                        <a:lumMod val="40000"/>
                        <a:lumOff val="60000"/>
                      </a:schemeClr>
                    </a:solidFill>
                  </a:tcPr>
                </a:tc>
                <a:tc>
                  <a:txBody>
                    <a:bodyPr/>
                    <a:lstStyle/>
                    <a:p>
                      <a:endParaRPr lang="ru-RU" sz="2000" dirty="0"/>
                    </a:p>
                  </a:txBody>
                  <a:tcPr anchor="ctr">
                    <a:solidFill>
                      <a:schemeClr val="accent3">
                        <a:lumMod val="40000"/>
                        <a:lumOff val="60000"/>
                      </a:schemeClr>
                    </a:solidFill>
                  </a:tcPr>
                </a:tc>
                <a:extLst>
                  <a:ext uri="{0D108BD9-81ED-4DB2-BD59-A6C34878D82A}">
                    <a16:rowId xmlns:a16="http://schemas.microsoft.com/office/drawing/2014/main" val="3880439421"/>
                  </a:ext>
                </a:extLst>
              </a:tr>
              <a:tr h="2375999">
                <a:tc>
                  <a:txBody>
                    <a:bodyPr/>
                    <a:lstStyle/>
                    <a:p>
                      <a:endParaRPr lang="ru-RU" sz="2000" dirty="0"/>
                    </a:p>
                  </a:txBody>
                  <a:tcPr anchor="ctr">
                    <a:solidFill>
                      <a:schemeClr val="accent4">
                        <a:lumMod val="20000"/>
                        <a:lumOff val="80000"/>
                      </a:schemeClr>
                    </a:solidFill>
                  </a:tcPr>
                </a:tc>
                <a:tc>
                  <a:txBody>
                    <a:bodyPr/>
                    <a:lstStyle/>
                    <a:p>
                      <a:endParaRPr lang="ru-RU" sz="2000" dirty="0"/>
                    </a:p>
                  </a:txBody>
                  <a:tcPr anchor="ctr">
                    <a:solidFill>
                      <a:schemeClr val="accent4">
                        <a:lumMod val="20000"/>
                        <a:lumOff val="80000"/>
                      </a:schemeClr>
                    </a:solidFill>
                  </a:tcPr>
                </a:tc>
                <a:tc>
                  <a:txBody>
                    <a:bodyPr/>
                    <a:lstStyle/>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r>
                        <a:rPr lang="ru-RU" sz="2400" b="1" i="0" kern="1200" dirty="0">
                          <a:solidFill>
                            <a:srgbClr val="006600"/>
                          </a:solidFill>
                          <a:effectLst/>
                          <a:latin typeface="+mn-lt"/>
                          <a:ea typeface="+mn-ea"/>
                          <a:cs typeface="+mn-cs"/>
                        </a:rPr>
                        <a:t>Выше престиж</a:t>
                      </a:r>
                      <a:endParaRPr lang="ru-RU" sz="2400" i="0" dirty="0">
                        <a:solidFill>
                          <a:srgbClr val="006600"/>
                        </a:solidFill>
                      </a:endParaRPr>
                    </a:p>
                  </a:txBody>
                  <a:tcPr anchor="ctr">
                    <a:solidFill>
                      <a:schemeClr val="accent3">
                        <a:lumMod val="40000"/>
                        <a:lumOff val="60000"/>
                      </a:schemeClr>
                    </a:solidFill>
                  </a:tcPr>
                </a:tc>
                <a:tc>
                  <a:txBody>
                    <a:bodyPr/>
                    <a:lstStyle/>
                    <a:p>
                      <a:r>
                        <a:rPr lang="ru-RU" sz="2400" kern="1200" baseline="0" dirty="0">
                          <a:solidFill>
                            <a:schemeClr val="dk1"/>
                          </a:solidFill>
                          <a:effectLst/>
                          <a:latin typeface="+mn-lt"/>
                          <a:ea typeface="+mn-ea"/>
                          <a:cs typeface="+mn-cs"/>
                        </a:rPr>
                        <a:t>ИИ продвигаются как «Планета любящих творцов» и веселое шоу созидания, открытое для участия зрителей</a:t>
                      </a:r>
                      <a:endParaRPr lang="ru-RU" sz="2400" dirty="0"/>
                    </a:p>
                  </a:txBody>
                  <a:tcPr anchor="ctr">
                    <a:solidFill>
                      <a:schemeClr val="accent3">
                        <a:lumMod val="40000"/>
                        <a:lumOff val="60000"/>
                      </a:schemeClr>
                    </a:solidFill>
                  </a:tcPr>
                </a:tc>
                <a:extLst>
                  <a:ext uri="{0D108BD9-81ED-4DB2-BD59-A6C34878D82A}">
                    <a16:rowId xmlns:a16="http://schemas.microsoft.com/office/drawing/2014/main" val="772160011"/>
                  </a:ext>
                </a:extLst>
              </a:tr>
            </a:tbl>
          </a:graphicData>
        </a:graphic>
      </p:graphicFrame>
      <p:sp>
        <p:nvSpPr>
          <p:cNvPr id="6" name="TextBox 5"/>
          <p:cNvSpPr txBox="1"/>
          <p:nvPr/>
        </p:nvSpPr>
        <p:spPr>
          <a:xfrm>
            <a:off x="633901" y="1225035"/>
            <a:ext cx="2871299" cy="523220"/>
          </a:xfrm>
          <a:prstGeom prst="rect">
            <a:avLst/>
          </a:prstGeom>
          <a:noFill/>
        </p:spPr>
        <p:txBody>
          <a:bodyPr wrap="none" rtlCol="0">
            <a:spAutoFit/>
          </a:bodyPr>
          <a:lstStyle/>
          <a:p>
            <a:r>
              <a:rPr lang="ru-RU" sz="28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ОППОНЕНТЫ</a:t>
            </a:r>
          </a:p>
        </p:txBody>
      </p:sp>
      <p:sp>
        <p:nvSpPr>
          <p:cNvPr id="8" name="TextBox 7"/>
          <p:cNvSpPr txBox="1"/>
          <p:nvPr/>
        </p:nvSpPr>
        <p:spPr>
          <a:xfrm>
            <a:off x="5715000" y="1219201"/>
            <a:ext cx="3142207" cy="523220"/>
          </a:xfrm>
          <a:prstGeom prst="rect">
            <a:avLst/>
          </a:prstGeom>
          <a:noFill/>
        </p:spPr>
        <p:txBody>
          <a:bodyPr wrap="none" rtlCol="0">
            <a:spAutoFit/>
          </a:bodyPr>
          <a:lstStyle/>
          <a:p>
            <a:r>
              <a:rPr lang="ru-RU" sz="2800" b="1" dirty="0">
                <a:solidFill>
                  <a:srgbClr val="006600"/>
                </a:solidFill>
                <a:latin typeface="Verdana" panose="020B0604030504040204" pitchFamily="34" charset="0"/>
                <a:ea typeface="Verdana" panose="020B0604030504040204" pitchFamily="34" charset="0"/>
                <a:cs typeface="Verdana" panose="020B0604030504040204" pitchFamily="34" charset="0"/>
              </a:rPr>
              <a:t>ИННОВАТОРЫ</a:t>
            </a:r>
          </a:p>
        </p:txBody>
      </p:sp>
      <p:sp>
        <p:nvSpPr>
          <p:cNvPr id="7" name="Стрелка влево 6"/>
          <p:cNvSpPr/>
          <p:nvPr/>
        </p:nvSpPr>
        <p:spPr>
          <a:xfrm>
            <a:off x="4876800" y="2819400"/>
            <a:ext cx="2819400" cy="1051008"/>
          </a:xfrm>
          <a:prstGeom prst="leftArrow">
            <a:avLst/>
          </a:prstGeom>
          <a:solidFill>
            <a:srgbClr val="0066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i="1" dirty="0">
                <a:solidFill>
                  <a:srgbClr val="FFFF00"/>
                </a:solidFill>
              </a:rPr>
              <a:t>Предугадывание</a:t>
            </a:r>
          </a:p>
        </p:txBody>
      </p:sp>
      <p:sp>
        <p:nvSpPr>
          <p:cNvPr id="13" name="Стрелка влево 12"/>
          <p:cNvSpPr/>
          <p:nvPr/>
        </p:nvSpPr>
        <p:spPr>
          <a:xfrm flipH="1">
            <a:off x="1828800" y="5102565"/>
            <a:ext cx="2819400" cy="1051008"/>
          </a:xfrm>
          <a:prstGeom prst="leftArrow">
            <a:avLst/>
          </a:prstGeom>
          <a:solidFill>
            <a:schemeClr val="accent4">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400" i="1" dirty="0">
                <a:solidFill>
                  <a:srgbClr val="66FFFF"/>
                </a:solidFill>
              </a:rPr>
              <a:t>Предугадывание</a:t>
            </a:r>
          </a:p>
        </p:txBody>
      </p:sp>
      <p:sp>
        <p:nvSpPr>
          <p:cNvPr id="9" name="Стрелка вниз 8"/>
          <p:cNvSpPr/>
          <p:nvPr/>
        </p:nvSpPr>
        <p:spPr>
          <a:xfrm>
            <a:off x="3733800" y="1066800"/>
            <a:ext cx="1905000" cy="79762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ru-RU" sz="2000" dirty="0">
                <a:solidFill>
                  <a:schemeClr val="tx1"/>
                </a:solidFill>
              </a:rPr>
              <a:t>Эпизод игры</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64000" cy="864000"/>
          </a:xfrm>
          <a:prstGeom prst="rect">
            <a:avLst/>
          </a:prstGeom>
        </p:spPr>
      </p:pic>
      <p:pic>
        <p:nvPicPr>
          <p:cNvPr id="17" name="Picture 8" descr="http://icons.iconarchive.com/icons/simiographics/mixed/512/Flashlight-icon.png">
            <a:extLst>
              <a:ext uri="{FF2B5EF4-FFF2-40B4-BE49-F238E27FC236}">
                <a16:creationId xmlns:a16="http://schemas.microsoft.com/office/drawing/2014/main" id="{19FB8DC3-E317-493B-8E68-C6D63AE15F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00" y="2590800"/>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icons.iconarchive.com/icons/icons-land/sport/256/Trophy-Gold-icon.png">
            <a:extLst>
              <a:ext uri="{FF2B5EF4-FFF2-40B4-BE49-F238E27FC236}">
                <a16:creationId xmlns:a16="http://schemas.microsoft.com/office/drawing/2014/main" id="{721EE23D-15D6-40D9-AA67-DD3B28C575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4690200"/>
            <a:ext cx="720000" cy="72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8440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0-#ppt_w/2"/>
                                          </p:val>
                                        </p:tav>
                                        <p:tav tm="100000">
                                          <p:val>
                                            <p:strVal val="#ppt_x"/>
                                          </p:val>
                                        </p:tav>
                                      </p:tavLst>
                                    </p:anim>
                                    <p:anim calcmode="lin" valueType="num">
                                      <p:cBhvr additive="base">
                                        <p:cTn id="29" dur="10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childTnLst>
                                </p:cTn>
                              </p:par>
                            </p:childTnLst>
                          </p:cTn>
                        </p:par>
                        <p:par>
                          <p:cTn id="40" fill="hold">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1000"/>
                                        <p:tgtEl>
                                          <p:spTgt spid="7"/>
                                        </p:tgtEl>
                                      </p:cBhvr>
                                    </p:animEffect>
                                  </p:childTnLst>
                                </p:cTn>
                              </p:par>
                            </p:childTnLst>
                          </p:cTn>
                        </p:par>
                        <p:par>
                          <p:cTn id="44" fill="hold">
                            <p:stCondLst>
                              <p:cond delay="8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8" grpId="0"/>
      <p:bldP spid="7" grpId="0" animBg="1"/>
      <p:bldP spid="13"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D853743-6153-4895-BCA9-19F398EAFDBD}"/>
              </a:ext>
            </a:extLst>
          </p:cNvPr>
          <p:cNvSpPr/>
          <p:nvPr/>
        </p:nvSpPr>
        <p:spPr>
          <a:xfrm>
            <a:off x="0" y="6678000"/>
            <a:ext cx="9144000" cy="180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864000" y="7883"/>
            <a:ext cx="8280000" cy="864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idx="4294967295"/>
          </p:nvPr>
        </p:nvSpPr>
        <p:spPr>
          <a:xfrm>
            <a:off x="432000" y="18775"/>
            <a:ext cx="9144000" cy="842217"/>
          </a:xfrm>
        </p:spPr>
        <p:txBody>
          <a:bodyPr>
            <a:normAutofit/>
          </a:bodyPr>
          <a:lstStyle/>
          <a:p>
            <a:pPr algn="ct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Усиление</a:t>
            </a:r>
            <a:r>
              <a:rPr lang="en-US" sz="32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бизнес-модели</a:t>
            </a:r>
            <a:r>
              <a:rPr lang="en-US" sz="32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ru-RU" sz="3200" dirty="0" err="1">
                <a:solidFill>
                  <a:schemeClr val="bg1"/>
                </a:solidFill>
                <a:latin typeface="Impact" panose="020B0806030902050204" pitchFamily="34" charset="0"/>
                <a:ea typeface="Verdana" panose="020B0604030504040204" pitchFamily="34" charset="0"/>
                <a:cs typeface="Verdana" panose="020B0604030504040204" pitchFamily="34" charset="0"/>
              </a:rPr>
              <a:t>Инномпийских</a:t>
            </a: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 игр</a:t>
            </a:r>
            <a:endParaRPr lang="ru-RU" sz="3200" dirty="0">
              <a:solidFill>
                <a:schemeClr val="bg1"/>
              </a:solidFill>
              <a:latin typeface="Arial Black" panose="020B0A040201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5124011"/>
              </p:ext>
            </p:extLst>
          </p:nvPr>
        </p:nvGraphicFramePr>
        <p:xfrm>
          <a:off x="0" y="1981199"/>
          <a:ext cx="9144000" cy="4751999"/>
        </p:xfrm>
        <a:graphic>
          <a:graphicData uri="http://schemas.openxmlformats.org/drawingml/2006/table">
            <a:tbl>
              <a:tblPr firstRow="1" bandRow="1">
                <a:tableStyleId>{F5AB1C69-6EDB-4FF4-983F-18BD219EF322}</a:tableStyleId>
              </a:tblPr>
              <a:tblGrid>
                <a:gridCol w="1613647">
                  <a:extLst>
                    <a:ext uri="{9D8B030D-6E8A-4147-A177-3AD203B41FA5}">
                      <a16:colId xmlns:a16="http://schemas.microsoft.com/office/drawing/2014/main" val="2606036685"/>
                    </a:ext>
                  </a:extLst>
                </a:gridCol>
                <a:gridCol w="3137647">
                  <a:extLst>
                    <a:ext uri="{9D8B030D-6E8A-4147-A177-3AD203B41FA5}">
                      <a16:colId xmlns:a16="http://schemas.microsoft.com/office/drawing/2014/main" val="246729674"/>
                    </a:ext>
                  </a:extLst>
                </a:gridCol>
                <a:gridCol w="1434353">
                  <a:extLst>
                    <a:ext uri="{9D8B030D-6E8A-4147-A177-3AD203B41FA5}">
                      <a16:colId xmlns:a16="http://schemas.microsoft.com/office/drawing/2014/main" val="2170787975"/>
                    </a:ext>
                  </a:extLst>
                </a:gridCol>
                <a:gridCol w="2958353">
                  <a:extLst>
                    <a:ext uri="{9D8B030D-6E8A-4147-A177-3AD203B41FA5}">
                      <a16:colId xmlns:a16="http://schemas.microsoft.com/office/drawing/2014/main" val="3634985146"/>
                    </a:ext>
                  </a:extLst>
                </a:gridCol>
              </a:tblGrid>
              <a:tr h="540179">
                <a:tc>
                  <a:txBody>
                    <a:bodyPr/>
                    <a:lstStyle/>
                    <a:p>
                      <a:pPr algn="ctr"/>
                      <a:r>
                        <a:rPr lang="ru-RU" sz="2000" dirty="0">
                          <a:solidFill>
                            <a:srgbClr val="66FFFF"/>
                          </a:solidFill>
                        </a:rPr>
                        <a:t>Метафора</a:t>
                      </a:r>
                    </a:p>
                  </a:txBody>
                  <a:tcPr anchor="ctr">
                    <a:solidFill>
                      <a:schemeClr val="accent4">
                        <a:lumMod val="75000"/>
                      </a:schemeClr>
                    </a:solidFill>
                  </a:tcPr>
                </a:tc>
                <a:tc>
                  <a:txBody>
                    <a:bodyPr/>
                    <a:lstStyle/>
                    <a:p>
                      <a:r>
                        <a:rPr lang="ru-RU" sz="2400" dirty="0">
                          <a:solidFill>
                            <a:srgbClr val="66FFFF"/>
                          </a:solidFill>
                        </a:rPr>
                        <a:t>В</a:t>
                      </a:r>
                      <a:r>
                        <a:rPr lang="ru-RU" sz="2400" baseline="0" dirty="0">
                          <a:solidFill>
                            <a:srgbClr val="66FFFF"/>
                          </a:solidFill>
                        </a:rPr>
                        <a:t>ЫЗОВ</a:t>
                      </a:r>
                      <a:endParaRPr lang="ru-RU" sz="2400" dirty="0">
                        <a:solidFill>
                          <a:srgbClr val="66FFFF"/>
                        </a:solidFill>
                      </a:endParaRPr>
                    </a:p>
                  </a:txBody>
                  <a:tcPr anchor="ctr">
                    <a:solidFill>
                      <a:schemeClr val="accent4">
                        <a:lumMod val="75000"/>
                      </a:schemeClr>
                    </a:solidFill>
                  </a:tcPr>
                </a:tc>
                <a:tc>
                  <a:txBody>
                    <a:bodyPr/>
                    <a:lstStyle/>
                    <a:p>
                      <a:pPr algn="ctr"/>
                      <a:r>
                        <a:rPr lang="ru-RU" sz="2000" dirty="0">
                          <a:solidFill>
                            <a:srgbClr val="FFFF00"/>
                          </a:solidFill>
                        </a:rPr>
                        <a:t>Метафора</a:t>
                      </a:r>
                    </a:p>
                  </a:txBody>
                  <a:tcPr anchor="ctr">
                    <a:solidFill>
                      <a:srgbClr val="006600"/>
                    </a:solidFill>
                  </a:tcPr>
                </a:tc>
                <a:tc>
                  <a:txBody>
                    <a:bodyPr/>
                    <a:lstStyle/>
                    <a:p>
                      <a:r>
                        <a:rPr lang="ru-RU" sz="2400" dirty="0">
                          <a:solidFill>
                            <a:srgbClr val="FFFF00"/>
                          </a:solidFill>
                        </a:rPr>
                        <a:t>Р</a:t>
                      </a:r>
                      <a:r>
                        <a:rPr lang="ru-RU" sz="2400" baseline="0" dirty="0">
                          <a:solidFill>
                            <a:srgbClr val="FFFF00"/>
                          </a:solidFill>
                        </a:rPr>
                        <a:t>ЕШЕНИЕ</a:t>
                      </a:r>
                      <a:endParaRPr lang="ru-RU" sz="2400" dirty="0">
                        <a:solidFill>
                          <a:srgbClr val="FFFF00"/>
                        </a:solidFill>
                      </a:endParaRPr>
                    </a:p>
                  </a:txBody>
                  <a:tcPr anchor="ctr">
                    <a:solidFill>
                      <a:srgbClr val="006600"/>
                    </a:solidFill>
                  </a:tcPr>
                </a:tc>
                <a:extLst>
                  <a:ext uri="{0D108BD9-81ED-4DB2-BD59-A6C34878D82A}">
                    <a16:rowId xmlns:a16="http://schemas.microsoft.com/office/drawing/2014/main" val="3288594289"/>
                  </a:ext>
                </a:extLst>
              </a:tr>
              <a:tr h="1835821">
                <a:tc>
                  <a:txBody>
                    <a:bodyPr/>
                    <a:lstStyle/>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r>
                        <a:rPr lang="ru-RU" sz="2400" b="1" i="0" kern="1200" dirty="0">
                          <a:solidFill>
                            <a:schemeClr val="accent4">
                              <a:lumMod val="75000"/>
                            </a:schemeClr>
                          </a:solidFill>
                          <a:effectLst/>
                          <a:latin typeface="+mn-lt"/>
                          <a:ea typeface="+mn-ea"/>
                          <a:cs typeface="+mn-cs"/>
                        </a:rPr>
                        <a:t>Слабый призыв</a:t>
                      </a:r>
                      <a:endParaRPr lang="ru-RU" sz="2400" i="0" dirty="0">
                        <a:solidFill>
                          <a:schemeClr val="accent4">
                            <a:lumMod val="75000"/>
                          </a:schemeClr>
                        </a:solidFill>
                      </a:endParaRPr>
                    </a:p>
                  </a:txBody>
                  <a:tcPr anchor="ctr">
                    <a:solidFill>
                      <a:schemeClr val="accent4">
                        <a:lumMod val="20000"/>
                        <a:lumOff val="80000"/>
                      </a:schemeClr>
                    </a:solidFill>
                  </a:tcPr>
                </a:tc>
                <a:tc>
                  <a:txBody>
                    <a:bodyPr/>
                    <a:lstStyle/>
                    <a:p>
                      <a:r>
                        <a:rPr lang="ru-RU" sz="2400" kern="1200" dirty="0">
                          <a:solidFill>
                            <a:schemeClr val="dk1"/>
                          </a:solidFill>
                          <a:effectLst/>
                          <a:latin typeface="+mn-lt"/>
                          <a:ea typeface="+mn-ea"/>
                          <a:cs typeface="+mn-cs"/>
                        </a:rPr>
                        <a:t>Любительская версия </a:t>
                      </a:r>
                      <a:r>
                        <a:rPr lang="ru-RU" sz="2400" kern="1200" dirty="0" err="1">
                          <a:solidFill>
                            <a:schemeClr val="dk1"/>
                          </a:solidFill>
                          <a:effectLst/>
                          <a:latin typeface="+mn-lt"/>
                          <a:ea typeface="+mn-ea"/>
                          <a:cs typeface="+mn-cs"/>
                        </a:rPr>
                        <a:t>Инномпийского</a:t>
                      </a:r>
                      <a:r>
                        <a:rPr lang="ru-RU" sz="2400" kern="1200" dirty="0">
                          <a:solidFill>
                            <a:schemeClr val="dk1"/>
                          </a:solidFill>
                          <a:effectLst/>
                          <a:latin typeface="+mn-lt"/>
                          <a:ea typeface="+mn-ea"/>
                          <a:cs typeface="+mn-cs"/>
                        </a:rPr>
                        <a:t> гимна не способна вдохновить массы</a:t>
                      </a:r>
                      <a:endParaRPr lang="ru-RU" sz="2400" dirty="0"/>
                    </a:p>
                  </a:txBody>
                  <a:tcPr anchor="ctr">
                    <a:solidFill>
                      <a:schemeClr val="accent4">
                        <a:lumMod val="20000"/>
                        <a:lumOff val="80000"/>
                      </a:schemeClr>
                    </a:solidFill>
                  </a:tcPr>
                </a:tc>
                <a:tc>
                  <a:txBody>
                    <a:bodyPr/>
                    <a:lstStyle/>
                    <a:p>
                      <a:pPr algn="ctr"/>
                      <a:endParaRPr lang="ru-RU" sz="2000" dirty="0"/>
                    </a:p>
                  </a:txBody>
                  <a:tcPr anchor="ctr">
                    <a:solidFill>
                      <a:schemeClr val="accent3">
                        <a:lumMod val="40000"/>
                        <a:lumOff val="60000"/>
                      </a:schemeClr>
                    </a:solidFill>
                  </a:tcPr>
                </a:tc>
                <a:tc>
                  <a:txBody>
                    <a:bodyPr/>
                    <a:lstStyle/>
                    <a:p>
                      <a:endParaRPr lang="ru-RU" sz="2000" dirty="0"/>
                    </a:p>
                  </a:txBody>
                  <a:tcPr anchor="ctr">
                    <a:solidFill>
                      <a:schemeClr val="accent3">
                        <a:lumMod val="40000"/>
                        <a:lumOff val="60000"/>
                      </a:schemeClr>
                    </a:solidFill>
                  </a:tcPr>
                </a:tc>
                <a:extLst>
                  <a:ext uri="{0D108BD9-81ED-4DB2-BD59-A6C34878D82A}">
                    <a16:rowId xmlns:a16="http://schemas.microsoft.com/office/drawing/2014/main" val="3880439421"/>
                  </a:ext>
                </a:extLst>
              </a:tr>
              <a:tr h="2375999">
                <a:tc>
                  <a:txBody>
                    <a:bodyPr/>
                    <a:lstStyle/>
                    <a:p>
                      <a:endParaRPr lang="ru-RU" sz="2000" dirty="0"/>
                    </a:p>
                  </a:txBody>
                  <a:tcPr anchor="ctr">
                    <a:solidFill>
                      <a:schemeClr val="accent4">
                        <a:lumMod val="20000"/>
                        <a:lumOff val="80000"/>
                      </a:schemeClr>
                    </a:solidFill>
                  </a:tcPr>
                </a:tc>
                <a:tc>
                  <a:txBody>
                    <a:bodyPr/>
                    <a:lstStyle/>
                    <a:p>
                      <a:endParaRPr lang="ru-RU" sz="2000" dirty="0"/>
                    </a:p>
                  </a:txBody>
                  <a:tcPr anchor="ctr">
                    <a:solidFill>
                      <a:schemeClr val="accent4">
                        <a:lumMod val="20000"/>
                        <a:lumOff val="80000"/>
                      </a:schemeClr>
                    </a:solidFill>
                  </a:tcPr>
                </a:tc>
                <a:tc>
                  <a:txBody>
                    <a:bodyPr/>
                    <a:lstStyle/>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r>
                        <a:rPr lang="ru-RU" sz="2400" b="1" i="0" kern="1200" dirty="0">
                          <a:solidFill>
                            <a:srgbClr val="006600"/>
                          </a:solidFill>
                          <a:effectLst/>
                          <a:latin typeface="+mn-lt"/>
                          <a:ea typeface="+mn-ea"/>
                          <a:cs typeface="+mn-cs"/>
                        </a:rPr>
                        <a:t>Выше дух</a:t>
                      </a:r>
                      <a:endParaRPr lang="ru-RU" sz="2400" i="0" dirty="0">
                        <a:solidFill>
                          <a:srgbClr val="006600"/>
                        </a:solidFill>
                      </a:endParaRPr>
                    </a:p>
                  </a:txBody>
                  <a:tcPr anchor="ctr">
                    <a:solidFill>
                      <a:schemeClr val="accent3">
                        <a:lumMod val="40000"/>
                        <a:lumOff val="60000"/>
                      </a:schemeClr>
                    </a:solidFill>
                  </a:tcPr>
                </a:tc>
                <a:tc>
                  <a:txBody>
                    <a:bodyPr/>
                    <a:lstStyle/>
                    <a:p>
                      <a:r>
                        <a:rPr lang="ru-RU" sz="2400" kern="1200" baseline="0" dirty="0">
                          <a:solidFill>
                            <a:schemeClr val="dk1"/>
                          </a:solidFill>
                          <a:effectLst/>
                          <a:latin typeface="+mn-lt"/>
                          <a:ea typeface="+mn-ea"/>
                          <a:cs typeface="+mn-cs"/>
                        </a:rPr>
                        <a:t>Созданы мастерская зажигательная версия гимна, а также видео-клипа с участием людей из разных стран.</a:t>
                      </a:r>
                      <a:endParaRPr lang="ru-RU" sz="2400" dirty="0"/>
                    </a:p>
                  </a:txBody>
                  <a:tcPr anchor="ctr">
                    <a:solidFill>
                      <a:schemeClr val="accent3">
                        <a:lumMod val="40000"/>
                        <a:lumOff val="60000"/>
                      </a:schemeClr>
                    </a:solidFill>
                  </a:tcPr>
                </a:tc>
                <a:extLst>
                  <a:ext uri="{0D108BD9-81ED-4DB2-BD59-A6C34878D82A}">
                    <a16:rowId xmlns:a16="http://schemas.microsoft.com/office/drawing/2014/main" val="772160011"/>
                  </a:ext>
                </a:extLst>
              </a:tr>
            </a:tbl>
          </a:graphicData>
        </a:graphic>
      </p:graphicFrame>
      <p:sp>
        <p:nvSpPr>
          <p:cNvPr id="6" name="TextBox 5"/>
          <p:cNvSpPr txBox="1"/>
          <p:nvPr/>
        </p:nvSpPr>
        <p:spPr>
          <a:xfrm>
            <a:off x="633901" y="1225035"/>
            <a:ext cx="2871299" cy="523220"/>
          </a:xfrm>
          <a:prstGeom prst="rect">
            <a:avLst/>
          </a:prstGeom>
          <a:noFill/>
        </p:spPr>
        <p:txBody>
          <a:bodyPr wrap="none" rtlCol="0">
            <a:spAutoFit/>
          </a:bodyPr>
          <a:lstStyle/>
          <a:p>
            <a:r>
              <a:rPr lang="ru-RU" sz="28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ОППОНЕНТЫ</a:t>
            </a:r>
          </a:p>
        </p:txBody>
      </p:sp>
      <p:sp>
        <p:nvSpPr>
          <p:cNvPr id="8" name="TextBox 7"/>
          <p:cNvSpPr txBox="1"/>
          <p:nvPr/>
        </p:nvSpPr>
        <p:spPr>
          <a:xfrm>
            <a:off x="5715000" y="1219201"/>
            <a:ext cx="3142207" cy="523220"/>
          </a:xfrm>
          <a:prstGeom prst="rect">
            <a:avLst/>
          </a:prstGeom>
          <a:noFill/>
        </p:spPr>
        <p:txBody>
          <a:bodyPr wrap="none" rtlCol="0">
            <a:spAutoFit/>
          </a:bodyPr>
          <a:lstStyle/>
          <a:p>
            <a:r>
              <a:rPr lang="ru-RU" sz="2800" b="1" dirty="0">
                <a:solidFill>
                  <a:srgbClr val="006600"/>
                </a:solidFill>
                <a:latin typeface="Verdana" panose="020B0604030504040204" pitchFamily="34" charset="0"/>
                <a:ea typeface="Verdana" panose="020B0604030504040204" pitchFamily="34" charset="0"/>
                <a:cs typeface="Verdana" panose="020B0604030504040204" pitchFamily="34" charset="0"/>
              </a:rPr>
              <a:t>ИННОВАТОРЫ</a:t>
            </a:r>
          </a:p>
        </p:txBody>
      </p:sp>
      <p:sp>
        <p:nvSpPr>
          <p:cNvPr id="7" name="Стрелка влево 6"/>
          <p:cNvSpPr/>
          <p:nvPr/>
        </p:nvSpPr>
        <p:spPr>
          <a:xfrm>
            <a:off x="4876800" y="2819400"/>
            <a:ext cx="2819400" cy="1051008"/>
          </a:xfrm>
          <a:prstGeom prst="leftArrow">
            <a:avLst/>
          </a:prstGeom>
          <a:solidFill>
            <a:srgbClr val="0066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i="1" dirty="0">
                <a:solidFill>
                  <a:srgbClr val="FFFF00"/>
                </a:solidFill>
              </a:rPr>
              <a:t>Предугадывание</a:t>
            </a:r>
          </a:p>
        </p:txBody>
      </p:sp>
      <p:sp>
        <p:nvSpPr>
          <p:cNvPr id="13" name="Стрелка влево 12"/>
          <p:cNvSpPr/>
          <p:nvPr/>
        </p:nvSpPr>
        <p:spPr>
          <a:xfrm flipH="1">
            <a:off x="1828800" y="5102565"/>
            <a:ext cx="2819400" cy="1051008"/>
          </a:xfrm>
          <a:prstGeom prst="leftArrow">
            <a:avLst/>
          </a:prstGeom>
          <a:solidFill>
            <a:schemeClr val="accent4">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400" i="1" dirty="0">
                <a:solidFill>
                  <a:srgbClr val="66FFFF"/>
                </a:solidFill>
              </a:rPr>
              <a:t>Предугадывание</a:t>
            </a:r>
          </a:p>
        </p:txBody>
      </p:sp>
      <p:sp>
        <p:nvSpPr>
          <p:cNvPr id="9" name="Стрелка вниз 8"/>
          <p:cNvSpPr/>
          <p:nvPr/>
        </p:nvSpPr>
        <p:spPr>
          <a:xfrm>
            <a:off x="3733800" y="1066800"/>
            <a:ext cx="1905000" cy="79762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ru-RU" sz="2000" dirty="0">
                <a:solidFill>
                  <a:schemeClr val="tx1"/>
                </a:solidFill>
              </a:rPr>
              <a:t>Эпизод игры</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64000" cy="864000"/>
          </a:xfrm>
          <a:prstGeom prst="rect">
            <a:avLst/>
          </a:prstGeom>
        </p:spPr>
      </p:pic>
      <p:pic>
        <p:nvPicPr>
          <p:cNvPr id="16" name="Picture 5" descr="V:\Images\Icons\headphone_mic_01.jpg">
            <a:extLst>
              <a:ext uri="{FF2B5EF4-FFF2-40B4-BE49-F238E27FC236}">
                <a16:creationId xmlns:a16="http://schemas.microsoft.com/office/drawing/2014/main" id="{B590A1D5-8D50-40D7-92DA-5FD12204D8BF}"/>
              </a:ext>
            </a:extLst>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32000" y="2624904"/>
            <a:ext cx="57907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cons.iconarchive.com/icons/dapino/beach/256/air-balloon-icon.png">
            <a:extLst>
              <a:ext uri="{FF2B5EF4-FFF2-40B4-BE49-F238E27FC236}">
                <a16:creationId xmlns:a16="http://schemas.microsoft.com/office/drawing/2014/main" id="{937E5CD2-3985-431A-8EF3-FC9B59A1BA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734009"/>
            <a:ext cx="720000" cy="72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7053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0-#ppt_w/2"/>
                                          </p:val>
                                        </p:tav>
                                        <p:tav tm="100000">
                                          <p:val>
                                            <p:strVal val="#ppt_x"/>
                                          </p:val>
                                        </p:tav>
                                      </p:tavLst>
                                    </p:anim>
                                    <p:anim calcmode="lin" valueType="num">
                                      <p:cBhvr additive="base">
                                        <p:cTn id="29" dur="10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childTnLst>
                          </p:cTn>
                        </p:par>
                        <p:par>
                          <p:cTn id="40" fill="hold">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1000"/>
                                        <p:tgtEl>
                                          <p:spTgt spid="7"/>
                                        </p:tgtEl>
                                      </p:cBhvr>
                                    </p:animEffect>
                                  </p:childTnLst>
                                </p:cTn>
                              </p:par>
                            </p:childTnLst>
                          </p:cTn>
                        </p:par>
                        <p:par>
                          <p:cTn id="44" fill="hold">
                            <p:stCondLst>
                              <p:cond delay="8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8" grpId="0"/>
      <p:bldP spid="7" grpId="0" animBg="1"/>
      <p:bldP spid="13"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EA83251C-427C-466F-9C2B-5029C4581F34}"/>
              </a:ext>
            </a:extLst>
          </p:cNvPr>
          <p:cNvSpPr/>
          <p:nvPr/>
        </p:nvSpPr>
        <p:spPr>
          <a:xfrm>
            <a:off x="0" y="6678000"/>
            <a:ext cx="9144000" cy="180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864000" y="7883"/>
            <a:ext cx="8280000" cy="8640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idx="4294967295"/>
          </p:nvPr>
        </p:nvSpPr>
        <p:spPr>
          <a:xfrm>
            <a:off x="432000" y="18775"/>
            <a:ext cx="9144000" cy="842217"/>
          </a:xfrm>
        </p:spPr>
        <p:txBody>
          <a:bodyPr>
            <a:normAutofit/>
          </a:bodyPr>
          <a:lstStyle/>
          <a:p>
            <a:pPr algn="ct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Усиление</a:t>
            </a:r>
            <a:r>
              <a:rPr lang="en-US" sz="32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бизнес-модели</a:t>
            </a:r>
            <a:r>
              <a:rPr lang="en-US" sz="3200" dirty="0">
                <a:solidFill>
                  <a:schemeClr val="bg1"/>
                </a:solidFill>
                <a:latin typeface="Impact" panose="020B0806030902050204" pitchFamily="34" charset="0"/>
                <a:ea typeface="Verdana" panose="020B0604030504040204" pitchFamily="34" charset="0"/>
                <a:cs typeface="Verdana" panose="020B0604030504040204" pitchFamily="34" charset="0"/>
              </a:rPr>
              <a:t> </a:t>
            </a:r>
            <a:r>
              <a:rPr lang="ru-RU" sz="3200" dirty="0" err="1">
                <a:solidFill>
                  <a:schemeClr val="bg1"/>
                </a:solidFill>
                <a:latin typeface="Impact" panose="020B0806030902050204" pitchFamily="34" charset="0"/>
                <a:ea typeface="Verdana" panose="020B0604030504040204" pitchFamily="34" charset="0"/>
                <a:cs typeface="Verdana" panose="020B0604030504040204" pitchFamily="34" charset="0"/>
              </a:rPr>
              <a:t>Инномпийских</a:t>
            </a:r>
            <a:r>
              <a:rPr lang="ru-RU" sz="3200" dirty="0">
                <a:solidFill>
                  <a:schemeClr val="bg1"/>
                </a:solidFill>
                <a:latin typeface="Impact" panose="020B0806030902050204" pitchFamily="34" charset="0"/>
                <a:ea typeface="Verdana" panose="020B0604030504040204" pitchFamily="34" charset="0"/>
                <a:cs typeface="Verdana" panose="020B0604030504040204" pitchFamily="34" charset="0"/>
              </a:rPr>
              <a:t> игр</a:t>
            </a:r>
            <a:endParaRPr lang="ru-RU" sz="3200" dirty="0">
              <a:solidFill>
                <a:schemeClr val="bg1"/>
              </a:solidFill>
              <a:latin typeface="Arial Black" panose="020B0A040201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51148865"/>
              </p:ext>
            </p:extLst>
          </p:nvPr>
        </p:nvGraphicFramePr>
        <p:xfrm>
          <a:off x="0" y="1981200"/>
          <a:ext cx="9144000" cy="4752000"/>
        </p:xfrm>
        <a:graphic>
          <a:graphicData uri="http://schemas.openxmlformats.org/drawingml/2006/table">
            <a:tbl>
              <a:tblPr firstRow="1" bandRow="1">
                <a:tableStyleId>{F5AB1C69-6EDB-4FF4-983F-18BD219EF322}</a:tableStyleId>
              </a:tblPr>
              <a:tblGrid>
                <a:gridCol w="1613647">
                  <a:extLst>
                    <a:ext uri="{9D8B030D-6E8A-4147-A177-3AD203B41FA5}">
                      <a16:colId xmlns:a16="http://schemas.microsoft.com/office/drawing/2014/main" val="2606036685"/>
                    </a:ext>
                  </a:extLst>
                </a:gridCol>
                <a:gridCol w="3137647">
                  <a:extLst>
                    <a:ext uri="{9D8B030D-6E8A-4147-A177-3AD203B41FA5}">
                      <a16:colId xmlns:a16="http://schemas.microsoft.com/office/drawing/2014/main" val="246729674"/>
                    </a:ext>
                  </a:extLst>
                </a:gridCol>
                <a:gridCol w="1434353">
                  <a:extLst>
                    <a:ext uri="{9D8B030D-6E8A-4147-A177-3AD203B41FA5}">
                      <a16:colId xmlns:a16="http://schemas.microsoft.com/office/drawing/2014/main" val="2170787975"/>
                    </a:ext>
                  </a:extLst>
                </a:gridCol>
                <a:gridCol w="2958353">
                  <a:extLst>
                    <a:ext uri="{9D8B030D-6E8A-4147-A177-3AD203B41FA5}">
                      <a16:colId xmlns:a16="http://schemas.microsoft.com/office/drawing/2014/main" val="3634985146"/>
                    </a:ext>
                  </a:extLst>
                </a:gridCol>
              </a:tblGrid>
              <a:tr h="520714">
                <a:tc>
                  <a:txBody>
                    <a:bodyPr/>
                    <a:lstStyle/>
                    <a:p>
                      <a:pPr algn="ctr"/>
                      <a:r>
                        <a:rPr lang="ru-RU" sz="2000" dirty="0">
                          <a:solidFill>
                            <a:srgbClr val="66FFFF"/>
                          </a:solidFill>
                        </a:rPr>
                        <a:t>Метафора</a:t>
                      </a:r>
                    </a:p>
                  </a:txBody>
                  <a:tcPr anchor="ctr">
                    <a:solidFill>
                      <a:schemeClr val="accent4">
                        <a:lumMod val="75000"/>
                      </a:schemeClr>
                    </a:solidFill>
                  </a:tcPr>
                </a:tc>
                <a:tc>
                  <a:txBody>
                    <a:bodyPr/>
                    <a:lstStyle/>
                    <a:p>
                      <a:r>
                        <a:rPr lang="ru-RU" sz="2400" dirty="0">
                          <a:solidFill>
                            <a:srgbClr val="66FFFF"/>
                          </a:solidFill>
                        </a:rPr>
                        <a:t>В</a:t>
                      </a:r>
                      <a:r>
                        <a:rPr lang="ru-RU" sz="2400" baseline="0" dirty="0">
                          <a:solidFill>
                            <a:srgbClr val="66FFFF"/>
                          </a:solidFill>
                        </a:rPr>
                        <a:t>ЫЗОВ</a:t>
                      </a:r>
                      <a:endParaRPr lang="ru-RU" sz="2400" dirty="0">
                        <a:solidFill>
                          <a:srgbClr val="66FFFF"/>
                        </a:solidFill>
                      </a:endParaRPr>
                    </a:p>
                  </a:txBody>
                  <a:tcPr anchor="ctr">
                    <a:solidFill>
                      <a:schemeClr val="accent4">
                        <a:lumMod val="75000"/>
                      </a:schemeClr>
                    </a:solidFill>
                  </a:tcPr>
                </a:tc>
                <a:tc>
                  <a:txBody>
                    <a:bodyPr/>
                    <a:lstStyle/>
                    <a:p>
                      <a:pPr algn="ctr"/>
                      <a:r>
                        <a:rPr lang="ru-RU" sz="2000" dirty="0">
                          <a:solidFill>
                            <a:srgbClr val="FFFF00"/>
                          </a:solidFill>
                        </a:rPr>
                        <a:t>Метафора</a:t>
                      </a:r>
                    </a:p>
                  </a:txBody>
                  <a:tcPr anchor="ctr">
                    <a:solidFill>
                      <a:srgbClr val="006600"/>
                    </a:solidFill>
                  </a:tcPr>
                </a:tc>
                <a:tc>
                  <a:txBody>
                    <a:bodyPr/>
                    <a:lstStyle/>
                    <a:p>
                      <a:r>
                        <a:rPr lang="ru-RU" sz="2400" dirty="0">
                          <a:solidFill>
                            <a:srgbClr val="FFFF00"/>
                          </a:solidFill>
                        </a:rPr>
                        <a:t>Р</a:t>
                      </a:r>
                      <a:r>
                        <a:rPr lang="ru-RU" sz="2400" baseline="0" dirty="0">
                          <a:solidFill>
                            <a:srgbClr val="FFFF00"/>
                          </a:solidFill>
                        </a:rPr>
                        <a:t>ЕШЕНИЕ</a:t>
                      </a:r>
                      <a:endParaRPr lang="ru-RU" sz="2400" dirty="0">
                        <a:solidFill>
                          <a:srgbClr val="FFFF00"/>
                        </a:solidFill>
                      </a:endParaRPr>
                    </a:p>
                  </a:txBody>
                  <a:tcPr anchor="ctr">
                    <a:solidFill>
                      <a:srgbClr val="006600"/>
                    </a:solidFill>
                  </a:tcPr>
                </a:tc>
                <a:extLst>
                  <a:ext uri="{0D108BD9-81ED-4DB2-BD59-A6C34878D82A}">
                    <a16:rowId xmlns:a16="http://schemas.microsoft.com/office/drawing/2014/main" val="3288594289"/>
                  </a:ext>
                </a:extLst>
              </a:tr>
              <a:tr h="2187000">
                <a:tc>
                  <a:txBody>
                    <a:bodyPr/>
                    <a:lstStyle/>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r>
                        <a:rPr lang="ru-RU" sz="2400" b="1" i="0" kern="1200" dirty="0">
                          <a:solidFill>
                            <a:schemeClr val="accent4">
                              <a:lumMod val="75000"/>
                            </a:schemeClr>
                          </a:solidFill>
                          <a:effectLst/>
                          <a:latin typeface="+mn-lt"/>
                          <a:ea typeface="+mn-ea"/>
                          <a:cs typeface="+mn-cs"/>
                        </a:rPr>
                        <a:t>Низкое давление</a:t>
                      </a:r>
                      <a:r>
                        <a:rPr lang="ru-RU" sz="2400" b="1" i="0" kern="1200" baseline="0" dirty="0">
                          <a:solidFill>
                            <a:schemeClr val="accent4">
                              <a:lumMod val="75000"/>
                            </a:schemeClr>
                          </a:solidFill>
                          <a:effectLst/>
                          <a:latin typeface="+mn-lt"/>
                          <a:ea typeface="+mn-ea"/>
                          <a:cs typeface="+mn-cs"/>
                        </a:rPr>
                        <a:t> воздуха</a:t>
                      </a:r>
                      <a:endParaRPr lang="ru-RU" sz="2400" i="0" dirty="0">
                        <a:solidFill>
                          <a:schemeClr val="accent4">
                            <a:lumMod val="75000"/>
                          </a:schemeClr>
                        </a:solidFill>
                      </a:endParaRPr>
                    </a:p>
                  </a:txBody>
                  <a:tcPr anchor="ctr">
                    <a:solidFill>
                      <a:schemeClr val="accent4">
                        <a:lumMod val="20000"/>
                        <a:lumOff val="80000"/>
                      </a:schemeClr>
                    </a:solidFill>
                  </a:tcPr>
                </a:tc>
                <a:tc>
                  <a:txBody>
                    <a:bodyPr/>
                    <a:lstStyle/>
                    <a:p>
                      <a:r>
                        <a:rPr lang="ru-RU" sz="2400" kern="1200" dirty="0" err="1">
                          <a:solidFill>
                            <a:schemeClr val="dk1"/>
                          </a:solidFill>
                          <a:effectLst/>
                          <a:latin typeface="+mn-lt"/>
                          <a:ea typeface="+mn-ea"/>
                          <a:cs typeface="+mn-cs"/>
                        </a:rPr>
                        <a:t>Инномпиады</a:t>
                      </a:r>
                      <a:r>
                        <a:rPr lang="ru-RU" sz="2400" kern="1200" dirty="0">
                          <a:solidFill>
                            <a:schemeClr val="dk1"/>
                          </a:solidFill>
                          <a:effectLst/>
                          <a:latin typeface="+mn-lt"/>
                          <a:ea typeface="+mn-ea"/>
                          <a:cs typeface="+mn-cs"/>
                        </a:rPr>
                        <a:t> должны</a:t>
                      </a:r>
                      <a:r>
                        <a:rPr lang="ru-RU" sz="2400" kern="1200" baseline="0" dirty="0">
                          <a:solidFill>
                            <a:schemeClr val="dk1"/>
                          </a:solidFill>
                          <a:effectLst/>
                          <a:latin typeface="+mn-lt"/>
                          <a:ea typeface="+mn-ea"/>
                          <a:cs typeface="+mn-cs"/>
                        </a:rPr>
                        <a:t> вовлекать все население мира, но многим создаваемые инновации не близки.</a:t>
                      </a:r>
                      <a:endParaRPr lang="ru-RU" sz="2400" dirty="0"/>
                    </a:p>
                  </a:txBody>
                  <a:tcPr anchor="ctr">
                    <a:solidFill>
                      <a:schemeClr val="accent4">
                        <a:lumMod val="20000"/>
                        <a:lumOff val="80000"/>
                      </a:schemeClr>
                    </a:solidFill>
                  </a:tcPr>
                </a:tc>
                <a:tc>
                  <a:txBody>
                    <a:bodyPr/>
                    <a:lstStyle/>
                    <a:p>
                      <a:pPr algn="ctr"/>
                      <a:endParaRPr lang="ru-RU" sz="2000" dirty="0"/>
                    </a:p>
                  </a:txBody>
                  <a:tcPr anchor="ctr">
                    <a:solidFill>
                      <a:schemeClr val="accent3">
                        <a:lumMod val="40000"/>
                        <a:lumOff val="60000"/>
                      </a:schemeClr>
                    </a:solidFill>
                  </a:tcPr>
                </a:tc>
                <a:tc>
                  <a:txBody>
                    <a:bodyPr/>
                    <a:lstStyle/>
                    <a:p>
                      <a:endParaRPr lang="ru-RU" sz="2000" dirty="0"/>
                    </a:p>
                  </a:txBody>
                  <a:tcPr anchor="ctr">
                    <a:solidFill>
                      <a:schemeClr val="accent3">
                        <a:lumMod val="40000"/>
                        <a:lumOff val="60000"/>
                      </a:schemeClr>
                    </a:solidFill>
                  </a:tcPr>
                </a:tc>
                <a:extLst>
                  <a:ext uri="{0D108BD9-81ED-4DB2-BD59-A6C34878D82A}">
                    <a16:rowId xmlns:a16="http://schemas.microsoft.com/office/drawing/2014/main" val="3880439421"/>
                  </a:ext>
                </a:extLst>
              </a:tr>
              <a:tr h="2044286">
                <a:tc>
                  <a:txBody>
                    <a:bodyPr/>
                    <a:lstStyle/>
                    <a:p>
                      <a:endParaRPr lang="ru-RU" sz="2000" dirty="0"/>
                    </a:p>
                  </a:txBody>
                  <a:tcPr anchor="ctr">
                    <a:solidFill>
                      <a:schemeClr val="accent4">
                        <a:lumMod val="20000"/>
                        <a:lumOff val="80000"/>
                      </a:schemeClr>
                    </a:solidFill>
                  </a:tcPr>
                </a:tc>
                <a:tc>
                  <a:txBody>
                    <a:bodyPr/>
                    <a:lstStyle/>
                    <a:p>
                      <a:endParaRPr lang="ru-RU" sz="2000" dirty="0"/>
                    </a:p>
                  </a:txBody>
                  <a:tcPr anchor="ctr">
                    <a:solidFill>
                      <a:schemeClr val="accent4">
                        <a:lumMod val="20000"/>
                        <a:lumOff val="80000"/>
                      </a:schemeClr>
                    </a:solidFill>
                  </a:tcPr>
                </a:tc>
                <a:tc>
                  <a:txBody>
                    <a:bodyPr/>
                    <a:lstStyle/>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endParaRPr lang="ru-RU" sz="2000" b="1" i="1" kern="1200" dirty="0">
                        <a:solidFill>
                          <a:schemeClr val="dk1"/>
                        </a:solidFill>
                        <a:effectLst/>
                        <a:latin typeface="+mn-lt"/>
                        <a:ea typeface="+mn-ea"/>
                        <a:cs typeface="+mn-cs"/>
                      </a:endParaRPr>
                    </a:p>
                    <a:p>
                      <a:pPr algn="ctr"/>
                      <a:r>
                        <a:rPr lang="ru-RU" sz="2400" b="1" i="0" kern="1200" dirty="0">
                          <a:solidFill>
                            <a:srgbClr val="006600"/>
                          </a:solidFill>
                          <a:effectLst/>
                          <a:latin typeface="+mn-lt"/>
                          <a:ea typeface="+mn-ea"/>
                          <a:cs typeface="+mn-cs"/>
                        </a:rPr>
                        <a:t>Лучше наживка</a:t>
                      </a:r>
                      <a:endParaRPr lang="ru-RU" sz="2400" i="0" dirty="0">
                        <a:solidFill>
                          <a:srgbClr val="006600"/>
                        </a:solidFill>
                      </a:endParaRPr>
                    </a:p>
                  </a:txBody>
                  <a:tcPr anchor="ctr">
                    <a:solidFill>
                      <a:schemeClr val="accent3">
                        <a:lumMod val="40000"/>
                        <a:lumOff val="60000"/>
                      </a:schemeClr>
                    </a:solidFill>
                  </a:tcPr>
                </a:tc>
                <a:tc>
                  <a:txBody>
                    <a:bodyPr/>
                    <a:lstStyle/>
                    <a:p>
                      <a:r>
                        <a:rPr lang="ru-RU" sz="2400" kern="1200" baseline="0" dirty="0">
                          <a:solidFill>
                            <a:schemeClr val="dk1"/>
                          </a:solidFill>
                          <a:effectLst/>
                          <a:latin typeface="+mn-lt"/>
                          <a:ea typeface="+mn-ea"/>
                          <a:cs typeface="+mn-cs"/>
                        </a:rPr>
                        <a:t>Новый конкурс: творческое решение важной всемирной проблемы</a:t>
                      </a:r>
                      <a:endParaRPr lang="ru-RU" sz="2400" dirty="0"/>
                    </a:p>
                  </a:txBody>
                  <a:tcPr anchor="ctr">
                    <a:solidFill>
                      <a:schemeClr val="accent3">
                        <a:lumMod val="40000"/>
                        <a:lumOff val="60000"/>
                      </a:schemeClr>
                    </a:solidFill>
                  </a:tcPr>
                </a:tc>
                <a:extLst>
                  <a:ext uri="{0D108BD9-81ED-4DB2-BD59-A6C34878D82A}">
                    <a16:rowId xmlns:a16="http://schemas.microsoft.com/office/drawing/2014/main" val="772160011"/>
                  </a:ext>
                </a:extLst>
              </a:tr>
            </a:tbl>
          </a:graphicData>
        </a:graphic>
      </p:graphicFrame>
      <p:sp>
        <p:nvSpPr>
          <p:cNvPr id="6" name="TextBox 5"/>
          <p:cNvSpPr txBox="1"/>
          <p:nvPr/>
        </p:nvSpPr>
        <p:spPr>
          <a:xfrm>
            <a:off x="633901" y="1225035"/>
            <a:ext cx="2871299" cy="523220"/>
          </a:xfrm>
          <a:prstGeom prst="rect">
            <a:avLst/>
          </a:prstGeom>
          <a:noFill/>
        </p:spPr>
        <p:txBody>
          <a:bodyPr wrap="none" rtlCol="0">
            <a:spAutoFit/>
          </a:bodyPr>
          <a:lstStyle/>
          <a:p>
            <a:r>
              <a:rPr lang="ru-RU" sz="28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ОППОНЕНТЫ</a:t>
            </a:r>
          </a:p>
        </p:txBody>
      </p:sp>
      <p:sp>
        <p:nvSpPr>
          <p:cNvPr id="8" name="TextBox 7"/>
          <p:cNvSpPr txBox="1"/>
          <p:nvPr/>
        </p:nvSpPr>
        <p:spPr>
          <a:xfrm>
            <a:off x="5715000" y="1219201"/>
            <a:ext cx="3142207" cy="523220"/>
          </a:xfrm>
          <a:prstGeom prst="rect">
            <a:avLst/>
          </a:prstGeom>
          <a:noFill/>
        </p:spPr>
        <p:txBody>
          <a:bodyPr wrap="none" rtlCol="0">
            <a:spAutoFit/>
          </a:bodyPr>
          <a:lstStyle/>
          <a:p>
            <a:r>
              <a:rPr lang="ru-RU" sz="2800" b="1" dirty="0">
                <a:solidFill>
                  <a:srgbClr val="006600"/>
                </a:solidFill>
                <a:latin typeface="Verdana" panose="020B0604030504040204" pitchFamily="34" charset="0"/>
                <a:ea typeface="Verdana" panose="020B0604030504040204" pitchFamily="34" charset="0"/>
                <a:cs typeface="Verdana" panose="020B0604030504040204" pitchFamily="34" charset="0"/>
              </a:rPr>
              <a:t>ИННОВАТОРЫ</a:t>
            </a:r>
          </a:p>
        </p:txBody>
      </p:sp>
      <p:pic>
        <p:nvPicPr>
          <p:cNvPr id="1028" name="Picture 4" descr="Kore 10 Innovative Thinking Tool: Fishing Rod">
            <a:hlinkClick r:id="rId4" tooltip="Fishing Rod"/>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4934373"/>
            <a:ext cx="683999" cy="777531"/>
          </a:xfrm>
          <a:prstGeom prst="rect">
            <a:avLst/>
          </a:prstGeom>
          <a:noFill/>
          <a:extLst>
            <a:ext uri="{909E8E84-426E-40DD-AFC4-6F175D3DCCD1}">
              <a14:hiddenFill xmlns:a14="http://schemas.microsoft.com/office/drawing/2010/main">
                <a:solidFill>
                  <a:srgbClr val="FFFFFF"/>
                </a:solidFill>
              </a14:hiddenFill>
            </a:ext>
          </a:extLst>
        </p:spPr>
      </p:pic>
      <p:sp>
        <p:nvSpPr>
          <p:cNvPr id="7" name="Стрелка влево 6"/>
          <p:cNvSpPr/>
          <p:nvPr/>
        </p:nvSpPr>
        <p:spPr>
          <a:xfrm>
            <a:off x="4876800" y="3045165"/>
            <a:ext cx="2819400" cy="1051008"/>
          </a:xfrm>
          <a:prstGeom prst="leftArrow">
            <a:avLst/>
          </a:prstGeom>
          <a:solidFill>
            <a:srgbClr val="0066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i="1" dirty="0">
                <a:solidFill>
                  <a:srgbClr val="FFFF00"/>
                </a:solidFill>
              </a:rPr>
              <a:t>Предугадывание</a:t>
            </a:r>
          </a:p>
        </p:txBody>
      </p:sp>
      <p:sp>
        <p:nvSpPr>
          <p:cNvPr id="13" name="Стрелка влево 12"/>
          <p:cNvSpPr/>
          <p:nvPr/>
        </p:nvSpPr>
        <p:spPr>
          <a:xfrm flipH="1">
            <a:off x="1828800" y="5102565"/>
            <a:ext cx="2819400" cy="1051008"/>
          </a:xfrm>
          <a:prstGeom prst="leftArrow">
            <a:avLst/>
          </a:prstGeom>
          <a:solidFill>
            <a:schemeClr val="accent4">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400" i="1" dirty="0">
                <a:solidFill>
                  <a:srgbClr val="66FFFF"/>
                </a:solidFill>
              </a:rPr>
              <a:t>Предугадывание</a:t>
            </a:r>
          </a:p>
        </p:txBody>
      </p:sp>
      <p:sp>
        <p:nvSpPr>
          <p:cNvPr id="9" name="Стрелка вниз 8"/>
          <p:cNvSpPr/>
          <p:nvPr/>
        </p:nvSpPr>
        <p:spPr>
          <a:xfrm>
            <a:off x="3733800" y="1066800"/>
            <a:ext cx="1905000" cy="79762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ru-RU" sz="2000" dirty="0">
                <a:solidFill>
                  <a:schemeClr val="tx1"/>
                </a:solidFill>
              </a:rPr>
              <a:t>Эпизод игры</a:t>
            </a:r>
          </a:p>
        </p:txBody>
      </p:sp>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864000" cy="864000"/>
          </a:xfrm>
          <a:prstGeom prst="rect">
            <a:avLst/>
          </a:prstGeom>
        </p:spPr>
      </p:pic>
      <p:pic>
        <p:nvPicPr>
          <p:cNvPr id="16" name="Picture 2" descr="Kore 10 Innovative Thinking Tool: Balloon">
            <a:hlinkClick r:id="rId7" tooltip="Balloon"/>
            <a:extLst>
              <a:ext uri="{FF2B5EF4-FFF2-40B4-BE49-F238E27FC236}">
                <a16:creationId xmlns:a16="http://schemas.microsoft.com/office/drawing/2014/main" id="{BB2A5999-E90E-4A74-AF01-46713F2F6905}"/>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200" y="2648373"/>
            <a:ext cx="647999" cy="7366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6188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0-#ppt_w/2"/>
                                          </p:val>
                                        </p:tav>
                                        <p:tav tm="100000">
                                          <p:val>
                                            <p:strVal val="#ppt_x"/>
                                          </p:val>
                                        </p:tav>
                                      </p:tavLst>
                                    </p:anim>
                                    <p:anim calcmode="lin" valueType="num">
                                      <p:cBhvr additive="base">
                                        <p:cTn id="29" dur="10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childTnLst>
                                </p:cTn>
                              </p:par>
                            </p:childTnLst>
                          </p:cTn>
                        </p:par>
                        <p:par>
                          <p:cTn id="40" fill="hold">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1000"/>
                                        <p:tgtEl>
                                          <p:spTgt spid="7"/>
                                        </p:tgtEl>
                                      </p:cBhvr>
                                    </p:animEffect>
                                  </p:childTnLst>
                                </p:cTn>
                              </p:par>
                            </p:childTnLst>
                          </p:cTn>
                        </p:par>
                        <p:par>
                          <p:cTn id="44" fill="hold">
                            <p:stCondLst>
                              <p:cond delay="8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8" grpId="0"/>
      <p:bldP spid="7" grpId="0" animBg="1"/>
      <p:bldP spid="13"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ертикальный свиток 3">
            <a:extLst>
              <a:ext uri="{FF2B5EF4-FFF2-40B4-BE49-F238E27FC236}">
                <a16:creationId xmlns:a16="http://schemas.microsoft.com/office/drawing/2014/main" id="{143819A8-D93D-4B7D-97DA-066FC0353232}"/>
              </a:ext>
            </a:extLst>
          </p:cNvPr>
          <p:cNvSpPr/>
          <p:nvPr/>
        </p:nvSpPr>
        <p:spPr>
          <a:xfrm>
            <a:off x="1066800" y="3657600"/>
            <a:ext cx="7086600" cy="28194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676400" y="4038600"/>
            <a:ext cx="6019800" cy="2209800"/>
          </a:xfrm>
        </p:spPr>
        <p:txBody>
          <a:bodyPr/>
          <a:lstStyle/>
          <a:p>
            <a:r>
              <a:rPr lang="ru-RU"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Пример развития стартапа</a:t>
            </a:r>
            <a:endParaRPr lang="ru-RU" sz="4800" b="1" dirty="0">
              <a:ln w="10160">
                <a:solidFill>
                  <a:schemeClr val="accent5"/>
                </a:solidFill>
                <a:prstDash val="solid"/>
              </a:ln>
              <a:solidFill>
                <a:srgbClr val="66FFFF"/>
              </a:solidFill>
              <a:effectLst>
                <a:outerShdw blurRad="38100" dist="22860" dir="5400000" algn="tl" rotWithShape="0">
                  <a:srgbClr val="000000">
                    <a:alpha val="30000"/>
                  </a:srgbClr>
                </a:outerShdw>
              </a:effectLst>
              <a:latin typeface="Arial Black" panose="020B0A04020102020204" pitchFamily="34" charset="0"/>
            </a:endParaRPr>
          </a:p>
        </p:txBody>
      </p:sp>
      <p:pic>
        <p:nvPicPr>
          <p:cNvPr id="10" name="Рисунок 9">
            <a:extLst>
              <a:ext uri="{FF2B5EF4-FFF2-40B4-BE49-F238E27FC236}">
                <a16:creationId xmlns:a16="http://schemas.microsoft.com/office/drawing/2014/main" id="{9E1C7482-431A-4F4E-9F59-21E38ECE83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000" y="811800"/>
            <a:ext cx="2160000" cy="2160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42636435"/>
      </p:ext>
    </p:extLst>
  </p:cSld>
  <p:clrMapOvr>
    <a:masterClrMapping/>
  </p:clrMapOvr>
  <mc:AlternateContent xmlns:mc="http://schemas.openxmlformats.org/markup-compatibility/2006" xmlns:p14="http://schemas.microsoft.com/office/powerpoint/2010/main">
    <mc:Choice Requires="p14">
      <p:transition spd="slow" p14:dur="15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1676400"/>
          </a:xfrm>
          <a:solidFill>
            <a:schemeClr val="tx1">
              <a:lumMod val="50000"/>
              <a:lumOff val="50000"/>
            </a:schemeClr>
          </a:solidFill>
          <a:ln>
            <a:noFill/>
          </a:ln>
        </p:spPr>
        <p:txBody>
          <a:bodyPr>
            <a:noAutofit/>
          </a:bodyPr>
          <a:lstStyle/>
          <a:p>
            <a:pPr marL="171450" algn="l"/>
            <a:r>
              <a:rPr lang="en-US" sz="44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       GINUS</a:t>
            </a:r>
            <a:r>
              <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Advanced </a:t>
            </a:r>
            <a:b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b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pic>
        <p:nvPicPr>
          <p:cNvPr id="4100" name="Picture 4" descr="C:\Users\Валера\Documents\Temp\Singpore 2018-02\WNSA\GINUS\logo_GINUS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95325" cy="58102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Группа 9"/>
          <p:cNvGrpSpPr/>
          <p:nvPr/>
        </p:nvGrpSpPr>
        <p:grpSpPr>
          <a:xfrm>
            <a:off x="152400" y="1828800"/>
            <a:ext cx="5638800" cy="4876800"/>
            <a:chOff x="152400" y="1828800"/>
            <a:chExt cx="5638800" cy="4876800"/>
          </a:xfrm>
        </p:grpSpPr>
        <p:sp>
          <p:nvSpPr>
            <p:cNvPr id="9" name="Прямоугольник 8"/>
            <p:cNvSpPr/>
            <p:nvPr/>
          </p:nvSpPr>
          <p:spPr>
            <a:xfrm>
              <a:off x="152400" y="1828800"/>
              <a:ext cx="5638800" cy="4876800"/>
            </a:xfrm>
            <a:prstGeom prst="rect">
              <a:avLst/>
            </a:prstGeom>
            <a:solidFill>
              <a:schemeClr val="tx1">
                <a:lumMod val="50000"/>
                <a:lumOff val="50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28600" y="1981200"/>
              <a:ext cx="5562600" cy="4585871"/>
            </a:xfrm>
            <a:prstGeom prst="rect">
              <a:avLst/>
            </a:prstGeom>
            <a:noFill/>
          </p:spPr>
          <p:txBody>
            <a:bodyPr wrap="square" rtlCol="0">
              <a:spAutoFit/>
            </a:bodyPr>
            <a:lstStyle/>
            <a:p>
              <a:pPr>
                <a:spcAft>
                  <a:spcPts val="1200"/>
                </a:spcAft>
              </a:pPr>
              <a:r>
                <a:rPr lang="en-US" sz="2800" b="1" dirty="0">
                  <a:solidFill>
                    <a:srgbClr val="FFFF00"/>
                  </a:solidFill>
                  <a:latin typeface="Arial Narrow" panose="020B0606020202030204" pitchFamily="34" charset="0"/>
                </a:rPr>
                <a:t>Sources of Competitive Advantage</a:t>
              </a:r>
            </a:p>
            <a:p>
              <a:pPr marL="457200" indent="-457200">
                <a:spcAft>
                  <a:spcPts val="1200"/>
                </a:spcAft>
                <a:buClr>
                  <a:srgbClr val="FFFF00"/>
                </a:buClr>
                <a:buFont typeface="Arial" panose="020B0604020202020204" pitchFamily="34" charset="0"/>
                <a:buChar char="•"/>
              </a:pPr>
              <a:r>
                <a:rPr lang="en-US" sz="2800" dirty="0">
                  <a:solidFill>
                    <a:schemeClr val="bg1"/>
                  </a:solidFill>
                  <a:latin typeface="+mn-lt"/>
                </a:rPr>
                <a:t>Advanced mathematics and IT solutions</a:t>
              </a:r>
            </a:p>
            <a:p>
              <a:pPr marL="457200" indent="-457200">
                <a:spcAft>
                  <a:spcPts val="1200"/>
                </a:spcAft>
                <a:buClr>
                  <a:srgbClr val="FFFF00"/>
                </a:buClr>
                <a:buFont typeface="Arial" panose="020B0604020202020204" pitchFamily="34" charset="0"/>
                <a:buChar char="•"/>
              </a:pPr>
              <a:r>
                <a:rPr lang="en-US" sz="2800" dirty="0">
                  <a:solidFill>
                    <a:schemeClr val="bg1"/>
                  </a:solidFill>
                  <a:latin typeface="+mn-lt"/>
                </a:rPr>
                <a:t>One person can operate several drones</a:t>
              </a:r>
            </a:p>
            <a:p>
              <a:pPr marL="457200" indent="-457200">
                <a:spcAft>
                  <a:spcPts val="1200"/>
                </a:spcAft>
                <a:buClr>
                  <a:srgbClr val="FFFF00"/>
                </a:buClr>
                <a:buFont typeface="Arial" panose="020B0604020202020204" pitchFamily="34" charset="0"/>
                <a:buChar char="•"/>
              </a:pPr>
              <a:r>
                <a:rPr lang="en-US" sz="2800" dirty="0">
                  <a:solidFill>
                    <a:schemeClr val="bg1"/>
                  </a:solidFill>
                  <a:latin typeface="+mn-lt"/>
                </a:rPr>
                <a:t>Market dominating ‘</a:t>
              </a:r>
              <a:r>
                <a:rPr lang="en-US" sz="2800" dirty="0" err="1">
                  <a:solidFill>
                    <a:schemeClr val="bg1"/>
                  </a:solidFill>
                  <a:latin typeface="+mn-lt"/>
                </a:rPr>
                <a:t>Photoscan</a:t>
              </a:r>
              <a:r>
                <a:rPr lang="en-US" sz="2800" dirty="0">
                  <a:solidFill>
                    <a:schemeClr val="bg1"/>
                  </a:solidFill>
                  <a:latin typeface="+mn-lt"/>
                </a:rPr>
                <a:t>’</a:t>
              </a:r>
            </a:p>
            <a:p>
              <a:pPr marL="457200" indent="-457200">
                <a:spcAft>
                  <a:spcPts val="1200"/>
                </a:spcAft>
                <a:buClr>
                  <a:srgbClr val="FFFF00"/>
                </a:buClr>
                <a:buFont typeface="Arial" panose="020B0604020202020204" pitchFamily="34" charset="0"/>
                <a:buChar char="•"/>
              </a:pPr>
              <a:r>
                <a:rPr lang="en-US" sz="2800" dirty="0">
                  <a:solidFill>
                    <a:schemeClr val="bg1"/>
                  </a:solidFill>
                  <a:latin typeface="+mn-lt"/>
                </a:rPr>
                <a:t>Ability to come out with great creative solutions to difficult problems within few hours</a:t>
              </a:r>
              <a:endParaRPr lang="ru-RU" sz="2800" dirty="0">
                <a:solidFill>
                  <a:schemeClr val="bg1"/>
                </a:solidFill>
                <a:latin typeface="+mn-lt"/>
              </a:endParaRPr>
            </a:p>
          </p:txBody>
        </p:sp>
      </p:grpSp>
      <p:pic>
        <p:nvPicPr>
          <p:cNvPr id="22" name="Рисунок 21"/>
          <p:cNvPicPr/>
          <p:nvPr/>
        </p:nvPicPr>
        <p:blipFill>
          <a:blip r:embed="rId4">
            <a:extLst>
              <a:ext uri="{28A0092B-C50C-407E-A947-70E740481C1C}">
                <a14:useLocalDpi xmlns:a14="http://schemas.microsoft.com/office/drawing/2010/main" val="0"/>
              </a:ext>
            </a:extLst>
          </a:blip>
          <a:stretch>
            <a:fillRect/>
          </a:stretch>
        </p:blipFill>
        <p:spPr>
          <a:xfrm>
            <a:off x="5913755" y="1929765"/>
            <a:ext cx="3071495" cy="1727835"/>
          </a:xfrm>
          <a:prstGeom prst="rect">
            <a:avLst/>
          </a:prstGeom>
        </p:spPr>
      </p:pic>
      <p:pic>
        <p:nvPicPr>
          <p:cNvPr id="23" name="Рисунок 22"/>
          <p:cNvPicPr/>
          <p:nvPr/>
        </p:nvPicPr>
        <p:blipFill>
          <a:blip r:embed="rId5"/>
          <a:stretch>
            <a:fillRect/>
          </a:stretch>
        </p:blipFill>
        <p:spPr>
          <a:xfrm>
            <a:off x="5945505" y="3870960"/>
            <a:ext cx="3007995" cy="1691640"/>
          </a:xfrm>
          <a:prstGeom prst="rect">
            <a:avLst/>
          </a:prstGeom>
        </p:spPr>
      </p:pic>
      <p:pic>
        <p:nvPicPr>
          <p:cNvPr id="11" name="Picture 2" descr="Гинус, передовая российская компания, дроны, прорывные решения, Сингапурское авиашоу 2018, Вадим Котельников  ">
            <a:hlinkClick r:id="rId6" tooltip="Гинус"/>
            <a:extLst>
              <a:ext uri="{FF2B5EF4-FFF2-40B4-BE49-F238E27FC236}">
                <a16:creationId xmlns:a16="http://schemas.microsoft.com/office/drawing/2014/main" id="{34AFFE88-ECF0-4F34-9579-0ECB4D41C07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30000"/>
                    </a14:imgEffect>
                  </a14:imgLayer>
                </a14:imgProps>
              </a:ext>
              <a:ext uri="{28A0092B-C50C-407E-A947-70E740481C1C}">
                <a14:useLocalDpi xmlns:a14="http://schemas.microsoft.com/office/drawing/2010/main" val="0"/>
              </a:ext>
            </a:extLst>
          </a:blip>
          <a:srcRect t="33333" r="27500" b="23333"/>
          <a:stretch/>
        </p:blipFill>
        <p:spPr bwMode="auto">
          <a:xfrm>
            <a:off x="6477000" y="5694947"/>
            <a:ext cx="2209800"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C6F282A2-FCBB-47D7-A0FA-56499A6986B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0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5791200" y="0"/>
            <a:ext cx="3390900" cy="1695450"/>
          </a:xfrm>
          <a:prstGeom prst="rect">
            <a:avLst/>
          </a:prstGeom>
        </p:spPr>
      </p:pic>
    </p:spTree>
    <p:extLst>
      <p:ext uri="{BB962C8B-B14F-4D97-AF65-F5344CB8AC3E}">
        <p14:creationId xmlns:p14="http://schemas.microsoft.com/office/powerpoint/2010/main" val="27736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childTnLst>
                                </p:cTn>
                              </p:par>
                            </p:childTnLst>
                          </p:cTn>
                        </p:par>
                        <p:par>
                          <p:cTn id="20" fill="hold">
                            <p:stCondLst>
                              <p:cond delay="4500"/>
                            </p:stCondLst>
                            <p:childTnLst>
                              <p:par>
                                <p:cTn id="21" presetID="22" presetClass="entr" presetSubtype="1"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0"/>
                                        <p:tgtEl>
                                          <p:spTgt spid="10"/>
                                        </p:tgtEl>
                                      </p:cBhvr>
                                    </p:animEffect>
                                  </p:childTnLst>
                                </p:cTn>
                              </p:par>
                            </p:childTnLst>
                          </p:cTn>
                        </p:par>
                        <p:par>
                          <p:cTn id="24" fill="hold">
                            <p:stCondLst>
                              <p:cond delay="10500"/>
                            </p:stCondLst>
                            <p:childTnLst>
                              <p:par>
                                <p:cTn id="25" presetID="10" presetClass="entr" presetSubtype="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5" name="TextBox 4"/>
          <p:cNvSpPr txBox="1"/>
          <p:nvPr/>
        </p:nvSpPr>
        <p:spPr>
          <a:xfrm>
            <a:off x="1371608" y="1143000"/>
            <a:ext cx="6822188" cy="2123658"/>
          </a:xfrm>
          <a:prstGeom prst="rect">
            <a:avLst/>
          </a:prstGeom>
          <a:noFill/>
        </p:spPr>
        <p:txBody>
          <a:bodyPr wrap="none" rtlCol="0">
            <a:spAutoFit/>
          </a:bodyPr>
          <a:lstStyle/>
          <a:p>
            <a:pPr algn="ctr"/>
            <a:r>
              <a:rPr lang="en-US" sz="7200" dirty="0">
                <a:solidFill>
                  <a:srgbClr val="A50021"/>
                </a:solidFill>
                <a:effectLst>
                  <a:outerShdw blurRad="38100" dist="38100" dir="2700000" algn="tl">
                    <a:srgbClr val="000000">
                      <a:alpha val="43137"/>
                    </a:srgbClr>
                  </a:outerShdw>
                </a:effectLst>
                <a:latin typeface="Impact" panose="020B0806030902050204" pitchFamily="34" charset="0"/>
              </a:rPr>
              <a:t>EXPANDING </a:t>
            </a:r>
          </a:p>
          <a:p>
            <a:pPr algn="ctr"/>
            <a:r>
              <a:rPr lang="en-US" sz="6000" dirty="0">
                <a:solidFill>
                  <a:srgbClr val="A50021"/>
                </a:solidFill>
                <a:effectLst>
                  <a:outerShdw blurRad="38100" dist="38100" dir="2700000" algn="tl">
                    <a:srgbClr val="000000">
                      <a:alpha val="43137"/>
                    </a:srgbClr>
                  </a:outerShdw>
                </a:effectLst>
                <a:latin typeface="Impact" panose="020B0806030902050204" pitchFamily="34" charset="0"/>
              </a:rPr>
              <a:t>the range of services</a:t>
            </a:r>
          </a:p>
        </p:txBody>
      </p:sp>
      <p:pic>
        <p:nvPicPr>
          <p:cNvPr id="6" name="Рисунок 5">
            <a:extLst>
              <a:ext uri="{FF2B5EF4-FFF2-40B4-BE49-F238E27FC236}">
                <a16:creationId xmlns:a16="http://schemas.microsoft.com/office/drawing/2014/main" id="{62E5D753-7E3A-49D5-88C8-3610E5B83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3935075"/>
            <a:ext cx="2286924" cy="228692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35C7EC8-D739-467F-8490-14A8B9A26814}"/>
              </a:ext>
            </a:extLst>
          </p:cNvPr>
          <p:cNvSpPr txBox="1"/>
          <p:nvPr/>
        </p:nvSpPr>
        <p:spPr>
          <a:xfrm>
            <a:off x="913511" y="3581400"/>
            <a:ext cx="4894993" cy="2985433"/>
          </a:xfrm>
          <a:prstGeom prst="rect">
            <a:avLst/>
          </a:prstGeom>
          <a:noFill/>
        </p:spPr>
        <p:txBody>
          <a:bodyPr wrap="none" rtlCol="0">
            <a:spAutoFit/>
          </a:bodyPr>
          <a:lstStyle/>
          <a:p>
            <a:pPr algn="ctr"/>
            <a:r>
              <a:rPr lang="en-US" sz="3600" dirty="0">
                <a:latin typeface="+mn-lt"/>
              </a:rPr>
              <a:t>by using</a:t>
            </a:r>
          </a:p>
          <a:p>
            <a:pPr algn="ctr"/>
            <a:r>
              <a:rPr lang="en-US" sz="4000" b="1" dirty="0">
                <a:latin typeface="+mn-lt"/>
              </a:rPr>
              <a:t>INNOBALL </a:t>
            </a:r>
            <a:br>
              <a:rPr lang="en-US" sz="4000" b="1" dirty="0">
                <a:latin typeface="+mn-lt"/>
              </a:rPr>
            </a:br>
            <a:r>
              <a:rPr lang="en-US" sz="4000" dirty="0">
                <a:latin typeface="+mn-lt"/>
              </a:rPr>
              <a:t>simulation game </a:t>
            </a:r>
            <a:r>
              <a:rPr lang="en-US" sz="3600" dirty="0">
                <a:latin typeface="+mn-lt"/>
              </a:rPr>
              <a:t>and </a:t>
            </a:r>
          </a:p>
          <a:p>
            <a:pPr algn="ctr"/>
            <a:r>
              <a:rPr lang="en-US" sz="3600" dirty="0" err="1">
                <a:latin typeface="+mn-lt"/>
              </a:rPr>
              <a:t>KoRe</a:t>
            </a:r>
            <a:r>
              <a:rPr lang="en-US" sz="3600" dirty="0">
                <a:latin typeface="+mn-lt"/>
              </a:rPr>
              <a:t> 10 </a:t>
            </a:r>
          </a:p>
          <a:p>
            <a:pPr algn="ctr"/>
            <a:r>
              <a:rPr lang="en-US" sz="3600" dirty="0">
                <a:latin typeface="+mn-lt"/>
              </a:rPr>
              <a:t>Innovative Thinking Tools</a:t>
            </a:r>
            <a:endParaRPr lang="ru-RU" sz="3600" dirty="0">
              <a:latin typeface="+mn-lt"/>
            </a:endParaRPr>
          </a:p>
        </p:txBody>
      </p:sp>
    </p:spTree>
    <p:extLst>
      <p:ext uri="{BB962C8B-B14F-4D97-AF65-F5344CB8AC3E}">
        <p14:creationId xmlns:p14="http://schemas.microsoft.com/office/powerpoint/2010/main" val="130924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2000"/>
                                        <p:tgtEl>
                                          <p:spTgt spid="3"/>
                                        </p:tgtEl>
                                      </p:cBhvr>
                                    </p:animEffect>
                                  </p:childTnLst>
                                </p:cTn>
                              </p:par>
                            </p:childTnLst>
                          </p:cTn>
                        </p:par>
                        <p:par>
                          <p:cTn id="14" fill="hold">
                            <p:stCondLst>
                              <p:cond delay="3000"/>
                            </p:stCondLst>
                            <p:childTnLst>
                              <p:par>
                                <p:cTn id="15" presetID="26"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5" name="TextBox 4"/>
          <p:cNvSpPr txBox="1"/>
          <p:nvPr/>
        </p:nvSpPr>
        <p:spPr>
          <a:xfrm>
            <a:off x="1156949" y="2665274"/>
            <a:ext cx="6974409" cy="1754326"/>
          </a:xfrm>
          <a:prstGeom prst="rect">
            <a:avLst/>
          </a:prstGeom>
          <a:noFill/>
        </p:spPr>
        <p:txBody>
          <a:bodyPr wrap="none" rtlCol="0">
            <a:spAutoFit/>
          </a:bodyPr>
          <a:lstStyle/>
          <a:p>
            <a:pPr algn="ctr"/>
            <a:r>
              <a:rPr lang="en-US" sz="6000" dirty="0">
                <a:solidFill>
                  <a:srgbClr val="006600"/>
                </a:solidFill>
                <a:latin typeface="Impact" panose="020B0806030902050204" pitchFamily="34" charset="0"/>
              </a:rPr>
              <a:t>Agriculture</a:t>
            </a:r>
          </a:p>
          <a:p>
            <a:pPr algn="ctr"/>
            <a:r>
              <a:rPr lang="en-US" sz="4800" dirty="0">
                <a:latin typeface="+mn-lt"/>
              </a:rPr>
              <a:t>Helping to increase harvest</a:t>
            </a:r>
            <a:endParaRPr lang="ru-RU" sz="4800" dirty="0">
              <a:latin typeface="+mn-lt"/>
            </a:endParaRPr>
          </a:p>
        </p:txBody>
      </p:sp>
    </p:spTree>
    <p:extLst>
      <p:ext uri="{BB962C8B-B14F-4D97-AF65-F5344CB8AC3E}">
        <p14:creationId xmlns:p14="http://schemas.microsoft.com/office/powerpoint/2010/main" val="27338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479431" y="4258152"/>
            <a:ext cx="6477000" cy="1077218"/>
          </a:xfrm>
          <a:prstGeom prst="rect">
            <a:avLst/>
          </a:prstGeom>
          <a:noFill/>
        </p:spPr>
        <p:txBody>
          <a:bodyPr wrap="square" rtlCol="0">
            <a:spAutoFit/>
          </a:bodyPr>
          <a:lstStyle/>
          <a:p>
            <a:r>
              <a:rPr lang="en-US" sz="3200" dirty="0">
                <a:latin typeface="+mn-lt"/>
              </a:rPr>
              <a:t>Modifying a standard camera, thus achieving 10-fold cost reduction</a:t>
            </a: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1513582"/>
            <a:ext cx="6624434" cy="1077218"/>
          </a:xfrm>
          <a:prstGeom prst="rect">
            <a:avLst/>
          </a:prstGeom>
          <a:noFill/>
        </p:spPr>
        <p:txBody>
          <a:bodyPr wrap="square" rtlCol="0">
            <a:spAutoFit/>
          </a:bodyPr>
          <a:lstStyle/>
          <a:p>
            <a:r>
              <a:rPr lang="en-US" sz="3200" dirty="0">
                <a:latin typeface="+mn-lt"/>
              </a:rPr>
              <a:t>Cost of a high-quality spectral camera is too high</a:t>
            </a:r>
            <a:endParaRPr lang="ru-RU" sz="3200" dirty="0">
              <a:latin typeface="+mn-lt"/>
            </a:endParaRPr>
          </a:p>
        </p:txBody>
      </p:sp>
      <p:grpSp>
        <p:nvGrpSpPr>
          <p:cNvPr id="4" name="Группа 3"/>
          <p:cNvGrpSpPr/>
          <p:nvPr/>
        </p:nvGrpSpPr>
        <p:grpSpPr>
          <a:xfrm>
            <a:off x="152400" y="1227654"/>
            <a:ext cx="1833766" cy="1744146"/>
            <a:chOff x="152400" y="1227654"/>
            <a:chExt cx="1833766" cy="1744146"/>
          </a:xfrm>
        </p:grpSpPr>
        <p:grpSp>
          <p:nvGrpSpPr>
            <p:cNvPr id="5" name="Группа 4"/>
            <p:cNvGrpSpPr/>
            <p:nvPr/>
          </p:nvGrpSpPr>
          <p:grpSpPr>
            <a:xfrm>
              <a:off x="152400" y="1227654"/>
              <a:ext cx="1833766" cy="1744146"/>
              <a:chOff x="152400" y="4953000"/>
              <a:chExt cx="1833766" cy="1744146"/>
            </a:xfrm>
          </p:grpSpPr>
          <p:sp>
            <p:nvSpPr>
              <p:cNvPr id="13" name="Прямоугольник 12">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6360F988-AB54-49C9-A231-A7DD2EA3075C}"/>
                  </a:ext>
                </a:extLst>
              </p:cNvPr>
              <p:cNvSpPr txBox="1"/>
              <p:nvPr/>
            </p:nvSpPr>
            <p:spPr>
              <a:xfrm>
                <a:off x="228600" y="5989260"/>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High cost</a:t>
                </a:r>
                <a:endParaRPr lang="ru-RU" sz="2000" b="1" dirty="0">
                  <a:latin typeface="Arial Narrow" panose="020B0606020202030204" pitchFamily="34" charset="0"/>
                </a:endParaRPr>
              </a:p>
            </p:txBody>
          </p:sp>
        </p:grpSp>
        <p:pic>
          <p:nvPicPr>
            <p:cNvPr id="14" name="Picture 13" descr="V:\Images\Icons\icon_money_coins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23" y="1447800"/>
              <a:ext cx="731520" cy="731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Группа 6"/>
          <p:cNvGrpSpPr/>
          <p:nvPr/>
        </p:nvGrpSpPr>
        <p:grpSpPr>
          <a:xfrm>
            <a:off x="147434" y="3970854"/>
            <a:ext cx="1833766" cy="1744146"/>
            <a:chOff x="147434" y="3970854"/>
            <a:chExt cx="1833766" cy="1744146"/>
          </a:xfrm>
        </p:grpSpPr>
        <p:grpSp>
          <p:nvGrpSpPr>
            <p:cNvPr id="3" name="Группа 2"/>
            <p:cNvGrpSpPr/>
            <p:nvPr/>
          </p:nvGrpSpPr>
          <p:grpSpPr>
            <a:xfrm>
              <a:off x="147434" y="3970854"/>
              <a:ext cx="1833766" cy="1744146"/>
              <a:chOff x="147434" y="838200"/>
              <a:chExt cx="1833766" cy="1744146"/>
            </a:xfrm>
          </p:grpSpPr>
          <p:sp>
            <p:nvSpPr>
              <p:cNvPr id="19" name="Прямоугольник 18">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341BCA10-9878-4E36-A234-7C2E7786F7F6}"/>
                  </a:ext>
                </a:extLst>
              </p:cNvPr>
              <p:cNvSpPr txBox="1"/>
              <p:nvPr/>
            </p:nvSpPr>
            <p:spPr>
              <a:xfrm>
                <a:off x="223634" y="198120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Adjustment</a:t>
                </a:r>
                <a:endParaRPr lang="ru-RU" sz="2000" b="1" dirty="0">
                  <a:latin typeface="Arial Narrow" panose="020B0606020202030204" pitchFamily="34" charset="0"/>
                </a:endParaRPr>
              </a:p>
            </p:txBody>
          </p:sp>
        </p:grpSp>
        <p:pic>
          <p:nvPicPr>
            <p:cNvPr id="17" name="Picture 4" descr="http://icons.iconarchive.com/icons/iconleak/atrous/256/hamme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17" y="41529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608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par>
                          <p:cTn id="14" fill="hold">
                            <p:stCondLst>
                              <p:cond delay="1750"/>
                            </p:stCondLst>
                            <p:childTnLst>
                              <p:par>
                                <p:cTn id="15" presetID="42" presetClass="entr" presetSubtype="0"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ручное управление 1"/>
          <p:cNvSpPr/>
          <p:nvPr/>
        </p:nvSpPr>
        <p:spPr>
          <a:xfrm flipV="1">
            <a:off x="3048000" y="-7"/>
            <a:ext cx="6705600" cy="6857998"/>
          </a:xfrm>
          <a:prstGeom prst="flowChartManualOperati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spcCol="0" rtlCol="0" anchor="ctr"/>
          <a:lstStyle/>
          <a:p>
            <a:pPr algn="ctr"/>
            <a:endParaRPr lang="ru-RU"/>
          </a:p>
        </p:txBody>
      </p:sp>
      <p:sp>
        <p:nvSpPr>
          <p:cNvPr id="17" name="Блок-схема: ручное управление 16"/>
          <p:cNvSpPr/>
          <p:nvPr/>
        </p:nvSpPr>
        <p:spPr>
          <a:xfrm flipV="1">
            <a:off x="2978300" y="3421382"/>
            <a:ext cx="6927700" cy="3436616"/>
          </a:xfrm>
          <a:prstGeom prst="flowChartManualOperation">
            <a:avLst/>
          </a:prstGeom>
          <a:gradFill flip="none" rotWithShape="1">
            <a:gsLst>
              <a:gs pos="0">
                <a:srgbClr val="336699">
                  <a:shade val="30000"/>
                  <a:satMod val="115000"/>
                </a:srgbClr>
              </a:gs>
              <a:gs pos="37000">
                <a:srgbClr val="336699">
                  <a:shade val="67500"/>
                  <a:satMod val="115000"/>
                </a:srgbClr>
              </a:gs>
              <a:gs pos="75000">
                <a:schemeClr val="bg1"/>
              </a:gs>
            </a:gsLst>
            <a:lin ang="162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a:p>
        </p:txBody>
      </p:sp>
      <p:sp>
        <p:nvSpPr>
          <p:cNvPr id="5" name="TextBox 4"/>
          <p:cNvSpPr txBox="1"/>
          <p:nvPr/>
        </p:nvSpPr>
        <p:spPr>
          <a:xfrm>
            <a:off x="2978300" y="5257801"/>
            <a:ext cx="3498700" cy="1569660"/>
          </a:xfrm>
          <a:prstGeom prst="rect">
            <a:avLst/>
          </a:prstGeom>
          <a:noFill/>
        </p:spPr>
        <p:txBody>
          <a:bodyPr wrap="square" lIns="91440" tIns="45720" rIns="91440" bIns="45720" rtlCol="0">
            <a:spAutoFit/>
          </a:bodyPr>
          <a:lstStyle/>
          <a:p>
            <a:pPr algn="r">
              <a:spcAft>
                <a:spcPts val="0"/>
              </a:spcAft>
            </a:pPr>
            <a:r>
              <a:rPr lang="ru-RU" sz="3200" b="1" i="1" dirty="0">
                <a:latin typeface="+mn-lt"/>
                <a:ea typeface="Verdana" panose="020B0604030504040204" pitchFamily="34" charset="0"/>
                <a:cs typeface="Verdana" panose="020B0604030504040204" pitchFamily="34" charset="0"/>
              </a:rPr>
              <a:t>Сегодня мир </a:t>
            </a:r>
            <a:br>
              <a:rPr lang="ru-RU" sz="3200" b="1" i="1" dirty="0">
                <a:latin typeface="+mn-lt"/>
                <a:ea typeface="Verdana" panose="020B0604030504040204" pitchFamily="34" charset="0"/>
                <a:cs typeface="Verdana" panose="020B0604030504040204" pitchFamily="34" charset="0"/>
              </a:rPr>
            </a:br>
            <a:r>
              <a:rPr lang="ru-RU" sz="3200" b="1" i="1" dirty="0">
                <a:latin typeface="+mn-lt"/>
                <a:ea typeface="Verdana" panose="020B0604030504040204" pitchFamily="34" charset="0"/>
                <a:cs typeface="Verdana" panose="020B0604030504040204" pitchFamily="34" charset="0"/>
              </a:rPr>
              <a:t>за собой ведут </a:t>
            </a:r>
            <a:r>
              <a:rPr lang="ru-RU" sz="3200" b="1" i="1" dirty="0" err="1">
                <a:latin typeface="+mn-lt"/>
                <a:ea typeface="Verdana" panose="020B0604030504040204" pitchFamily="34" charset="0"/>
                <a:cs typeface="Verdana" panose="020B0604030504040204" pitchFamily="34" charset="0"/>
              </a:rPr>
              <a:t>инноваторы</a:t>
            </a:r>
            <a:endParaRPr lang="en-US" sz="3200" b="1" i="1" dirty="0">
              <a:latin typeface="+mn-lt"/>
              <a:ea typeface="Verdana" panose="020B0604030504040204" pitchFamily="34" charset="0"/>
              <a:cs typeface="Verdana" panose="020B0604030504040204" pitchFamily="34" charset="0"/>
            </a:endParaRPr>
          </a:p>
        </p:txBody>
      </p:sp>
      <p:grpSp>
        <p:nvGrpSpPr>
          <p:cNvPr id="6" name="Группа 5">
            <a:extLst>
              <a:ext uri="{FF2B5EF4-FFF2-40B4-BE49-F238E27FC236}">
                <a16:creationId xmlns:a16="http://schemas.microsoft.com/office/drawing/2014/main" id="{50C08304-204C-42A2-9BE2-613ABB1D32CF}"/>
              </a:ext>
            </a:extLst>
          </p:cNvPr>
          <p:cNvGrpSpPr/>
          <p:nvPr/>
        </p:nvGrpSpPr>
        <p:grpSpPr>
          <a:xfrm>
            <a:off x="-76201" y="2286000"/>
            <a:ext cx="3124202" cy="4648200"/>
            <a:chOff x="-76201" y="2286000"/>
            <a:chExt cx="3124202" cy="4648200"/>
          </a:xfrm>
        </p:grpSpPr>
        <p:pic>
          <p:nvPicPr>
            <p:cNvPr id="1044" name="Picture 20" descr="http://www.colourbox.com/preview/2547202-119213-elegant-frame-with-ancient-greek-meander-pattern-black-illustration-isolated-on-white-backgroun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76201" y="2286000"/>
              <a:ext cx="3124202" cy="46482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5110" y="2590800"/>
              <a:ext cx="2577788" cy="2030430"/>
            </a:xfrm>
            <a:prstGeom prst="rect">
              <a:avLst/>
            </a:prstGeom>
            <a:solidFill>
              <a:srgbClr val="4216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a:solidFill>
                  <a:srgbClr val="682300"/>
                </a:solidFill>
              </a:endParaRPr>
            </a:p>
          </p:txBody>
        </p:sp>
        <p:sp>
          <p:nvSpPr>
            <p:cNvPr id="3" name="TextBox 2"/>
            <p:cNvSpPr txBox="1"/>
            <p:nvPr/>
          </p:nvSpPr>
          <p:spPr>
            <a:xfrm>
              <a:off x="152408" y="2667000"/>
              <a:ext cx="2743192" cy="2308324"/>
            </a:xfrm>
            <a:prstGeom prst="rect">
              <a:avLst/>
            </a:prstGeom>
            <a:noFill/>
          </p:spPr>
          <p:txBody>
            <a:bodyPr wrap="square" lIns="0" tIns="45720" rIns="0" bIns="45720" rtlCol="0">
              <a:spAutoFit/>
            </a:bodyPr>
            <a:lstStyle/>
            <a:p>
              <a:pPr algn="ctr">
                <a:spcAft>
                  <a:spcPts val="0"/>
                </a:spcAft>
              </a:pPr>
              <a:r>
                <a:rPr lang="ru-RU" sz="2400" b="1" dirty="0">
                  <a:solidFill>
                    <a:srgbClr val="66FFFF"/>
                  </a:solidFill>
                </a:rPr>
                <a:t>Олимпийские игры</a:t>
              </a:r>
              <a:endParaRPr lang="en-US" sz="2400" b="1" dirty="0">
                <a:solidFill>
                  <a:schemeClr val="accent6">
                    <a:lumMod val="40000"/>
                    <a:lumOff val="60000"/>
                  </a:schemeClr>
                </a:solidFill>
                <a:latin typeface="+mn-lt"/>
              </a:endParaRPr>
            </a:p>
            <a:p>
              <a:pPr algn="ctr">
                <a:spcAft>
                  <a:spcPts val="0"/>
                </a:spcAft>
              </a:pPr>
              <a:r>
                <a:rPr lang="ru-RU" sz="2400" b="1" dirty="0">
                  <a:solidFill>
                    <a:schemeClr val="accent6">
                      <a:lumMod val="40000"/>
                      <a:lumOff val="60000"/>
                    </a:schemeClr>
                  </a:solidFill>
                  <a:latin typeface="+mn-lt"/>
                </a:rPr>
                <a:t>зародились, </a:t>
              </a:r>
              <a:br>
                <a:rPr lang="ru-RU" sz="2400" b="1" dirty="0">
                  <a:solidFill>
                    <a:schemeClr val="accent6">
                      <a:lumMod val="40000"/>
                      <a:lumOff val="60000"/>
                    </a:schemeClr>
                  </a:solidFill>
                  <a:latin typeface="+mn-lt"/>
                </a:rPr>
              </a:br>
              <a:r>
                <a:rPr lang="ru-RU" sz="2400" b="1" dirty="0">
                  <a:solidFill>
                    <a:schemeClr val="accent6">
                      <a:lumMod val="40000"/>
                      <a:lumOff val="60000"/>
                    </a:schemeClr>
                  </a:solidFill>
                  <a:latin typeface="+mn-lt"/>
                </a:rPr>
                <a:t>когда миром правили воины</a:t>
              </a:r>
              <a:r>
                <a:rPr lang="en-US" sz="2400" b="1" dirty="0">
                  <a:solidFill>
                    <a:schemeClr val="accent6">
                      <a:lumMod val="40000"/>
                      <a:lumOff val="60000"/>
                    </a:schemeClr>
                  </a:solidFill>
                  <a:latin typeface="+mn-lt"/>
                </a:rPr>
                <a:t> </a:t>
              </a:r>
              <a:br>
                <a:rPr lang="en-US" sz="2400" b="1" dirty="0">
                  <a:solidFill>
                    <a:schemeClr val="accent6">
                      <a:lumMod val="40000"/>
                      <a:lumOff val="60000"/>
                    </a:schemeClr>
                  </a:solidFill>
                  <a:latin typeface="+mn-lt"/>
                </a:rPr>
              </a:br>
              <a:r>
                <a:rPr lang="en-US" sz="2400" b="1" dirty="0">
                  <a:solidFill>
                    <a:schemeClr val="accent6">
                      <a:lumMod val="40000"/>
                      <a:lumOff val="60000"/>
                    </a:schemeClr>
                  </a:solidFill>
                  <a:latin typeface="+mn-lt"/>
                </a:rPr>
                <a:t>led the World </a:t>
              </a:r>
            </a:p>
          </p:txBody>
        </p:sp>
        <p:pic>
          <p:nvPicPr>
            <p:cNvPr id="1037" name="Picture 13" descr="http://worldtranslation.org/uploads/Image/News/Sport/olimp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724400"/>
              <a:ext cx="2577788" cy="192024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13" name="Picture 3" descr="V:\Images\F&amp;F\Family\Misc\innovators_kk-dk_01.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704128" y="4876800"/>
            <a:ext cx="2439872" cy="1828800"/>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29100" y="3581400"/>
            <a:ext cx="4381500" cy="1303325"/>
          </a:xfrm>
          <a:prstGeom prst="rect">
            <a:avLst/>
          </a:prstGeom>
          <a:noFill/>
        </p:spPr>
        <p:txBody>
          <a:bodyPr wrap="square" lIns="91440" tIns="45720" rIns="91440" bIns="45720" numCol="1" rtlCol="0">
            <a:prstTxWarp prst="textChevron">
              <a:avLst/>
            </a:prstTxWarp>
            <a:spAutoFit/>
          </a:bodyPr>
          <a:lstStyle/>
          <a:p>
            <a:pPr algn="ctr">
              <a:spcAft>
                <a:spcPts val="0"/>
              </a:spcAft>
            </a:pPr>
            <a:r>
              <a:rPr lang="ru-RU" sz="3000" b="1" dirty="0">
                <a:solidFill>
                  <a:schemeClr val="bg1"/>
                </a:solidFill>
                <a:latin typeface="+mn-lt"/>
              </a:rPr>
              <a:t> Всемирные состязания в</a:t>
            </a:r>
            <a:endParaRPr lang="en-US" sz="3000" b="1" dirty="0">
              <a:solidFill>
                <a:schemeClr val="bg1"/>
              </a:solidFill>
              <a:latin typeface="+mn-lt"/>
            </a:endParaRPr>
          </a:p>
          <a:p>
            <a:pPr algn="ctr">
              <a:spcAft>
                <a:spcPts val="0"/>
              </a:spcAft>
            </a:pPr>
            <a:r>
              <a:rPr lang="ru-RU" sz="3000" b="1" dirty="0">
                <a:solidFill>
                  <a:srgbClr val="FFFF00"/>
                </a:solidFill>
                <a:latin typeface="+mn-lt"/>
              </a:rPr>
              <a:t>предпринимательском творчестве</a:t>
            </a:r>
          </a:p>
        </p:txBody>
      </p:sp>
      <p:sp>
        <p:nvSpPr>
          <p:cNvPr id="9" name="Штриховая стрелка вправо 8"/>
          <p:cNvSpPr/>
          <p:nvPr/>
        </p:nvSpPr>
        <p:spPr>
          <a:xfrm>
            <a:off x="914400" y="519084"/>
            <a:ext cx="2895600" cy="1462116"/>
          </a:xfrm>
          <a:prstGeom prst="stripedRightArrow">
            <a:avLst>
              <a:gd name="adj1" fmla="val 69166"/>
              <a:gd name="adj2" fmla="val 50000"/>
            </a:avLst>
          </a:prstGeom>
          <a:gradFill flip="none" rotWithShape="1">
            <a:gsLst>
              <a:gs pos="0">
                <a:srgbClr val="5E9EFF"/>
              </a:gs>
              <a:gs pos="39999">
                <a:srgbClr val="85C2FF"/>
              </a:gs>
              <a:gs pos="70000">
                <a:srgbClr val="C4D6EB"/>
              </a:gs>
              <a:gs pos="100000">
                <a:srgbClr val="FFEBFA"/>
              </a:gs>
            </a:gsLst>
            <a:lin ang="1200000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0" rtlCol="0" anchor="ctr"/>
          <a:lstStyle/>
          <a:p>
            <a:pPr algn="ctr"/>
            <a:r>
              <a:rPr lang="en-US" sz="2800" b="1" i="1" dirty="0">
                <a:solidFill>
                  <a:schemeClr val="tx1"/>
                </a:solidFill>
              </a:rPr>
              <a:t> </a:t>
            </a:r>
            <a:r>
              <a:rPr lang="ru-RU" sz="2800" b="1" i="1" dirty="0">
                <a:solidFill>
                  <a:schemeClr val="tx1"/>
                </a:solidFill>
              </a:rPr>
              <a:t>Новый мир,</a:t>
            </a:r>
            <a:endParaRPr lang="en-US" sz="2800" b="1" i="1" dirty="0">
              <a:solidFill>
                <a:schemeClr val="tx1"/>
              </a:solidFill>
            </a:endParaRPr>
          </a:p>
          <a:p>
            <a:pPr algn="ctr"/>
            <a:r>
              <a:rPr lang="ru-RU" sz="2800" b="1" i="1" dirty="0">
                <a:solidFill>
                  <a:schemeClr val="tx1"/>
                </a:solidFill>
              </a:rPr>
              <a:t>новые Игры</a:t>
            </a:r>
          </a:p>
        </p:txBody>
      </p:sp>
      <p:pic>
        <p:nvPicPr>
          <p:cNvPr id="14" name="Рисунок 13">
            <a:extLst>
              <a:ext uri="{FF2B5EF4-FFF2-40B4-BE49-F238E27FC236}">
                <a16:creationId xmlns:a16="http://schemas.microsoft.com/office/drawing/2014/main" id="{0421BF23-09C7-413A-9549-D1C43F6830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0800" y="151200"/>
            <a:ext cx="2160000" cy="21600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5" name="TextBox 14">
            <a:extLst>
              <a:ext uri="{FF2B5EF4-FFF2-40B4-BE49-F238E27FC236}">
                <a16:creationId xmlns:a16="http://schemas.microsoft.com/office/drawing/2014/main" id="{E3F32C26-BD9E-48C7-AC2C-33A67040E05B}"/>
              </a:ext>
            </a:extLst>
          </p:cNvPr>
          <p:cNvSpPr txBox="1"/>
          <p:nvPr/>
        </p:nvSpPr>
        <p:spPr>
          <a:xfrm>
            <a:off x="4133850" y="2514600"/>
            <a:ext cx="4533901" cy="646331"/>
          </a:xfrm>
          <a:prstGeom prst="rect">
            <a:avLst/>
          </a:prstGeom>
          <a:noFill/>
        </p:spPr>
        <p:txBody>
          <a:bodyPr wrap="square" rtlCol="0">
            <a:spAutoFit/>
          </a:bodyPr>
          <a:lstStyle/>
          <a:p>
            <a:pPr algn="ctr"/>
            <a:r>
              <a:rPr lang="ru-RU" sz="3600" dirty="0" err="1">
                <a:solidFill>
                  <a:srgbClr val="336699"/>
                </a:solidFill>
                <a:latin typeface="Impact" panose="020B0806030902050204" pitchFamily="34" charset="0"/>
                <a:ea typeface="Verdana" panose="020B0604030504040204" pitchFamily="34" charset="0"/>
                <a:cs typeface="Verdana" panose="020B0604030504040204" pitchFamily="34" charset="0"/>
              </a:rPr>
              <a:t>Инномпийские</a:t>
            </a:r>
            <a:r>
              <a:rPr lang="ru-RU" sz="3600" dirty="0">
                <a:solidFill>
                  <a:srgbClr val="336699"/>
                </a:solidFill>
                <a:latin typeface="Impact" panose="020B0806030902050204" pitchFamily="34" charset="0"/>
                <a:ea typeface="Verdana" panose="020B0604030504040204" pitchFamily="34" charset="0"/>
                <a:cs typeface="Verdana" panose="020B0604030504040204" pitchFamily="34" charset="0"/>
              </a:rPr>
              <a:t> игры</a:t>
            </a:r>
          </a:p>
        </p:txBody>
      </p:sp>
    </p:spTree>
    <p:custDataLst>
      <p:tags r:id="rId1"/>
    </p:custDataLst>
    <p:extLst>
      <p:ext uri="{BB962C8B-B14F-4D97-AF65-F5344CB8AC3E}">
        <p14:creationId xmlns:p14="http://schemas.microsoft.com/office/powerpoint/2010/main" val="4207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2"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10" presetClass="entr" presetSubtype="0" fill="hold" nodeType="after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par>
                          <p:cTn id="18" fill="hold">
                            <p:stCondLst>
                              <p:cond delay="5500"/>
                            </p:stCondLst>
                            <p:childTnLst>
                              <p:par>
                                <p:cTn id="19" presetID="22" presetClass="entr" presetSubtype="8" fill="hold" grpId="0" nodeType="after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par>
                          <p:cTn id="22" fill="hold">
                            <p:stCondLst>
                              <p:cond delay="7500"/>
                            </p:stCondLst>
                            <p:childTnLst>
                              <p:par>
                                <p:cTn id="23" presetID="22" presetClass="entr" presetSubtype="4" fill="hold" grpId="0" nodeType="afterEffect">
                                  <p:stCondLst>
                                    <p:cond delay="50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1000"/>
                                        <p:tgtEl>
                                          <p:spTgt spid="17"/>
                                        </p:tgtEl>
                                      </p:cBhvr>
                                    </p:animEffect>
                                  </p:childTnLst>
                                </p:cTn>
                              </p:par>
                            </p:childTnLst>
                          </p:cTn>
                        </p:par>
                        <p:par>
                          <p:cTn id="26" fill="hold">
                            <p:stCondLst>
                              <p:cond delay="9000"/>
                            </p:stCondLst>
                            <p:childTnLst>
                              <p:par>
                                <p:cTn id="27" presetID="22" presetClass="entr" presetSubtype="4"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1000"/>
                                        <p:tgtEl>
                                          <p:spTgt spid="2"/>
                                        </p:tgtEl>
                                      </p:cBhvr>
                                    </p:animEffect>
                                  </p:childTnLst>
                                </p:cTn>
                              </p:par>
                            </p:childTnLst>
                          </p:cTn>
                        </p:par>
                        <p:par>
                          <p:cTn id="30" fill="hold">
                            <p:stCondLst>
                              <p:cond delay="10000"/>
                            </p:stCondLst>
                            <p:childTnLst>
                              <p:par>
                                <p:cTn id="31" presetID="21"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1000"/>
                                        <p:tgtEl>
                                          <p:spTgt spid="12"/>
                                        </p:tgtEl>
                                      </p:cBhvr>
                                    </p:animEffect>
                                  </p:childTnLst>
                                </p:cTn>
                              </p:par>
                            </p:childTnLst>
                          </p:cTn>
                        </p:par>
                        <p:par>
                          <p:cTn id="34" fill="hold">
                            <p:stCondLst>
                              <p:cond delay="11000"/>
                            </p:stCondLst>
                            <p:childTnLst>
                              <p:par>
                                <p:cTn id="35" presetID="31" presetClass="entr" presetSubtype="0"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childTnLst>
                          </p:cTn>
                        </p:par>
                        <p:par>
                          <p:cTn id="41" fill="hold">
                            <p:stCondLst>
                              <p:cond delay="13000"/>
                            </p:stCondLst>
                            <p:childTnLst>
                              <p:par>
                                <p:cTn id="42" presetID="42" presetClass="entr" presetSubtype="0" fill="hold" grpId="0" nodeType="afterEffect">
                                  <p:stCondLst>
                                    <p:cond delay="10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5" grpId="0"/>
      <p:bldP spid="12" grpId="0"/>
      <p:bldP spid="9" grpId="0" animBg="1"/>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4600" y="3581400"/>
            <a:ext cx="6477000" cy="2554545"/>
          </a:xfrm>
          <a:prstGeom prst="rect">
            <a:avLst/>
          </a:prstGeom>
          <a:noFill/>
        </p:spPr>
        <p:txBody>
          <a:bodyPr wrap="square" rtlCol="0">
            <a:spAutoFit/>
          </a:bodyPr>
          <a:lstStyle/>
          <a:p>
            <a:r>
              <a:rPr lang="en-US" sz="3200" dirty="0">
                <a:latin typeface="+mn-lt"/>
              </a:rPr>
              <a:t>To prove the correctness of the results, it’s proposed to take a 100% stable source of light, record the results and check which part of the spectrum is recorded</a:t>
            </a:r>
            <a:endParaRPr lang="ru-RU" sz="3200" dirty="0">
              <a:latin typeface="+mn-lt"/>
            </a:endParaRP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1295400"/>
            <a:ext cx="6624434" cy="1569660"/>
          </a:xfrm>
          <a:prstGeom prst="rect">
            <a:avLst/>
          </a:prstGeom>
          <a:noFill/>
        </p:spPr>
        <p:txBody>
          <a:bodyPr wrap="square" rtlCol="0">
            <a:spAutoFit/>
          </a:bodyPr>
          <a:lstStyle/>
          <a:p>
            <a:r>
              <a:rPr lang="en-US" sz="3200" dirty="0">
                <a:latin typeface="+mn-lt"/>
              </a:rPr>
              <a:t>Doubts are raised that the modified camera records the right part of the spectrum</a:t>
            </a:r>
            <a:endParaRPr lang="ru-RU" sz="3200" dirty="0">
              <a:latin typeface="+mn-lt"/>
            </a:endParaRPr>
          </a:p>
        </p:txBody>
      </p:sp>
      <p:grpSp>
        <p:nvGrpSpPr>
          <p:cNvPr id="4" name="Группа 3"/>
          <p:cNvGrpSpPr/>
          <p:nvPr/>
        </p:nvGrpSpPr>
        <p:grpSpPr>
          <a:xfrm>
            <a:off x="152400" y="1227654"/>
            <a:ext cx="1833766" cy="1744146"/>
            <a:chOff x="152400" y="1227654"/>
            <a:chExt cx="1833766" cy="1744146"/>
          </a:xfrm>
        </p:grpSpPr>
        <p:grpSp>
          <p:nvGrpSpPr>
            <p:cNvPr id="5" name="Группа 4"/>
            <p:cNvGrpSpPr/>
            <p:nvPr/>
          </p:nvGrpSpPr>
          <p:grpSpPr>
            <a:xfrm>
              <a:off x="152400" y="1227654"/>
              <a:ext cx="1833766" cy="1744146"/>
              <a:chOff x="152400" y="4953000"/>
              <a:chExt cx="1833766" cy="1744146"/>
            </a:xfrm>
          </p:grpSpPr>
          <p:sp>
            <p:nvSpPr>
              <p:cNvPr id="13" name="Прямоугольник 12">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6360F988-AB54-49C9-A231-A7DD2EA3075C}"/>
                  </a:ext>
                </a:extLst>
              </p:cNvPr>
              <p:cNvSpPr txBox="1"/>
              <p:nvPr/>
            </p:nvSpPr>
            <p:spPr>
              <a:xfrm>
                <a:off x="228600" y="614463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Persuade or die</a:t>
                </a:r>
                <a:endParaRPr lang="ru-RU" sz="2000" b="1" dirty="0">
                  <a:latin typeface="Arial Narrow" panose="020B0606020202030204" pitchFamily="34" charset="0"/>
                </a:endParaRPr>
              </a:p>
            </p:txBody>
          </p:sp>
        </p:grpSp>
        <p:pic>
          <p:nvPicPr>
            <p:cNvPr id="14" name="Picture 5" descr="V:\Images\Icons\headphone_mic_01.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3400" y="1295400"/>
              <a:ext cx="956039"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Группа 19"/>
          <p:cNvGrpSpPr/>
          <p:nvPr/>
        </p:nvGrpSpPr>
        <p:grpSpPr>
          <a:xfrm>
            <a:off x="147434" y="3970854"/>
            <a:ext cx="1833766" cy="1744146"/>
            <a:chOff x="147434" y="3970854"/>
            <a:chExt cx="1833766" cy="1744146"/>
          </a:xfrm>
        </p:grpSpPr>
        <p:grpSp>
          <p:nvGrpSpPr>
            <p:cNvPr id="21" name="Группа 20"/>
            <p:cNvGrpSpPr/>
            <p:nvPr/>
          </p:nvGrpSpPr>
          <p:grpSpPr>
            <a:xfrm>
              <a:off x="147434" y="3970854"/>
              <a:ext cx="1833766" cy="1744146"/>
              <a:chOff x="147434" y="838200"/>
              <a:chExt cx="1833766" cy="1744146"/>
            </a:xfrm>
          </p:grpSpPr>
          <p:sp>
            <p:nvSpPr>
              <p:cNvPr id="23" name="Прямоугольник 22">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341BCA10-9878-4E36-A234-7C2E7786F7F6}"/>
                  </a:ext>
                </a:extLst>
              </p:cNvPr>
              <p:cNvSpPr txBox="1"/>
              <p:nvPr/>
            </p:nvSpPr>
            <p:spPr>
              <a:xfrm>
                <a:off x="223634" y="1874460"/>
                <a:ext cx="1681366" cy="707886"/>
              </a:xfrm>
              <a:prstGeom prst="rect">
                <a:avLst/>
              </a:prstGeom>
              <a:noFill/>
            </p:spPr>
            <p:txBody>
              <a:bodyPr wrap="square" rtlCol="0">
                <a:spAutoFit/>
              </a:bodyPr>
              <a:lstStyle/>
              <a:p>
                <a:pPr algn="ctr"/>
                <a:r>
                  <a:rPr lang="en-US" sz="2000" b="1" dirty="0">
                    <a:latin typeface="Arial Narrow" panose="020B0606020202030204" pitchFamily="34" charset="0"/>
                  </a:rPr>
                  <a:t>Stable light source</a:t>
                </a:r>
                <a:endParaRPr lang="ru-RU" sz="2000" b="1" dirty="0">
                  <a:latin typeface="Arial Narrow" panose="020B0606020202030204" pitchFamily="34" charset="0"/>
                </a:endParaRPr>
              </a:p>
            </p:txBody>
          </p:sp>
        </p:grpSp>
        <p:pic>
          <p:nvPicPr>
            <p:cNvPr id="22" name="Picture 8" descr="http://icons.iconarchive.com/icons/simiographics/mixed/512/Flashlight-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4114800"/>
              <a:ext cx="914399"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846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1500"/>
                                        <p:tgtEl>
                                          <p:spTgt spid="15"/>
                                        </p:tgtEl>
                                      </p:cBhvr>
                                    </p:animEffect>
                                  </p:childTnLst>
                                </p:cTn>
                              </p:par>
                            </p:childTnLst>
                          </p:cTn>
                        </p:par>
                        <p:par>
                          <p:cTn id="14" fill="hold">
                            <p:stCondLst>
                              <p:cond delay="2750"/>
                            </p:stCondLst>
                            <p:childTnLst>
                              <p:par>
                                <p:cTn id="15" presetID="42" presetClass="entr" presetSubtype="0" fill="hold" nodeType="after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4600" y="3505200"/>
            <a:ext cx="6477000" cy="3046988"/>
          </a:xfrm>
          <a:prstGeom prst="rect">
            <a:avLst/>
          </a:prstGeom>
          <a:noFill/>
        </p:spPr>
        <p:txBody>
          <a:bodyPr wrap="square" rtlCol="0">
            <a:spAutoFit/>
          </a:bodyPr>
          <a:lstStyle/>
          <a:p>
            <a:r>
              <a:rPr lang="en-US" sz="3200" dirty="0">
                <a:latin typeface="+mn-lt"/>
              </a:rPr>
              <a:t>New optical physics solution:</a:t>
            </a:r>
            <a:br>
              <a:rPr lang="en-US" sz="3200" dirty="0">
                <a:latin typeface="+mn-lt"/>
              </a:rPr>
            </a:br>
            <a:r>
              <a:rPr lang="en-US" sz="3200" dirty="0">
                <a:latin typeface="+mn-lt"/>
              </a:rPr>
              <a:t>the spectrum of the light is sliced into small parts to prove through a series of measurements that the modified camera records the right part of the spectrum</a:t>
            </a:r>
            <a:endParaRPr lang="ru-RU" sz="3200" dirty="0">
              <a:latin typeface="+mn-lt"/>
            </a:endParaRP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1371600"/>
            <a:ext cx="6624434" cy="1569660"/>
          </a:xfrm>
          <a:prstGeom prst="rect">
            <a:avLst/>
          </a:prstGeom>
          <a:noFill/>
        </p:spPr>
        <p:txBody>
          <a:bodyPr wrap="square" rtlCol="0">
            <a:spAutoFit/>
          </a:bodyPr>
          <a:lstStyle/>
          <a:p>
            <a:r>
              <a:rPr lang="en-US" sz="3200" dirty="0">
                <a:latin typeface="+mn-lt"/>
              </a:rPr>
              <a:t>There are only two 100% stable light sources in the country, and they both are impossible to get</a:t>
            </a:r>
            <a:endParaRPr lang="ru-RU" sz="3200" dirty="0">
              <a:latin typeface="+mn-lt"/>
            </a:endParaRPr>
          </a:p>
        </p:txBody>
      </p:sp>
      <p:grpSp>
        <p:nvGrpSpPr>
          <p:cNvPr id="4" name="Группа 3"/>
          <p:cNvGrpSpPr/>
          <p:nvPr/>
        </p:nvGrpSpPr>
        <p:grpSpPr>
          <a:xfrm>
            <a:off x="152400" y="1227654"/>
            <a:ext cx="1833766" cy="1744146"/>
            <a:chOff x="152400" y="4953000"/>
            <a:chExt cx="1833766" cy="1744146"/>
          </a:xfrm>
        </p:grpSpPr>
        <p:grpSp>
          <p:nvGrpSpPr>
            <p:cNvPr id="5" name="Группа 4"/>
            <p:cNvGrpSpPr/>
            <p:nvPr/>
          </p:nvGrpSpPr>
          <p:grpSpPr>
            <a:xfrm>
              <a:off x="152400" y="4953000"/>
              <a:ext cx="1833766" cy="1744146"/>
              <a:chOff x="152400" y="4953000"/>
              <a:chExt cx="1833766" cy="1744146"/>
            </a:xfrm>
          </p:grpSpPr>
          <p:sp>
            <p:nvSpPr>
              <p:cNvPr id="13" name="Прямоугольник 12">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6360F988-AB54-49C9-A231-A7DD2EA3075C}"/>
                  </a:ext>
                </a:extLst>
              </p:cNvPr>
              <p:cNvSpPr txBox="1"/>
              <p:nvPr/>
            </p:nvSpPr>
            <p:spPr>
              <a:xfrm>
                <a:off x="228600" y="614463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Rejected</a:t>
                </a:r>
                <a:endParaRPr lang="ru-RU" sz="2000" b="1" dirty="0">
                  <a:latin typeface="Arial Narrow" panose="020B0606020202030204" pitchFamily="34" charset="0"/>
                </a:endParaRPr>
              </a:p>
            </p:txBody>
          </p:sp>
        </p:grpSp>
        <p:pic>
          <p:nvPicPr>
            <p:cNvPr id="20" name="Picture 22" descr="http://icons.iconarchive.com/icons/zairaam/sweet-halloween/256/broom-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173146"/>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Группа 5">
            <a:extLst>
              <a:ext uri="{FF2B5EF4-FFF2-40B4-BE49-F238E27FC236}">
                <a16:creationId xmlns:a16="http://schemas.microsoft.com/office/drawing/2014/main" id="{F8889CB3-740C-4F71-8138-36495C6D76D7}"/>
              </a:ext>
            </a:extLst>
          </p:cNvPr>
          <p:cNvGrpSpPr/>
          <p:nvPr/>
        </p:nvGrpSpPr>
        <p:grpSpPr>
          <a:xfrm>
            <a:off x="147434" y="3970854"/>
            <a:ext cx="1833766" cy="1744146"/>
            <a:chOff x="147434" y="3970854"/>
            <a:chExt cx="1833766" cy="1744146"/>
          </a:xfrm>
        </p:grpSpPr>
        <p:grpSp>
          <p:nvGrpSpPr>
            <p:cNvPr id="3" name="Группа 2"/>
            <p:cNvGrpSpPr/>
            <p:nvPr/>
          </p:nvGrpSpPr>
          <p:grpSpPr>
            <a:xfrm>
              <a:off x="147434" y="3970854"/>
              <a:ext cx="1833766" cy="1744146"/>
              <a:chOff x="147434" y="838200"/>
              <a:chExt cx="1833766" cy="1744146"/>
            </a:xfrm>
          </p:grpSpPr>
          <p:sp>
            <p:nvSpPr>
              <p:cNvPr id="19" name="Прямоугольник 18">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341BCA10-9878-4E36-A234-7C2E7786F7F6}"/>
                  </a:ext>
                </a:extLst>
              </p:cNvPr>
              <p:cNvSpPr txBox="1"/>
              <p:nvPr/>
            </p:nvSpPr>
            <p:spPr>
              <a:xfrm>
                <a:off x="223634" y="2029836"/>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Slicing</a:t>
                </a:r>
                <a:endParaRPr lang="ru-RU" sz="2000" b="1" dirty="0">
                  <a:latin typeface="Arial Narrow" panose="020B0606020202030204" pitchFamily="34" charset="0"/>
                </a:endParaRPr>
              </a:p>
            </p:txBody>
          </p:sp>
        </p:grpSp>
        <p:pic>
          <p:nvPicPr>
            <p:cNvPr id="21" name="Picture 20" descr="http://icons.iconarchive.com/icons/sirea/sharp-kitchen/256/Knife-icon.png">
              <a:extLst>
                <a:ext uri="{FF2B5EF4-FFF2-40B4-BE49-F238E27FC236}">
                  <a16:creationId xmlns:a16="http://schemas.microsoft.com/office/drawing/2014/main" id="{DE0608D7-7F87-47C3-A3C4-EEFDA941AB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7700" y="41148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806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2000"/>
                                        <p:tgtEl>
                                          <p:spTgt spid="15"/>
                                        </p:tgtEl>
                                      </p:cBhvr>
                                    </p:animEffect>
                                  </p:childTnLst>
                                </p:cTn>
                              </p:par>
                            </p:childTnLst>
                          </p:cTn>
                        </p:par>
                        <p:par>
                          <p:cTn id="14" fill="hold">
                            <p:stCondLst>
                              <p:cond delay="3250"/>
                            </p:stCondLst>
                            <p:childTnLst>
                              <p:par>
                                <p:cTn id="15" presetID="42" presetClass="entr" presetSubtype="0"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52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4600" y="3581400"/>
            <a:ext cx="6477000" cy="3046988"/>
          </a:xfrm>
          <a:prstGeom prst="rect">
            <a:avLst/>
          </a:prstGeom>
          <a:noFill/>
        </p:spPr>
        <p:txBody>
          <a:bodyPr wrap="square" rtlCol="0">
            <a:spAutoFit/>
          </a:bodyPr>
          <a:lstStyle/>
          <a:p>
            <a:r>
              <a:rPr lang="en-US" sz="3200" dirty="0">
                <a:latin typeface="+mn-lt"/>
              </a:rPr>
              <a:t>Developing a multi-drone control system for a single operator to make use of drones 3 to 5 times cheaper compared with airplanes. </a:t>
            </a:r>
          </a:p>
          <a:p>
            <a:r>
              <a:rPr lang="en-US" sz="3200" dirty="0">
                <a:latin typeface="+mn-lt"/>
              </a:rPr>
              <a:t>In addition, drones fly below clouds which is critical for cloudy locations.</a:t>
            </a:r>
            <a:endParaRPr lang="ru-RU" sz="3200" dirty="0">
              <a:latin typeface="+mn-lt"/>
            </a:endParaRP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1371600"/>
            <a:ext cx="6472034" cy="1569660"/>
          </a:xfrm>
          <a:prstGeom prst="rect">
            <a:avLst/>
          </a:prstGeom>
          <a:noFill/>
        </p:spPr>
        <p:txBody>
          <a:bodyPr wrap="square" rtlCol="0">
            <a:spAutoFit/>
          </a:bodyPr>
          <a:lstStyle/>
          <a:p>
            <a:r>
              <a:rPr lang="en-US" sz="3200" dirty="0">
                <a:latin typeface="+mn-lt"/>
              </a:rPr>
              <a:t>The cost of using drones in agriculture is high compared with airplane-based services</a:t>
            </a:r>
            <a:endParaRPr lang="ru-RU" sz="3200" dirty="0">
              <a:latin typeface="+mn-lt"/>
            </a:endParaRPr>
          </a:p>
        </p:txBody>
      </p:sp>
      <p:grpSp>
        <p:nvGrpSpPr>
          <p:cNvPr id="4" name="Группа 3"/>
          <p:cNvGrpSpPr/>
          <p:nvPr/>
        </p:nvGrpSpPr>
        <p:grpSpPr>
          <a:xfrm>
            <a:off x="152400" y="1227654"/>
            <a:ext cx="1833766" cy="1744146"/>
            <a:chOff x="152400" y="1227654"/>
            <a:chExt cx="1833766" cy="1744146"/>
          </a:xfrm>
        </p:grpSpPr>
        <p:grpSp>
          <p:nvGrpSpPr>
            <p:cNvPr id="5" name="Группа 4"/>
            <p:cNvGrpSpPr/>
            <p:nvPr/>
          </p:nvGrpSpPr>
          <p:grpSpPr>
            <a:xfrm>
              <a:off x="152400" y="1227654"/>
              <a:ext cx="1833766" cy="1744146"/>
              <a:chOff x="152400" y="4953000"/>
              <a:chExt cx="1833766" cy="1744146"/>
            </a:xfrm>
          </p:grpSpPr>
          <p:sp>
            <p:nvSpPr>
              <p:cNvPr id="13" name="Прямоугольник 12">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6360F988-AB54-49C9-A231-A7DD2EA3075C}"/>
                  </a:ext>
                </a:extLst>
              </p:cNvPr>
              <p:cNvSpPr txBox="1"/>
              <p:nvPr/>
            </p:nvSpPr>
            <p:spPr>
              <a:xfrm>
                <a:off x="228600" y="5989260"/>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High cost</a:t>
                </a:r>
                <a:endParaRPr lang="ru-RU" sz="2000" b="1" dirty="0">
                  <a:latin typeface="Arial Narrow" panose="020B0606020202030204" pitchFamily="34" charset="0"/>
                </a:endParaRPr>
              </a:p>
            </p:txBody>
          </p:sp>
        </p:grpSp>
        <p:pic>
          <p:nvPicPr>
            <p:cNvPr id="14" name="Picture 13" descr="V:\Images\Icons\icon_money_coins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23" y="1447800"/>
              <a:ext cx="731520" cy="731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Группа 5"/>
          <p:cNvGrpSpPr/>
          <p:nvPr/>
        </p:nvGrpSpPr>
        <p:grpSpPr>
          <a:xfrm>
            <a:off x="147434" y="3970854"/>
            <a:ext cx="1833766" cy="1744146"/>
            <a:chOff x="147434" y="3970854"/>
            <a:chExt cx="1833766" cy="1744146"/>
          </a:xfrm>
        </p:grpSpPr>
        <p:grpSp>
          <p:nvGrpSpPr>
            <p:cNvPr id="3" name="Группа 2"/>
            <p:cNvGrpSpPr/>
            <p:nvPr/>
          </p:nvGrpSpPr>
          <p:grpSpPr>
            <a:xfrm>
              <a:off x="147434" y="3970854"/>
              <a:ext cx="1833766" cy="1744146"/>
              <a:chOff x="147434" y="838200"/>
              <a:chExt cx="1833766" cy="1744146"/>
            </a:xfrm>
          </p:grpSpPr>
          <p:sp>
            <p:nvSpPr>
              <p:cNvPr id="19" name="Прямоугольник 18">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341BCA10-9878-4E36-A234-7C2E7786F7F6}"/>
                  </a:ext>
                </a:extLst>
              </p:cNvPr>
              <p:cNvSpPr txBox="1"/>
              <p:nvPr/>
            </p:nvSpPr>
            <p:spPr>
              <a:xfrm>
                <a:off x="223634" y="198120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Linking drones</a:t>
                </a:r>
                <a:endParaRPr lang="ru-RU" sz="2000" b="1" dirty="0">
                  <a:latin typeface="Arial Narrow" panose="020B0606020202030204" pitchFamily="34" charset="0"/>
                </a:endParaRPr>
              </a:p>
            </p:txBody>
          </p:sp>
        </p:grpSp>
        <p:pic>
          <p:nvPicPr>
            <p:cNvPr id="20" name="Picture 10" descr="http://img3.wikia.nocookie.net/__cb20130108152751/clubpenguin/images/thumb/c/ce/Blue_Climbing_Rope_clothing_icon_ID_3052.png/500px-Blue_Climbing_Rope_clothing_icon_ID_30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07117" y="41148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282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par>
                          <p:cTn id="14" fill="hold">
                            <p:stCondLst>
                              <p:cond delay="1750"/>
                            </p:stCondLst>
                            <p:childTnLst>
                              <p:par>
                                <p:cTn id="15" presetID="42" presetClass="entr" presetSubtype="0" fill="hold" nodeType="after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7" name="TextBox 6"/>
          <p:cNvSpPr txBox="1"/>
          <p:nvPr/>
        </p:nvSpPr>
        <p:spPr>
          <a:xfrm>
            <a:off x="533400" y="1447800"/>
            <a:ext cx="8211392" cy="4370427"/>
          </a:xfrm>
          <a:prstGeom prst="rect">
            <a:avLst/>
          </a:prstGeom>
          <a:noFill/>
        </p:spPr>
        <p:txBody>
          <a:bodyPr wrap="square" rtlCol="0">
            <a:spAutoFit/>
          </a:bodyPr>
          <a:lstStyle/>
          <a:p>
            <a:pPr marL="285750" indent="-285750">
              <a:spcAft>
                <a:spcPts val="1200"/>
              </a:spcAft>
              <a:buClr>
                <a:schemeClr val="accent3">
                  <a:lumMod val="75000"/>
                </a:schemeClr>
              </a:buClr>
              <a:buFont typeface="Arial" panose="020B0604020202020204" pitchFamily="34" charset="0"/>
              <a:buChar char="•"/>
            </a:pPr>
            <a:r>
              <a:rPr lang="en-US" sz="4400" b="1" dirty="0">
                <a:latin typeface="+mn-lt"/>
              </a:rPr>
              <a:t>Environmentally sound </a:t>
            </a:r>
            <a:br>
              <a:rPr lang="en-US" sz="4400" b="1" dirty="0">
                <a:latin typeface="+mn-lt"/>
              </a:rPr>
            </a:br>
            <a:r>
              <a:rPr lang="en-US" sz="3200" dirty="0">
                <a:latin typeface="+mn-lt"/>
              </a:rPr>
              <a:t>(use of mouse poison is reduced 3-fold)</a:t>
            </a:r>
          </a:p>
          <a:p>
            <a:pPr marL="285750" indent="-285750">
              <a:spcAft>
                <a:spcPts val="1200"/>
              </a:spcAft>
              <a:buClr>
                <a:schemeClr val="accent3">
                  <a:lumMod val="75000"/>
                </a:schemeClr>
              </a:buClr>
              <a:buFont typeface="Arial" panose="020B0604020202020204" pitchFamily="34" charset="0"/>
              <a:buChar char="•"/>
            </a:pPr>
            <a:r>
              <a:rPr lang="en-US" sz="4400" b="1" dirty="0">
                <a:latin typeface="+mn-lt"/>
              </a:rPr>
              <a:t>Cost reduction</a:t>
            </a:r>
          </a:p>
          <a:p>
            <a:pPr marL="742950" lvl="1" indent="-285750">
              <a:spcAft>
                <a:spcPts val="1200"/>
              </a:spcAft>
              <a:buClr>
                <a:schemeClr val="accent3">
                  <a:lumMod val="75000"/>
                </a:schemeClr>
              </a:buClr>
              <a:buFont typeface="Arial" panose="020B0604020202020204" pitchFamily="34" charset="0"/>
              <a:buChar char="•"/>
            </a:pPr>
            <a:r>
              <a:rPr lang="en-US" sz="3200" dirty="0">
                <a:latin typeface="+mn-lt"/>
              </a:rPr>
              <a:t>Cheaper 3-5 times compared to airplane-based services thanks to the possibility for one person to control a group of drones</a:t>
            </a:r>
          </a:p>
          <a:p>
            <a:pPr marL="742950" lvl="1" indent="-285750">
              <a:spcAft>
                <a:spcPts val="1200"/>
              </a:spcAft>
              <a:buClr>
                <a:schemeClr val="accent3">
                  <a:lumMod val="75000"/>
                </a:schemeClr>
              </a:buClr>
              <a:buFont typeface="Arial" panose="020B0604020202020204" pitchFamily="34" charset="0"/>
              <a:buChar char="•"/>
            </a:pPr>
            <a:r>
              <a:rPr lang="en-US" sz="3200" dirty="0">
                <a:latin typeface="+mn-lt"/>
              </a:rPr>
              <a:t>Use of agrochemicals is reduced 3-fold</a:t>
            </a:r>
            <a:endParaRPr lang="ru-RU" sz="3200" dirty="0">
              <a:latin typeface="+mn-lt"/>
            </a:endParaRPr>
          </a:p>
        </p:txBody>
      </p:sp>
    </p:spTree>
    <p:extLst>
      <p:ext uri="{BB962C8B-B14F-4D97-AF65-F5344CB8AC3E}">
        <p14:creationId xmlns:p14="http://schemas.microsoft.com/office/powerpoint/2010/main" val="405149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5" name="TextBox 4"/>
          <p:cNvSpPr txBox="1"/>
          <p:nvPr/>
        </p:nvSpPr>
        <p:spPr>
          <a:xfrm>
            <a:off x="640336" y="2362200"/>
            <a:ext cx="8007640" cy="2492990"/>
          </a:xfrm>
          <a:prstGeom prst="rect">
            <a:avLst/>
          </a:prstGeom>
          <a:noFill/>
        </p:spPr>
        <p:txBody>
          <a:bodyPr wrap="none" rtlCol="0">
            <a:spAutoFit/>
          </a:bodyPr>
          <a:lstStyle/>
          <a:p>
            <a:pPr algn="ctr"/>
            <a:r>
              <a:rPr lang="en-US" sz="6000" dirty="0">
                <a:solidFill>
                  <a:srgbClr val="006600"/>
                </a:solidFill>
                <a:latin typeface="Impact" panose="020B0806030902050204" pitchFamily="34" charset="0"/>
              </a:rPr>
              <a:t>Adaptation</a:t>
            </a:r>
          </a:p>
          <a:p>
            <a:pPr algn="ctr"/>
            <a:r>
              <a:rPr lang="en-US" sz="4800" dirty="0">
                <a:latin typeface="+mn-lt"/>
              </a:rPr>
              <a:t>to </a:t>
            </a:r>
          </a:p>
          <a:p>
            <a:pPr algn="ctr"/>
            <a:r>
              <a:rPr lang="en-US" sz="4800" dirty="0">
                <a:latin typeface="+mn-lt"/>
              </a:rPr>
              <a:t>antiterrorism / defense / police</a:t>
            </a:r>
            <a:endParaRPr lang="ru-RU" sz="4800" dirty="0">
              <a:latin typeface="+mn-lt"/>
            </a:endParaRPr>
          </a:p>
        </p:txBody>
      </p:sp>
    </p:spTree>
    <p:extLst>
      <p:ext uri="{BB962C8B-B14F-4D97-AF65-F5344CB8AC3E}">
        <p14:creationId xmlns:p14="http://schemas.microsoft.com/office/powerpoint/2010/main" val="154942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20" name="TextBox 19">
            <a:extLst>
              <a:ext uri="{FF2B5EF4-FFF2-40B4-BE49-F238E27FC236}">
                <a16:creationId xmlns:a16="http://schemas.microsoft.com/office/drawing/2014/main" id="{5491EA95-DDDC-4CE5-8625-3DF483A430FC}"/>
              </a:ext>
            </a:extLst>
          </p:cNvPr>
          <p:cNvSpPr txBox="1"/>
          <p:nvPr/>
        </p:nvSpPr>
        <p:spPr>
          <a:xfrm>
            <a:off x="2514600" y="1540371"/>
            <a:ext cx="6477000" cy="1569660"/>
          </a:xfrm>
          <a:prstGeom prst="rect">
            <a:avLst/>
          </a:prstGeom>
          <a:noFill/>
        </p:spPr>
        <p:txBody>
          <a:bodyPr wrap="square" rtlCol="0">
            <a:spAutoFit/>
          </a:bodyPr>
          <a:lstStyle/>
          <a:p>
            <a:r>
              <a:rPr lang="en-US" sz="3200" dirty="0">
                <a:latin typeface="+mn-lt"/>
              </a:rPr>
              <a:t>Adapting the “mouse bombing” successful solutions to </a:t>
            </a:r>
          </a:p>
          <a:p>
            <a:r>
              <a:rPr lang="en-US" sz="3200" dirty="0">
                <a:latin typeface="+mn-lt"/>
              </a:rPr>
              <a:t>anti-terrorist and anti-pirates tasks</a:t>
            </a:r>
            <a:endParaRPr lang="ru-RU" sz="3200" dirty="0">
              <a:latin typeface="+mn-lt"/>
            </a:endParaRPr>
          </a:p>
        </p:txBody>
      </p:sp>
      <p:sp>
        <p:nvSpPr>
          <p:cNvPr id="21" name="TextBox 20">
            <a:extLst>
              <a:ext uri="{FF2B5EF4-FFF2-40B4-BE49-F238E27FC236}">
                <a16:creationId xmlns:a16="http://schemas.microsoft.com/office/drawing/2014/main" id="{0FE0E98C-F514-4319-8CB8-010CEA318694}"/>
              </a:ext>
            </a:extLst>
          </p:cNvPr>
          <p:cNvSpPr txBox="1"/>
          <p:nvPr/>
        </p:nvSpPr>
        <p:spPr>
          <a:xfrm>
            <a:off x="2519566" y="4114800"/>
            <a:ext cx="6472034" cy="1569660"/>
          </a:xfrm>
          <a:prstGeom prst="rect">
            <a:avLst/>
          </a:prstGeom>
          <a:noFill/>
        </p:spPr>
        <p:txBody>
          <a:bodyPr wrap="square" rtlCol="0">
            <a:spAutoFit/>
          </a:bodyPr>
          <a:lstStyle/>
          <a:p>
            <a:r>
              <a:rPr lang="en-US" sz="3200" dirty="0">
                <a:latin typeface="+mn-lt"/>
              </a:rPr>
              <a:t>Pirates and terrorists are not mice – they can fight back and shoot drones down</a:t>
            </a:r>
            <a:endParaRPr lang="ru-RU" sz="3200" dirty="0">
              <a:latin typeface="+mn-lt"/>
            </a:endParaRPr>
          </a:p>
        </p:txBody>
      </p:sp>
      <p:grpSp>
        <p:nvGrpSpPr>
          <p:cNvPr id="9" name="Группа 8"/>
          <p:cNvGrpSpPr/>
          <p:nvPr/>
        </p:nvGrpSpPr>
        <p:grpSpPr>
          <a:xfrm>
            <a:off x="152400" y="4047054"/>
            <a:ext cx="1833766" cy="1744146"/>
            <a:chOff x="152400" y="2294454"/>
            <a:chExt cx="1833766" cy="1744146"/>
          </a:xfrm>
        </p:grpSpPr>
        <p:grpSp>
          <p:nvGrpSpPr>
            <p:cNvPr id="23" name="Группа 22"/>
            <p:cNvGrpSpPr/>
            <p:nvPr/>
          </p:nvGrpSpPr>
          <p:grpSpPr>
            <a:xfrm>
              <a:off x="152400" y="2294454"/>
              <a:ext cx="1833766" cy="1744146"/>
              <a:chOff x="152400" y="4953000"/>
              <a:chExt cx="1833766" cy="1744146"/>
            </a:xfrm>
          </p:grpSpPr>
          <p:sp>
            <p:nvSpPr>
              <p:cNvPr id="25" name="Прямоугольник 24">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a:extLst>
                  <a:ext uri="{FF2B5EF4-FFF2-40B4-BE49-F238E27FC236}">
                    <a16:creationId xmlns:a16="http://schemas.microsoft.com/office/drawing/2014/main" id="{6360F988-AB54-49C9-A231-A7DD2EA3075C}"/>
                  </a:ext>
                </a:extLst>
              </p:cNvPr>
              <p:cNvSpPr txBox="1"/>
              <p:nvPr/>
            </p:nvSpPr>
            <p:spPr>
              <a:xfrm>
                <a:off x="152400" y="608754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Killing</a:t>
                </a:r>
                <a:endParaRPr lang="ru-RU" sz="2000" b="1" dirty="0">
                  <a:latin typeface="Arial Narrow" panose="020B0606020202030204" pitchFamily="34" charset="0"/>
                </a:endParaRPr>
              </a:p>
            </p:txBody>
          </p:sp>
        </p:grpSp>
        <p:pic>
          <p:nvPicPr>
            <p:cNvPr id="32" name="Picture 20" descr="http://icons.iconarchive.com/icons/sirea/sharp-kitchen/256/Knife-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7700" y="243840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Группа 9"/>
          <p:cNvGrpSpPr/>
          <p:nvPr/>
        </p:nvGrpSpPr>
        <p:grpSpPr>
          <a:xfrm>
            <a:off x="147434" y="1371600"/>
            <a:ext cx="1833766" cy="1752600"/>
            <a:chOff x="147434" y="2362200"/>
            <a:chExt cx="1833766" cy="1752600"/>
          </a:xfrm>
        </p:grpSpPr>
        <p:grpSp>
          <p:nvGrpSpPr>
            <p:cNvPr id="28" name="Группа 27"/>
            <p:cNvGrpSpPr/>
            <p:nvPr/>
          </p:nvGrpSpPr>
          <p:grpSpPr>
            <a:xfrm>
              <a:off x="147434" y="2362200"/>
              <a:ext cx="1833766" cy="1752600"/>
              <a:chOff x="147434" y="838200"/>
              <a:chExt cx="1833766" cy="1752600"/>
            </a:xfrm>
          </p:grpSpPr>
          <p:sp>
            <p:nvSpPr>
              <p:cNvPr id="30" name="Прямоугольник 29">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341BCA10-9878-4E36-A234-7C2E7786F7F6}"/>
                  </a:ext>
                </a:extLst>
              </p:cNvPr>
              <p:cNvSpPr txBox="1"/>
              <p:nvPr/>
            </p:nvSpPr>
            <p:spPr>
              <a:xfrm>
                <a:off x="223634" y="1882914"/>
                <a:ext cx="1681366" cy="707886"/>
              </a:xfrm>
              <a:prstGeom prst="rect">
                <a:avLst/>
              </a:prstGeom>
              <a:noFill/>
            </p:spPr>
            <p:txBody>
              <a:bodyPr wrap="square" rtlCol="0">
                <a:spAutoFit/>
              </a:bodyPr>
              <a:lstStyle/>
              <a:p>
                <a:pPr algn="ctr"/>
                <a:r>
                  <a:rPr lang="en-US" sz="2000" b="1" dirty="0">
                    <a:latin typeface="Arial Narrow" panose="020B0606020202030204" pitchFamily="34" charset="0"/>
                  </a:rPr>
                  <a:t>Moving to new areas</a:t>
                </a:r>
                <a:endParaRPr lang="ru-RU" sz="2000" b="1" dirty="0">
                  <a:latin typeface="Arial Narrow" panose="020B0606020202030204" pitchFamily="34" charset="0"/>
                </a:endParaRPr>
              </a:p>
            </p:txBody>
          </p:sp>
        </p:grpSp>
        <p:pic>
          <p:nvPicPr>
            <p:cNvPr id="33" name="Picture 2" descr="http://icons.iconarchive.com/icons/dapino/beach/256/air-balloon-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 y="24384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518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2000"/>
                                        <p:tgtEl>
                                          <p:spTgt spid="20"/>
                                        </p:tgtEl>
                                      </p:cBhvr>
                                    </p:animEffect>
                                  </p:childTnLst>
                                </p:cTn>
                              </p:par>
                            </p:childTnLst>
                          </p:cTn>
                        </p:par>
                        <p:par>
                          <p:cTn id="14" fill="hold">
                            <p:stCondLst>
                              <p:cond delay="3250"/>
                            </p:stCondLst>
                            <p:childTnLst>
                              <p:par>
                                <p:cTn id="15" presetID="47" presetClass="entr" presetSubtype="0" fill="hold" nodeType="after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6250"/>
                            </p:stCondLst>
                            <p:childTnLst>
                              <p:par>
                                <p:cTn id="21" presetID="22" presetClass="entr" presetSubtype="1" fill="hold" grpId="0" nodeType="afterEffect">
                                  <p:stCondLst>
                                    <p:cond delay="25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20" name="TextBox 19">
            <a:extLst>
              <a:ext uri="{FF2B5EF4-FFF2-40B4-BE49-F238E27FC236}">
                <a16:creationId xmlns:a16="http://schemas.microsoft.com/office/drawing/2014/main" id="{5491EA95-DDDC-4CE5-8625-3DF483A430FC}"/>
              </a:ext>
            </a:extLst>
          </p:cNvPr>
          <p:cNvSpPr txBox="1"/>
          <p:nvPr/>
        </p:nvSpPr>
        <p:spPr>
          <a:xfrm>
            <a:off x="2514600" y="1235571"/>
            <a:ext cx="6477000" cy="1569660"/>
          </a:xfrm>
          <a:prstGeom prst="rect">
            <a:avLst/>
          </a:prstGeom>
          <a:noFill/>
        </p:spPr>
        <p:txBody>
          <a:bodyPr wrap="square" rtlCol="0">
            <a:spAutoFit/>
          </a:bodyPr>
          <a:lstStyle/>
          <a:p>
            <a:r>
              <a:rPr lang="en-US" sz="3200" dirty="0">
                <a:latin typeface="+mn-lt"/>
              </a:rPr>
              <a:t>‘Smart Flight’ anti-bullet solution makes  shooting a drone down next to impossible</a:t>
            </a:r>
            <a:endParaRPr lang="ru-RU" sz="3200" dirty="0">
              <a:latin typeface="+mn-lt"/>
            </a:endParaRPr>
          </a:p>
        </p:txBody>
      </p:sp>
      <p:grpSp>
        <p:nvGrpSpPr>
          <p:cNvPr id="3" name="Группа 2"/>
          <p:cNvGrpSpPr/>
          <p:nvPr/>
        </p:nvGrpSpPr>
        <p:grpSpPr>
          <a:xfrm>
            <a:off x="147434" y="1066800"/>
            <a:ext cx="1833766" cy="1744146"/>
            <a:chOff x="147434" y="1066800"/>
            <a:chExt cx="1833766" cy="1744146"/>
          </a:xfrm>
        </p:grpSpPr>
        <p:grpSp>
          <p:nvGrpSpPr>
            <p:cNvPr id="28" name="Группа 27"/>
            <p:cNvGrpSpPr/>
            <p:nvPr/>
          </p:nvGrpSpPr>
          <p:grpSpPr>
            <a:xfrm>
              <a:off x="147434" y="1066800"/>
              <a:ext cx="1833766" cy="1744146"/>
              <a:chOff x="147434" y="838200"/>
              <a:chExt cx="1833766" cy="1744146"/>
            </a:xfrm>
          </p:grpSpPr>
          <p:sp>
            <p:nvSpPr>
              <p:cNvPr id="30" name="Прямоугольник 29">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341BCA10-9878-4E36-A234-7C2E7786F7F6}"/>
                  </a:ext>
                </a:extLst>
              </p:cNvPr>
              <p:cNvSpPr txBox="1"/>
              <p:nvPr/>
            </p:nvSpPr>
            <p:spPr>
              <a:xfrm>
                <a:off x="223634" y="198120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Flying smarter</a:t>
                </a:r>
                <a:endParaRPr lang="ru-RU" sz="2000" b="1" dirty="0">
                  <a:latin typeface="Arial Narrow" panose="020B0606020202030204" pitchFamily="34" charset="0"/>
                </a:endParaRPr>
              </a:p>
            </p:txBody>
          </p:sp>
        </p:grpSp>
        <p:pic>
          <p:nvPicPr>
            <p:cNvPr id="33" name="Picture 2" descr="http://icons.iconarchive.com/icons/dapino/beach/256/air-balloon-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7" y="1210746"/>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0FE0E98C-F514-4319-8CB8-010CEA318694}"/>
              </a:ext>
            </a:extLst>
          </p:cNvPr>
          <p:cNvSpPr txBox="1"/>
          <p:nvPr/>
        </p:nvSpPr>
        <p:spPr>
          <a:xfrm>
            <a:off x="2519566" y="4114800"/>
            <a:ext cx="6472034" cy="1569660"/>
          </a:xfrm>
          <a:prstGeom prst="rect">
            <a:avLst/>
          </a:prstGeom>
          <a:noFill/>
        </p:spPr>
        <p:txBody>
          <a:bodyPr wrap="square" rtlCol="0">
            <a:spAutoFit/>
          </a:bodyPr>
          <a:lstStyle/>
          <a:p>
            <a:r>
              <a:rPr lang="en-US" sz="3200" dirty="0">
                <a:latin typeface="+mn-lt"/>
              </a:rPr>
              <a:t>Pirates and terrorists can disrupt GPS signals thus making drones to fall down</a:t>
            </a:r>
            <a:endParaRPr lang="ru-RU" sz="3200" dirty="0">
              <a:latin typeface="+mn-lt"/>
            </a:endParaRPr>
          </a:p>
        </p:txBody>
      </p:sp>
      <p:grpSp>
        <p:nvGrpSpPr>
          <p:cNvPr id="11" name="Группа 10"/>
          <p:cNvGrpSpPr/>
          <p:nvPr/>
        </p:nvGrpSpPr>
        <p:grpSpPr>
          <a:xfrm>
            <a:off x="152400" y="4047054"/>
            <a:ext cx="1833766" cy="1744146"/>
            <a:chOff x="152400" y="2294454"/>
            <a:chExt cx="1833766" cy="1744146"/>
          </a:xfrm>
        </p:grpSpPr>
        <p:grpSp>
          <p:nvGrpSpPr>
            <p:cNvPr id="12" name="Группа 11"/>
            <p:cNvGrpSpPr/>
            <p:nvPr/>
          </p:nvGrpSpPr>
          <p:grpSpPr>
            <a:xfrm>
              <a:off x="152400" y="2294454"/>
              <a:ext cx="1833766" cy="1744146"/>
              <a:chOff x="152400" y="4953000"/>
              <a:chExt cx="1833766" cy="1744146"/>
            </a:xfrm>
          </p:grpSpPr>
          <p:sp>
            <p:nvSpPr>
              <p:cNvPr id="14" name="Прямоугольник 13">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6360F988-AB54-49C9-A231-A7DD2EA3075C}"/>
                  </a:ext>
                </a:extLst>
              </p:cNvPr>
              <p:cNvSpPr txBox="1"/>
              <p:nvPr/>
            </p:nvSpPr>
            <p:spPr>
              <a:xfrm>
                <a:off x="152400" y="608754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Killing</a:t>
                </a:r>
                <a:endParaRPr lang="ru-RU" sz="2000" b="1" dirty="0">
                  <a:latin typeface="Arial Narrow" panose="020B0606020202030204" pitchFamily="34" charset="0"/>
                </a:endParaRPr>
              </a:p>
            </p:txBody>
          </p:sp>
        </p:grpSp>
        <p:pic>
          <p:nvPicPr>
            <p:cNvPr id="13" name="Picture 20" descr="http://icons.iconarchive.com/icons/sirea/sharp-kitchen/256/Knife-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7700" y="24384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32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2000"/>
                                        <p:tgtEl>
                                          <p:spTgt spid="20"/>
                                        </p:tgtEl>
                                      </p:cBhvr>
                                    </p:animEffect>
                                  </p:childTnLst>
                                </p:cTn>
                              </p:par>
                            </p:childTnLst>
                          </p:cTn>
                        </p:par>
                        <p:par>
                          <p:cTn id="14" fill="hold">
                            <p:stCondLst>
                              <p:cond delay="3250"/>
                            </p:stCondLst>
                            <p:childTnLst>
                              <p:par>
                                <p:cTn id="15" presetID="47" presetClass="entr" presetSubtype="0" fill="hold" nodeType="afterEffect">
                                  <p:stCondLst>
                                    <p:cond delay="2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6250"/>
                            </p:stCondLst>
                            <p:childTnLst>
                              <p:par>
                                <p:cTn id="21" presetID="22" presetClass="entr" presetSubtype="1"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20" name="TextBox 19">
            <a:extLst>
              <a:ext uri="{FF2B5EF4-FFF2-40B4-BE49-F238E27FC236}">
                <a16:creationId xmlns:a16="http://schemas.microsoft.com/office/drawing/2014/main" id="{5491EA95-DDDC-4CE5-8625-3DF483A430FC}"/>
              </a:ext>
            </a:extLst>
          </p:cNvPr>
          <p:cNvSpPr txBox="1"/>
          <p:nvPr/>
        </p:nvSpPr>
        <p:spPr>
          <a:xfrm>
            <a:off x="2514600" y="1235571"/>
            <a:ext cx="6477000" cy="1569660"/>
          </a:xfrm>
          <a:prstGeom prst="rect">
            <a:avLst/>
          </a:prstGeom>
          <a:noFill/>
        </p:spPr>
        <p:txBody>
          <a:bodyPr wrap="square" rtlCol="0">
            <a:spAutoFit/>
          </a:bodyPr>
          <a:lstStyle/>
          <a:p>
            <a:r>
              <a:rPr lang="en-US" sz="3200" dirty="0">
                <a:latin typeface="+mn-lt"/>
              </a:rPr>
              <a:t>‘Smart Flight’ emergency mode is invented that enables a drone to fly even if GPS signal is not available</a:t>
            </a:r>
            <a:endParaRPr lang="ru-RU" sz="3200" dirty="0">
              <a:latin typeface="+mn-lt"/>
            </a:endParaRPr>
          </a:p>
        </p:txBody>
      </p:sp>
      <p:sp>
        <p:nvSpPr>
          <p:cNvPr id="4" name="TextBox 3"/>
          <p:cNvSpPr txBox="1"/>
          <p:nvPr/>
        </p:nvSpPr>
        <p:spPr>
          <a:xfrm>
            <a:off x="649287" y="3962400"/>
            <a:ext cx="7690760" cy="2308324"/>
          </a:xfrm>
          <a:prstGeom prst="rect">
            <a:avLst/>
          </a:prstGeom>
          <a:noFill/>
        </p:spPr>
        <p:txBody>
          <a:bodyPr wrap="none" rtlCol="0">
            <a:spAutoFit/>
          </a:bodyPr>
          <a:lstStyle/>
          <a:p>
            <a:pPr algn="ctr"/>
            <a:r>
              <a:rPr lang="en-US" sz="4800" b="1" dirty="0">
                <a:solidFill>
                  <a:srgbClr val="006600"/>
                </a:solidFill>
                <a:latin typeface="+mn-lt"/>
              </a:rPr>
              <a:t>+ more solutions for </a:t>
            </a:r>
          </a:p>
          <a:p>
            <a:pPr algn="ctr"/>
            <a:r>
              <a:rPr lang="en-US" sz="4800" b="1" dirty="0">
                <a:solidFill>
                  <a:srgbClr val="006600"/>
                </a:solidFill>
                <a:latin typeface="+mn-lt"/>
              </a:rPr>
              <a:t>anti-terrorist, anti-pirate and </a:t>
            </a:r>
          </a:p>
          <a:p>
            <a:pPr algn="ctr"/>
            <a:r>
              <a:rPr lang="en-US" sz="4800" b="1" dirty="0" err="1">
                <a:solidFill>
                  <a:srgbClr val="006600"/>
                </a:solidFill>
                <a:latin typeface="+mn-lt"/>
              </a:rPr>
              <a:t>defence</a:t>
            </a:r>
            <a:r>
              <a:rPr lang="en-US" sz="4800" b="1" dirty="0">
                <a:solidFill>
                  <a:srgbClr val="006600"/>
                </a:solidFill>
                <a:latin typeface="+mn-lt"/>
              </a:rPr>
              <a:t> applications</a:t>
            </a:r>
            <a:endParaRPr lang="ru-RU" sz="4800" b="1" dirty="0">
              <a:solidFill>
                <a:srgbClr val="006600"/>
              </a:solidFill>
              <a:latin typeface="+mn-lt"/>
            </a:endParaRPr>
          </a:p>
        </p:txBody>
      </p:sp>
      <p:grpSp>
        <p:nvGrpSpPr>
          <p:cNvPr id="10" name="Группа 9"/>
          <p:cNvGrpSpPr/>
          <p:nvPr/>
        </p:nvGrpSpPr>
        <p:grpSpPr>
          <a:xfrm>
            <a:off x="223634" y="1148328"/>
            <a:ext cx="1833766" cy="1744146"/>
            <a:chOff x="147434" y="3581400"/>
            <a:chExt cx="1833766" cy="1744146"/>
          </a:xfrm>
        </p:grpSpPr>
        <p:grpSp>
          <p:nvGrpSpPr>
            <p:cNvPr id="11" name="Группа 10"/>
            <p:cNvGrpSpPr/>
            <p:nvPr/>
          </p:nvGrpSpPr>
          <p:grpSpPr>
            <a:xfrm>
              <a:off x="147434" y="3581400"/>
              <a:ext cx="1833766" cy="1744146"/>
              <a:chOff x="147434" y="838200"/>
              <a:chExt cx="1833766" cy="1744146"/>
            </a:xfrm>
          </p:grpSpPr>
          <p:sp>
            <p:nvSpPr>
              <p:cNvPr id="13" name="Прямоугольник 12">
                <a:extLst>
                  <a:ext uri="{FF2B5EF4-FFF2-40B4-BE49-F238E27FC236}">
                    <a16:creationId xmlns:a16="http://schemas.microsoft.com/office/drawing/2014/main" id="{C9571F02-1A66-4C05-B7B5-DFB125B051AE}"/>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341BCA10-9878-4E36-A234-7C2E7786F7F6}"/>
                  </a:ext>
                </a:extLst>
              </p:cNvPr>
              <p:cNvSpPr txBox="1"/>
              <p:nvPr/>
            </p:nvSpPr>
            <p:spPr>
              <a:xfrm>
                <a:off x="223634" y="198120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Stronger links</a:t>
                </a:r>
                <a:endParaRPr lang="ru-RU" sz="2000" b="1" dirty="0">
                  <a:latin typeface="Arial Narrow" panose="020B0606020202030204" pitchFamily="34" charset="0"/>
                </a:endParaRPr>
              </a:p>
            </p:txBody>
          </p:sp>
        </p:grpSp>
        <p:pic>
          <p:nvPicPr>
            <p:cNvPr id="12" name="Picture 10" descr="http://img3.wikia.nocookie.net/__cb20130108152751/clubpenguin/images/thumb/c/ce/Blue_Climbing_Rope_clothing_icon_ID_3052.png/500px-Blue_Climbing_Rope_clothing_icon_ID_3052.png">
              <a:extLst>
                <a:ext uri="{FF2B5EF4-FFF2-40B4-BE49-F238E27FC236}">
                  <a16:creationId xmlns:a16="http://schemas.microsoft.com/office/drawing/2014/main" id="{B4644B6B-C3BF-40FC-9B81-76C882E40C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7117" y="37338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27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2000"/>
                                        <p:tgtEl>
                                          <p:spTgt spid="20"/>
                                        </p:tgtEl>
                                      </p:cBhvr>
                                    </p:animEffect>
                                  </p:childTnLst>
                                </p:cTn>
                              </p:par>
                            </p:childTnLst>
                          </p:cTn>
                        </p:par>
                        <p:par>
                          <p:cTn id="14" fill="hold">
                            <p:stCondLst>
                              <p:cond delay="3250"/>
                            </p:stCondLst>
                            <p:childTnLst>
                              <p:par>
                                <p:cTn id="15" presetID="42" presetClass="entr" presetSubtype="0" fill="hold" grpId="0" nodeType="after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5" name="TextBox 4"/>
          <p:cNvSpPr txBox="1"/>
          <p:nvPr/>
        </p:nvSpPr>
        <p:spPr>
          <a:xfrm>
            <a:off x="1591945" y="2362200"/>
            <a:ext cx="6104428" cy="2492990"/>
          </a:xfrm>
          <a:prstGeom prst="rect">
            <a:avLst/>
          </a:prstGeom>
          <a:noFill/>
        </p:spPr>
        <p:txBody>
          <a:bodyPr wrap="none" rtlCol="0">
            <a:spAutoFit/>
          </a:bodyPr>
          <a:lstStyle/>
          <a:p>
            <a:pPr algn="ctr"/>
            <a:r>
              <a:rPr lang="en-US" sz="6000" dirty="0">
                <a:solidFill>
                  <a:srgbClr val="006600"/>
                </a:solidFill>
                <a:latin typeface="Impact" panose="020B0806030902050204" pitchFamily="34" charset="0"/>
              </a:rPr>
              <a:t>3D Models</a:t>
            </a:r>
          </a:p>
          <a:p>
            <a:pPr algn="ctr"/>
            <a:r>
              <a:rPr lang="en-US" sz="4800" dirty="0">
                <a:latin typeface="+mn-lt"/>
              </a:rPr>
              <a:t>of </a:t>
            </a:r>
          </a:p>
          <a:p>
            <a:pPr algn="ctr"/>
            <a:r>
              <a:rPr lang="en-US" sz="4800" dirty="0">
                <a:latin typeface="+mn-lt"/>
              </a:rPr>
              <a:t>cities / areas / buildings</a:t>
            </a:r>
            <a:endParaRPr lang="ru-RU" sz="4800" dirty="0">
              <a:latin typeface="+mn-lt"/>
            </a:endParaRPr>
          </a:p>
        </p:txBody>
      </p:sp>
    </p:spTree>
    <p:extLst>
      <p:ext uri="{BB962C8B-B14F-4D97-AF65-F5344CB8AC3E}">
        <p14:creationId xmlns:p14="http://schemas.microsoft.com/office/powerpoint/2010/main" val="183969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5818" y="3810000"/>
            <a:ext cx="6477000" cy="2554545"/>
          </a:xfrm>
          <a:prstGeom prst="rect">
            <a:avLst/>
          </a:prstGeom>
          <a:noFill/>
        </p:spPr>
        <p:txBody>
          <a:bodyPr wrap="square" rtlCol="0">
            <a:spAutoFit/>
          </a:bodyPr>
          <a:lstStyle/>
          <a:p>
            <a:r>
              <a:rPr lang="en-US" sz="3200" dirty="0">
                <a:latin typeface="+mn-lt"/>
              </a:rPr>
              <a:t>Drones provide a better bird’s eye view; photos/videos taken at 25</a:t>
            </a:r>
            <a:r>
              <a:rPr lang="en-US" sz="3200" dirty="0">
                <a:latin typeface="+mn-lt"/>
                <a:ea typeface="Verdana" panose="020B0604030504040204" pitchFamily="34" charset="0"/>
                <a:cs typeface="Verdana" panose="020B0604030504040204" pitchFamily="34" charset="0"/>
              </a:rPr>
              <a:t>°-30°</a:t>
            </a:r>
            <a:r>
              <a:rPr lang="en-US" sz="3200" dirty="0">
                <a:latin typeface="+mn-lt"/>
              </a:rPr>
              <a:t> angles and from/of hard-to-reach locations help create more precise and useful 3D models and maps</a:t>
            </a: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914400"/>
            <a:ext cx="6624434" cy="2554545"/>
          </a:xfrm>
          <a:prstGeom prst="rect">
            <a:avLst/>
          </a:prstGeom>
          <a:noFill/>
        </p:spPr>
        <p:txBody>
          <a:bodyPr wrap="square" rtlCol="0">
            <a:spAutoFit/>
          </a:bodyPr>
          <a:lstStyle/>
          <a:p>
            <a:r>
              <a:rPr lang="en-US" sz="3200" dirty="0">
                <a:latin typeface="+mn-lt"/>
              </a:rPr>
              <a:t>Satellite photos are not good enough for many applications  such as property tax calculation, property management, disaster prediction, and military / police operations</a:t>
            </a:r>
            <a:endParaRPr lang="ru-RU" sz="3200" dirty="0">
              <a:latin typeface="+mn-lt"/>
            </a:endParaRPr>
          </a:p>
        </p:txBody>
      </p:sp>
      <p:grpSp>
        <p:nvGrpSpPr>
          <p:cNvPr id="4" name="Группа 3"/>
          <p:cNvGrpSpPr/>
          <p:nvPr/>
        </p:nvGrpSpPr>
        <p:grpSpPr>
          <a:xfrm>
            <a:off x="152400" y="1227654"/>
            <a:ext cx="1833766" cy="1744146"/>
            <a:chOff x="152400" y="4953000"/>
            <a:chExt cx="1833766" cy="1744146"/>
          </a:xfrm>
        </p:grpSpPr>
        <p:grpSp>
          <p:nvGrpSpPr>
            <p:cNvPr id="5" name="Группа 4"/>
            <p:cNvGrpSpPr/>
            <p:nvPr/>
          </p:nvGrpSpPr>
          <p:grpSpPr>
            <a:xfrm>
              <a:off x="152400" y="4953000"/>
              <a:ext cx="1833766" cy="1744146"/>
              <a:chOff x="152400" y="4953000"/>
              <a:chExt cx="1833766" cy="1744146"/>
            </a:xfrm>
          </p:grpSpPr>
          <p:sp>
            <p:nvSpPr>
              <p:cNvPr id="13" name="Прямоугольник 12">
                <a:extLst>
                  <a:ext uri="{FF2B5EF4-FFF2-40B4-BE49-F238E27FC236}">
                    <a16:creationId xmlns:a16="http://schemas.microsoft.com/office/drawing/2014/main" id="{83C007D4-CE42-4FDD-8422-AA9CA1A97113}"/>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6360F988-AB54-49C9-A231-A7DD2EA3075C}"/>
                  </a:ext>
                </a:extLst>
              </p:cNvPr>
              <p:cNvSpPr txBox="1"/>
              <p:nvPr/>
            </p:nvSpPr>
            <p:spPr>
              <a:xfrm>
                <a:off x="228600" y="606843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Rejection</a:t>
                </a:r>
                <a:endParaRPr lang="ru-RU" sz="2000" b="1" dirty="0">
                  <a:latin typeface="Arial Narrow" panose="020B0606020202030204" pitchFamily="34" charset="0"/>
                </a:endParaRPr>
              </a:p>
            </p:txBody>
          </p:sp>
        </p:grpSp>
        <p:pic>
          <p:nvPicPr>
            <p:cNvPr id="20" name="Picture 22" descr="http://icons.iconarchive.com/icons/zairaam/sweet-halloween/256/broom-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83" y="504819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Группа 16">
            <a:extLst>
              <a:ext uri="{FF2B5EF4-FFF2-40B4-BE49-F238E27FC236}">
                <a16:creationId xmlns:a16="http://schemas.microsoft.com/office/drawing/2014/main" id="{BF582592-C01F-49FD-9A57-2F3163FD733F}"/>
              </a:ext>
            </a:extLst>
          </p:cNvPr>
          <p:cNvGrpSpPr/>
          <p:nvPr/>
        </p:nvGrpSpPr>
        <p:grpSpPr>
          <a:xfrm>
            <a:off x="147434" y="4123254"/>
            <a:ext cx="1833766" cy="1744146"/>
            <a:chOff x="147434" y="1066800"/>
            <a:chExt cx="1833766" cy="1744146"/>
          </a:xfrm>
        </p:grpSpPr>
        <p:grpSp>
          <p:nvGrpSpPr>
            <p:cNvPr id="22" name="Группа 21">
              <a:extLst>
                <a:ext uri="{FF2B5EF4-FFF2-40B4-BE49-F238E27FC236}">
                  <a16:creationId xmlns:a16="http://schemas.microsoft.com/office/drawing/2014/main" id="{16A32A30-48B7-480C-A18A-EF183E982F31}"/>
                </a:ext>
              </a:extLst>
            </p:cNvPr>
            <p:cNvGrpSpPr/>
            <p:nvPr/>
          </p:nvGrpSpPr>
          <p:grpSpPr>
            <a:xfrm>
              <a:off x="147434" y="1066800"/>
              <a:ext cx="1833766" cy="1744146"/>
              <a:chOff x="147434" y="838200"/>
              <a:chExt cx="1833766" cy="1744146"/>
            </a:xfrm>
          </p:grpSpPr>
          <p:sp>
            <p:nvSpPr>
              <p:cNvPr id="24" name="Прямоугольник 23">
                <a:extLst>
                  <a:ext uri="{FF2B5EF4-FFF2-40B4-BE49-F238E27FC236}">
                    <a16:creationId xmlns:a16="http://schemas.microsoft.com/office/drawing/2014/main" id="{822CDF68-5E2E-4645-85D5-B22458A34D83}"/>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9C0B6FA4-2B2F-4CF3-9188-D5EC3ADD7DA2}"/>
                  </a:ext>
                </a:extLst>
              </p:cNvPr>
              <p:cNvSpPr txBox="1"/>
              <p:nvPr/>
            </p:nvSpPr>
            <p:spPr>
              <a:xfrm>
                <a:off x="223634" y="198120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Better view</a:t>
                </a:r>
                <a:endParaRPr lang="ru-RU" sz="2000" b="1" dirty="0">
                  <a:latin typeface="Arial Narrow" panose="020B0606020202030204" pitchFamily="34" charset="0"/>
                </a:endParaRPr>
              </a:p>
            </p:txBody>
          </p:sp>
        </p:grpSp>
        <p:pic>
          <p:nvPicPr>
            <p:cNvPr id="23" name="Picture 2" descr="http://icons.iconarchive.com/icons/dapino/beach/256/air-balloon-icon.png">
              <a:extLst>
                <a:ext uri="{FF2B5EF4-FFF2-40B4-BE49-F238E27FC236}">
                  <a16:creationId xmlns:a16="http://schemas.microsoft.com/office/drawing/2014/main" id="{50E75C28-55F1-4FF2-91A5-A98966C6A3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7" y="1210746"/>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018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2000"/>
                                        <p:tgtEl>
                                          <p:spTgt spid="15"/>
                                        </p:tgtEl>
                                      </p:cBhvr>
                                    </p:animEffect>
                                  </p:childTnLst>
                                </p:cTn>
                              </p:par>
                            </p:childTnLst>
                          </p:cTn>
                        </p:par>
                        <p:par>
                          <p:cTn id="14" fill="hold">
                            <p:stCondLst>
                              <p:cond delay="3250"/>
                            </p:stCondLst>
                            <p:childTnLst>
                              <p:par>
                                <p:cTn id="15" presetID="42" presetClass="entr" presetSubtype="0" fill="hold" nodeType="afterEffect">
                                  <p:stCondLst>
                                    <p:cond delay="3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72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1647" y="3182302"/>
            <a:ext cx="5248553" cy="3447098"/>
          </a:xfrm>
          <a:prstGeom prst="rect">
            <a:avLst/>
          </a:prstGeom>
          <a:noFill/>
        </p:spPr>
        <p:txBody>
          <a:bodyPr wrap="none" rtlCol="0">
            <a:spAutoFit/>
          </a:bodyPr>
          <a:lstStyle/>
          <a:p>
            <a:pPr>
              <a:spcAft>
                <a:spcPts val="1200"/>
              </a:spcAft>
              <a:buClr>
                <a:srgbClr val="006600"/>
              </a:buClr>
            </a:pPr>
            <a:r>
              <a:rPr lang="ru-RU" sz="2800" b="1" dirty="0">
                <a:solidFill>
                  <a:srgbClr val="006600"/>
                </a:solidFill>
                <a:latin typeface="Arial Narrow" panose="020B0606020202030204" pitchFamily="34" charset="0"/>
              </a:rPr>
              <a:t>БИЗНЕС-ДИЗАЙН</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Название, Видение</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Слоган, Мантра, 3 заголовка</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Направляющие принципы</a:t>
            </a:r>
            <a:endParaRPr lang="en-US" sz="2800" b="1" dirty="0">
              <a:latin typeface="Arial Narrow" panose="020B0606020202030204" pitchFamily="34" charset="0"/>
            </a:endParaRP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Бизнес-модель, Этапы развития</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Планируемая история успеха</a:t>
            </a:r>
            <a:endParaRPr lang="en-US" sz="2800" b="1" dirty="0">
              <a:latin typeface="Arial Narrow" panose="020B0606020202030204" pitchFamily="34" charset="0"/>
            </a:endParaRPr>
          </a:p>
        </p:txBody>
      </p:sp>
      <p:sp>
        <p:nvSpPr>
          <p:cNvPr id="9" name="TextBox 8"/>
          <p:cNvSpPr txBox="1"/>
          <p:nvPr/>
        </p:nvSpPr>
        <p:spPr>
          <a:xfrm>
            <a:off x="1219200" y="144959"/>
            <a:ext cx="7709043" cy="769441"/>
          </a:xfrm>
          <a:prstGeom prst="rect">
            <a:avLst/>
          </a:prstGeom>
          <a:noFill/>
        </p:spPr>
        <p:txBody>
          <a:bodyPr wrap="square" lIns="91440" tIns="45720" rIns="91440" bIns="45720" rtlCol="0">
            <a:spAutoFit/>
          </a:bodyPr>
          <a:lstStyle/>
          <a:p>
            <a:pPr algn="ctr"/>
            <a:r>
              <a:rPr lang="ru-RU"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rPr>
              <a:t>Командные состязания</a:t>
            </a:r>
            <a:endParaRPr lang="en-US"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ndParaRPr>
          </a:p>
        </p:txBody>
      </p:sp>
      <p:sp>
        <p:nvSpPr>
          <p:cNvPr id="17" name="TextBox 16"/>
          <p:cNvSpPr txBox="1"/>
          <p:nvPr/>
        </p:nvSpPr>
        <p:spPr>
          <a:xfrm>
            <a:off x="5638800" y="3283203"/>
            <a:ext cx="2762616" cy="830997"/>
          </a:xfrm>
          <a:prstGeom prst="rect">
            <a:avLst/>
          </a:prstGeom>
          <a:noFill/>
        </p:spPr>
        <p:txBody>
          <a:bodyPr wrap="square" rtlCol="0">
            <a:spAutoFit/>
          </a:bodyPr>
          <a:lstStyle/>
          <a:p>
            <a:pPr algn="ctr">
              <a:spcAft>
                <a:spcPts val="0"/>
              </a:spcAft>
            </a:pPr>
            <a:r>
              <a:rPr lang="ru-RU" sz="2400" i="1" dirty="0">
                <a:solidFill>
                  <a:srgbClr val="006600"/>
                </a:solidFill>
                <a:latin typeface="+mn-lt"/>
              </a:rPr>
              <a:t>Моделирующая бизнес-игра</a:t>
            </a:r>
          </a:p>
        </p:txBody>
      </p:sp>
      <p:sp>
        <p:nvSpPr>
          <p:cNvPr id="23" name="Скругленный прямоугольник 22"/>
          <p:cNvSpPr/>
          <p:nvPr/>
        </p:nvSpPr>
        <p:spPr>
          <a:xfrm>
            <a:off x="228600" y="1997425"/>
            <a:ext cx="3996000" cy="839562"/>
          </a:xfrm>
          <a:prstGeom prst="round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91440" rIns="108000" bIns="91440" numCol="1" spcCol="0" rtlCol="0" fromWordArt="0" anchor="ctr" anchorCtr="0" forceAA="0" compatLnSpc="1">
            <a:prstTxWarp prst="textNoShape">
              <a:avLst/>
            </a:prstTxWarp>
            <a:noAutofit/>
          </a:bodyPr>
          <a:lstStyle/>
          <a:p>
            <a:pPr algn="ctr"/>
            <a:r>
              <a:rPr lang="ru-RU" sz="3600" b="1" dirty="0">
                <a:solidFill>
                  <a:srgbClr val="FFFF00"/>
                </a:solidFill>
              </a:rPr>
              <a:t>Мега-инновация</a:t>
            </a:r>
            <a:endParaRPr lang="ru-RU" sz="2800" b="1" dirty="0">
              <a:solidFill>
                <a:srgbClr val="66FFFF"/>
              </a:solidFill>
            </a:endParaRPr>
          </a:p>
        </p:txBody>
      </p:sp>
      <p:sp>
        <p:nvSpPr>
          <p:cNvPr id="37" name="Скругленный прямоугольник 36"/>
          <p:cNvSpPr/>
          <p:nvPr/>
        </p:nvSpPr>
        <p:spPr>
          <a:xfrm>
            <a:off x="5031600" y="1997425"/>
            <a:ext cx="3960000" cy="839562"/>
          </a:xfrm>
          <a:prstGeom prst="round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91440" rIns="108000" bIns="91440" numCol="1" spcCol="0" rtlCol="0" fromWordArt="0" anchor="ctr" anchorCtr="0" forceAA="0" compatLnSpc="1">
            <a:prstTxWarp prst="textNoShape">
              <a:avLst/>
            </a:prstTxWarp>
            <a:noAutofit/>
          </a:bodyPr>
          <a:lstStyle/>
          <a:p>
            <a:pPr algn="ctr"/>
            <a:r>
              <a:rPr lang="ru-RU" sz="3600" b="1" dirty="0">
                <a:solidFill>
                  <a:srgbClr val="FFFF00"/>
                </a:solidFill>
              </a:rPr>
              <a:t>Реализация</a:t>
            </a:r>
            <a:endParaRPr lang="ru-RU" sz="2800" b="1" dirty="0">
              <a:solidFill>
                <a:srgbClr val="66FFFF"/>
              </a:solidFill>
            </a:endParaRP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108" y="4190400"/>
            <a:ext cx="1296000" cy="1296000"/>
          </a:xfrm>
          <a:prstGeom prst="rect">
            <a:avLst/>
          </a:prstGeom>
        </p:spPr>
      </p:pic>
      <p:grpSp>
        <p:nvGrpSpPr>
          <p:cNvPr id="19" name="Группа 18">
            <a:extLst>
              <a:ext uri="{FF2B5EF4-FFF2-40B4-BE49-F238E27FC236}">
                <a16:creationId xmlns:a16="http://schemas.microsoft.com/office/drawing/2014/main" id="{65F09EA1-E794-45D5-B0B4-149D2C6E9008}"/>
              </a:ext>
            </a:extLst>
          </p:cNvPr>
          <p:cNvGrpSpPr>
            <a:grpSpLocks noChangeAspect="1"/>
          </p:cNvGrpSpPr>
          <p:nvPr/>
        </p:nvGrpSpPr>
        <p:grpSpPr>
          <a:xfrm>
            <a:off x="152400" y="126600"/>
            <a:ext cx="840732" cy="864000"/>
            <a:chOff x="685799" y="472800"/>
            <a:chExt cx="7696201" cy="7909200"/>
          </a:xfrm>
        </p:grpSpPr>
        <p:sp>
          <p:nvSpPr>
            <p:cNvPr id="20" name="Параллелограмм 19">
              <a:extLst>
                <a:ext uri="{FF2B5EF4-FFF2-40B4-BE49-F238E27FC236}">
                  <a16:creationId xmlns:a16="http://schemas.microsoft.com/office/drawing/2014/main" id="{22B9DC6D-A9A5-455D-AF49-53E4D0C8DD75}"/>
                </a:ext>
              </a:extLst>
            </p:cNvPr>
            <p:cNvSpPr/>
            <p:nvPr/>
          </p:nvSpPr>
          <p:spPr>
            <a:xfrm>
              <a:off x="685799" y="3642000"/>
              <a:ext cx="6248401" cy="4740000"/>
            </a:xfrm>
            <a:prstGeom prst="parallelogram">
              <a:avLst>
                <a:gd name="adj" fmla="val 8308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1" name="Овал 20">
              <a:extLst>
                <a:ext uri="{FF2B5EF4-FFF2-40B4-BE49-F238E27FC236}">
                  <a16:creationId xmlns:a16="http://schemas.microsoft.com/office/drawing/2014/main" id="{36F4B03A-C68E-449C-84F8-E150D203836B}"/>
                </a:ext>
              </a:extLst>
            </p:cNvPr>
            <p:cNvSpPr/>
            <p:nvPr/>
          </p:nvSpPr>
          <p:spPr>
            <a:xfrm>
              <a:off x="5502000" y="472800"/>
              <a:ext cx="2880000" cy="28800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24" name="TextBox 23">
              <a:extLst>
                <a:ext uri="{FF2B5EF4-FFF2-40B4-BE49-F238E27FC236}">
                  <a16:creationId xmlns:a16="http://schemas.microsoft.com/office/drawing/2014/main" id="{41B56D59-A754-4DC0-8EE2-8FD3FF48EB10}"/>
                </a:ext>
              </a:extLst>
            </p:cNvPr>
            <p:cNvSpPr txBox="1"/>
            <p:nvPr/>
          </p:nvSpPr>
          <p:spPr>
            <a:xfrm>
              <a:off x="685799" y="4607822"/>
              <a:ext cx="6593123" cy="2808355"/>
            </a:xfrm>
            <a:prstGeom prst="rect">
              <a:avLst/>
            </a:prstGeom>
            <a:noFill/>
          </p:spPr>
          <p:txBody>
            <a:bodyPr wrap="square" rtlCol="0">
              <a:prstTxWarp prst="textInflate">
                <a:avLst/>
              </a:prstTxWarp>
              <a:spAutoFit/>
            </a:bodyPr>
            <a:lstStyle/>
            <a:p>
              <a:r>
                <a:rPr lang="en-US"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rPr>
                <a:t>G</a:t>
              </a:r>
              <a:endParaRPr lang="ru-RU"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endParaRPr>
            </a:p>
          </p:txBody>
        </p:sp>
      </p:grpSp>
      <p:grpSp>
        <p:nvGrpSpPr>
          <p:cNvPr id="16" name="Группа 15">
            <a:extLst>
              <a:ext uri="{FF2B5EF4-FFF2-40B4-BE49-F238E27FC236}">
                <a16:creationId xmlns:a16="http://schemas.microsoft.com/office/drawing/2014/main" id="{774238F8-28DB-41CB-9C43-EB39AD49270E}"/>
              </a:ext>
            </a:extLst>
          </p:cNvPr>
          <p:cNvGrpSpPr/>
          <p:nvPr/>
        </p:nvGrpSpPr>
        <p:grpSpPr>
          <a:xfrm>
            <a:off x="5507120" y="5688709"/>
            <a:ext cx="3179680" cy="1016891"/>
            <a:chOff x="152400" y="1350134"/>
            <a:chExt cx="8336544" cy="3045379"/>
          </a:xfrm>
        </p:grpSpPr>
        <p:pic>
          <p:nvPicPr>
            <p:cNvPr id="22" name="Рисунок 21" descr="Bombilla De Luz, Idea, Conceptos">
              <a:extLst>
                <a:ext uri="{FF2B5EF4-FFF2-40B4-BE49-F238E27FC236}">
                  <a16:creationId xmlns:a16="http://schemas.microsoft.com/office/drawing/2014/main" id="{9EA29522-DA9E-4B08-AFB0-DFA601A96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573448"/>
              <a:ext cx="1053000" cy="1080000"/>
            </a:xfrm>
            <a:prstGeom prst="rect">
              <a:avLst/>
            </a:prstGeom>
          </p:spPr>
        </p:pic>
        <p:pic>
          <p:nvPicPr>
            <p:cNvPr id="25" name="Picture 2" descr="http://previews.123rf.com/images/benchart/benchart1207/benchart120700022/14530337-Illustration-of-money-with-cartoon-golden-stacks-of-coins-in-dollar-currency-Stock-Vector.jpg">
              <a:extLst>
                <a:ext uri="{FF2B5EF4-FFF2-40B4-BE49-F238E27FC236}">
                  <a16:creationId xmlns:a16="http://schemas.microsoft.com/office/drawing/2014/main" id="{51A33E39-831A-4B3A-8B2E-9EA86B7729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4208" y="2068849"/>
              <a:ext cx="1894736" cy="1800000"/>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C8D6E562-2BD8-4305-8CBB-899D754A1D16}"/>
                </a:ext>
              </a:extLst>
            </p:cNvPr>
            <p:cNvPicPr>
              <a:picLocks noChangeAspect="1"/>
            </p:cNvPicPr>
            <p:nvPr/>
          </p:nvPicPr>
          <p:blipFill>
            <a:blip r:embed="rId7">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780000">
              <a:off x="1881324" y="3116445"/>
              <a:ext cx="3376359" cy="1279068"/>
            </a:xfrm>
            <a:prstGeom prst="rect">
              <a:avLst/>
            </a:prstGeom>
          </p:spPr>
        </p:pic>
        <p:pic>
          <p:nvPicPr>
            <p:cNvPr id="27" name="Рисунок 26">
              <a:extLst>
                <a:ext uri="{FF2B5EF4-FFF2-40B4-BE49-F238E27FC236}">
                  <a16:creationId xmlns:a16="http://schemas.microsoft.com/office/drawing/2014/main" id="{C97CEAB8-5073-4F35-8646-058810051B3A}"/>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V="1">
              <a:off x="1257586" y="1563798"/>
              <a:ext cx="1810926" cy="1466850"/>
            </a:xfrm>
            <a:prstGeom prst="rect">
              <a:avLst/>
            </a:prstGeom>
          </p:spPr>
        </p:pic>
        <p:pic>
          <p:nvPicPr>
            <p:cNvPr id="29" name="Рисунок 28">
              <a:extLst>
                <a:ext uri="{FF2B5EF4-FFF2-40B4-BE49-F238E27FC236}">
                  <a16:creationId xmlns:a16="http://schemas.microsoft.com/office/drawing/2014/main" id="{BFBB35BB-3A44-4E27-868A-D2A5C14F5407}"/>
                </a:ext>
              </a:extLst>
            </p:cNvPr>
            <p:cNvPicPr>
              <a:picLocks noChangeAspect="1"/>
            </p:cNvPicPr>
            <p:nvPr/>
          </p:nvPicPr>
          <p:blipFill>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7080000" flipV="1">
              <a:off x="3369253" y="1692472"/>
              <a:ext cx="1828800" cy="1481328"/>
            </a:xfrm>
            <a:prstGeom prst="rect">
              <a:avLst/>
            </a:prstGeom>
          </p:spPr>
        </p:pic>
        <p:pic>
          <p:nvPicPr>
            <p:cNvPr id="30" name="Рисунок 29">
              <a:extLst>
                <a:ext uri="{FF2B5EF4-FFF2-40B4-BE49-F238E27FC236}">
                  <a16:creationId xmlns:a16="http://schemas.microsoft.com/office/drawing/2014/main" id="{5EF712C2-6C37-4F48-811A-4D3B6CBB577F}"/>
                </a:ext>
              </a:extLst>
            </p:cNvPr>
            <p:cNvPicPr>
              <a:picLocks noChangeAspect="1"/>
            </p:cNvPicPr>
            <p:nvPr/>
          </p:nvPicPr>
          <p:blipFill>
            <a:blip r:embed="rId10"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a:off x="1902296" y="2256843"/>
              <a:ext cx="1752362" cy="1448672"/>
            </a:xfrm>
            <a:prstGeom prst="rect">
              <a:avLst/>
            </a:prstGeom>
          </p:spPr>
        </p:pic>
        <p:pic>
          <p:nvPicPr>
            <p:cNvPr id="31" name="Рисунок 30">
              <a:extLst>
                <a:ext uri="{FF2B5EF4-FFF2-40B4-BE49-F238E27FC236}">
                  <a16:creationId xmlns:a16="http://schemas.microsoft.com/office/drawing/2014/main" id="{A338B7DB-1EEE-4C75-867E-B8559E02DFD8}"/>
                </a:ext>
              </a:extLst>
            </p:cNvPr>
            <p:cNvPicPr>
              <a:picLocks noChangeAspect="1"/>
            </p:cNvPicPr>
            <p:nvPr/>
          </p:nvPicPr>
          <p:blipFill>
            <a:blip r:embed="rId11" cstate="print">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1400000" flipH="1">
              <a:off x="4247832" y="1350134"/>
              <a:ext cx="2507909" cy="1397180"/>
            </a:xfrm>
            <a:prstGeom prst="rect">
              <a:avLst/>
            </a:prstGeom>
          </p:spPr>
        </p:pic>
        <p:pic>
          <p:nvPicPr>
            <p:cNvPr id="32" name="Рисунок 31">
              <a:extLst>
                <a:ext uri="{FF2B5EF4-FFF2-40B4-BE49-F238E27FC236}">
                  <a16:creationId xmlns:a16="http://schemas.microsoft.com/office/drawing/2014/main" id="{792D9CE8-40D0-4A4D-8243-ED76105A8107}"/>
                </a:ext>
              </a:extLst>
            </p:cNvPr>
            <p:cNvPicPr>
              <a:picLocks noChangeAspect="1"/>
            </p:cNvPicPr>
            <p:nvPr/>
          </p:nvPicPr>
          <p:blipFill>
            <a:blip r:embed="rId12"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a:off x="4603938" y="3005673"/>
              <a:ext cx="2144415" cy="1206780"/>
            </a:xfrm>
            <a:prstGeom prst="rect">
              <a:avLst/>
            </a:prstGeom>
          </p:spPr>
        </p:pic>
      </p:grpSp>
      <p:sp>
        <p:nvSpPr>
          <p:cNvPr id="2" name="Стрелка: вправо 1">
            <a:extLst>
              <a:ext uri="{FF2B5EF4-FFF2-40B4-BE49-F238E27FC236}">
                <a16:creationId xmlns:a16="http://schemas.microsoft.com/office/drawing/2014/main" id="{9C4614F4-3A54-47C1-92CF-76FB5DBFBE57}"/>
              </a:ext>
            </a:extLst>
          </p:cNvPr>
          <p:cNvSpPr/>
          <p:nvPr/>
        </p:nvSpPr>
        <p:spPr>
          <a:xfrm>
            <a:off x="4296786" y="2120401"/>
            <a:ext cx="662627" cy="593611"/>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ru-RU" dirty="0"/>
          </a:p>
        </p:txBody>
      </p:sp>
      <p:sp>
        <p:nvSpPr>
          <p:cNvPr id="3" name="Выноска: стрелка вниз 2">
            <a:extLst>
              <a:ext uri="{FF2B5EF4-FFF2-40B4-BE49-F238E27FC236}">
                <a16:creationId xmlns:a16="http://schemas.microsoft.com/office/drawing/2014/main" id="{FBB8A8AF-F649-4D1A-8549-3C522305E5A0}"/>
              </a:ext>
            </a:extLst>
          </p:cNvPr>
          <p:cNvSpPr/>
          <p:nvPr/>
        </p:nvSpPr>
        <p:spPr>
          <a:xfrm>
            <a:off x="602320" y="1066800"/>
            <a:ext cx="2826680" cy="854425"/>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Большой вызов</a:t>
            </a:r>
          </a:p>
        </p:txBody>
      </p:sp>
    </p:spTree>
    <p:custDataLst>
      <p:tags r:id="rId1"/>
    </p:custDataLst>
    <p:extLst>
      <p:ext uri="{BB962C8B-B14F-4D97-AF65-F5344CB8AC3E}">
        <p14:creationId xmlns:p14="http://schemas.microsoft.com/office/powerpoint/2010/main" val="4003989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4000"/>
                            </p:stCondLst>
                            <p:childTnLst>
                              <p:par>
                                <p:cTn id="28" presetID="42" presetClass="entr" presetSubtype="0" fill="hold" grpId="0" nodeType="after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22" presetClass="entr" presetSubtype="1"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3000"/>
                                        <p:tgtEl>
                                          <p:spTgt spid="15"/>
                                        </p:tgtEl>
                                      </p:cBhvr>
                                    </p:animEffect>
                                  </p:childTnLst>
                                </p:cTn>
                              </p:par>
                            </p:childTnLst>
                          </p:cTn>
                        </p:par>
                        <p:par>
                          <p:cTn id="37" fill="hold">
                            <p:stCondLst>
                              <p:cond delay="10000"/>
                            </p:stCondLst>
                            <p:childTnLst>
                              <p:par>
                                <p:cTn id="38" presetID="31" presetClass="entr" presetSubtype="0" fill="hold" grpId="0" nodeType="afterEffect">
                                  <p:stCondLst>
                                    <p:cond delay="200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par>
                          <p:cTn id="44" fill="hold">
                            <p:stCondLst>
                              <p:cond delay="13000"/>
                            </p:stCondLst>
                            <p:childTnLst>
                              <p:par>
                                <p:cTn id="45" presetID="42" presetClass="entr" presetSubtype="0"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par>
                          <p:cTn id="50" fill="hold">
                            <p:stCondLst>
                              <p:cond delay="14500"/>
                            </p:stCondLst>
                            <p:childTnLst>
                              <p:par>
                                <p:cTn id="51" presetID="42" presetClass="entr" presetSubtype="0" fill="hold" grpId="0" nodeType="afterEffect">
                                  <p:stCondLst>
                                    <p:cond delay="50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par>
                          <p:cTn id="56" fill="hold">
                            <p:stCondLst>
                              <p:cond delay="16000"/>
                            </p:stCondLst>
                            <p:childTnLst>
                              <p:par>
                                <p:cTn id="57" presetID="53" presetClass="entr" presetSubtype="16" fill="hold" nodeType="afterEffect">
                                  <p:stCondLst>
                                    <p:cond delay="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1000" fill="hold"/>
                                        <p:tgtEl>
                                          <p:spTgt spid="18"/>
                                        </p:tgtEl>
                                        <p:attrNameLst>
                                          <p:attrName>ppt_w</p:attrName>
                                        </p:attrNameLst>
                                      </p:cBhvr>
                                      <p:tavLst>
                                        <p:tav tm="0">
                                          <p:val>
                                            <p:fltVal val="0"/>
                                          </p:val>
                                        </p:tav>
                                        <p:tav tm="100000">
                                          <p:val>
                                            <p:strVal val="#ppt_w"/>
                                          </p:val>
                                        </p:tav>
                                      </p:tavLst>
                                    </p:anim>
                                    <p:anim calcmode="lin" valueType="num">
                                      <p:cBhvr>
                                        <p:cTn id="60" dur="1000" fill="hold"/>
                                        <p:tgtEl>
                                          <p:spTgt spid="18"/>
                                        </p:tgtEl>
                                        <p:attrNameLst>
                                          <p:attrName>ppt_h</p:attrName>
                                        </p:attrNameLst>
                                      </p:cBhvr>
                                      <p:tavLst>
                                        <p:tav tm="0">
                                          <p:val>
                                            <p:fltVal val="0"/>
                                          </p:val>
                                        </p:tav>
                                        <p:tav tm="100000">
                                          <p:val>
                                            <p:strVal val="#ppt_h"/>
                                          </p:val>
                                        </p:tav>
                                      </p:tavLst>
                                    </p:anim>
                                    <p:animEffect transition="in" filter="fade">
                                      <p:cBhvr>
                                        <p:cTn id="61" dur="1000"/>
                                        <p:tgtEl>
                                          <p:spTgt spid="18"/>
                                        </p:tgtEl>
                                      </p:cBhvr>
                                    </p:animEffect>
                                  </p:childTnLst>
                                </p:cTn>
                              </p:par>
                            </p:childTnLst>
                          </p:cTn>
                        </p:par>
                        <p:par>
                          <p:cTn id="62" fill="hold">
                            <p:stCondLst>
                              <p:cond delay="17500"/>
                            </p:stCondLst>
                            <p:childTnLst>
                              <p:par>
                                <p:cTn id="63" presetID="22" presetClass="entr" presetSubtype="8" fill="hold" nodeType="afterEffect">
                                  <p:stCondLst>
                                    <p:cond delay="50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7" grpId="0"/>
      <p:bldP spid="23" grpId="0" animBg="1"/>
      <p:bldP spid="37" grpId="0" animBg="1"/>
      <p:bldP spid="2"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5818" y="3810000"/>
            <a:ext cx="6477000" cy="2554545"/>
          </a:xfrm>
          <a:prstGeom prst="rect">
            <a:avLst/>
          </a:prstGeom>
          <a:noFill/>
        </p:spPr>
        <p:txBody>
          <a:bodyPr wrap="square" rtlCol="0">
            <a:spAutoFit/>
          </a:bodyPr>
          <a:lstStyle/>
          <a:p>
            <a:r>
              <a:rPr lang="en-US" sz="3200" dirty="0">
                <a:latin typeface="+mn-lt"/>
              </a:rPr>
              <a:t>Extra engines are provided so that drones keep flying even if some engines stop working; </a:t>
            </a:r>
          </a:p>
          <a:p>
            <a:r>
              <a:rPr lang="en-US" sz="3200" dirty="0">
                <a:latin typeface="+mn-lt"/>
              </a:rPr>
              <a:t>additionally GPS-free navigation mode is developed</a:t>
            </a: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990600"/>
            <a:ext cx="6624434" cy="2062103"/>
          </a:xfrm>
          <a:prstGeom prst="rect">
            <a:avLst/>
          </a:prstGeom>
          <a:noFill/>
        </p:spPr>
        <p:txBody>
          <a:bodyPr wrap="square" rtlCol="0">
            <a:spAutoFit/>
          </a:bodyPr>
          <a:lstStyle/>
          <a:p>
            <a:r>
              <a:rPr lang="en-US" sz="3200" dirty="0">
                <a:latin typeface="+mn-lt"/>
              </a:rPr>
              <a:t>Drones are prone to falling down periodically which is unacceptable in highly populated and some other areas</a:t>
            </a:r>
            <a:endParaRPr lang="ru-RU" sz="3200" dirty="0">
              <a:latin typeface="+mn-lt"/>
            </a:endParaRPr>
          </a:p>
        </p:txBody>
      </p:sp>
      <p:grpSp>
        <p:nvGrpSpPr>
          <p:cNvPr id="17" name="Группа 16">
            <a:extLst>
              <a:ext uri="{FF2B5EF4-FFF2-40B4-BE49-F238E27FC236}">
                <a16:creationId xmlns:a16="http://schemas.microsoft.com/office/drawing/2014/main" id="{BF582592-C01F-49FD-9A57-2F3163FD733F}"/>
              </a:ext>
            </a:extLst>
          </p:cNvPr>
          <p:cNvGrpSpPr/>
          <p:nvPr/>
        </p:nvGrpSpPr>
        <p:grpSpPr>
          <a:xfrm>
            <a:off x="147434" y="4199454"/>
            <a:ext cx="1833766" cy="1744146"/>
            <a:chOff x="147434" y="1066800"/>
            <a:chExt cx="1833766" cy="1744146"/>
          </a:xfrm>
        </p:grpSpPr>
        <p:grpSp>
          <p:nvGrpSpPr>
            <p:cNvPr id="22" name="Группа 21">
              <a:extLst>
                <a:ext uri="{FF2B5EF4-FFF2-40B4-BE49-F238E27FC236}">
                  <a16:creationId xmlns:a16="http://schemas.microsoft.com/office/drawing/2014/main" id="{16A32A30-48B7-480C-A18A-EF183E982F31}"/>
                </a:ext>
              </a:extLst>
            </p:cNvPr>
            <p:cNvGrpSpPr/>
            <p:nvPr/>
          </p:nvGrpSpPr>
          <p:grpSpPr>
            <a:xfrm>
              <a:off x="147434" y="1066800"/>
              <a:ext cx="1833766" cy="1744146"/>
              <a:chOff x="147434" y="838200"/>
              <a:chExt cx="1833766" cy="1744146"/>
            </a:xfrm>
          </p:grpSpPr>
          <p:sp>
            <p:nvSpPr>
              <p:cNvPr id="24" name="Прямоугольник 23">
                <a:extLst>
                  <a:ext uri="{FF2B5EF4-FFF2-40B4-BE49-F238E27FC236}">
                    <a16:creationId xmlns:a16="http://schemas.microsoft.com/office/drawing/2014/main" id="{822CDF68-5E2E-4645-85D5-B22458A34D83}"/>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9C0B6FA4-2B2F-4CF3-9188-D5EC3ADD7DA2}"/>
                  </a:ext>
                </a:extLst>
              </p:cNvPr>
              <p:cNvSpPr txBox="1"/>
              <p:nvPr/>
            </p:nvSpPr>
            <p:spPr>
              <a:xfrm>
                <a:off x="223634" y="203829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Flying safer</a:t>
                </a:r>
                <a:endParaRPr lang="ru-RU" sz="2000" b="1" dirty="0">
                  <a:latin typeface="Arial Narrow" panose="020B0606020202030204" pitchFamily="34" charset="0"/>
                </a:endParaRPr>
              </a:p>
            </p:txBody>
          </p:sp>
        </p:grpSp>
        <p:pic>
          <p:nvPicPr>
            <p:cNvPr id="23" name="Picture 2" descr="http://icons.iconarchive.com/icons/dapino/beach/256/air-balloon-icon.png">
              <a:extLst>
                <a:ext uri="{FF2B5EF4-FFF2-40B4-BE49-F238E27FC236}">
                  <a16:creationId xmlns:a16="http://schemas.microsoft.com/office/drawing/2014/main" id="{50E75C28-55F1-4FF2-91A5-A98966C6A3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7" y="1210746"/>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Группа 25">
            <a:extLst>
              <a:ext uri="{FF2B5EF4-FFF2-40B4-BE49-F238E27FC236}">
                <a16:creationId xmlns:a16="http://schemas.microsoft.com/office/drawing/2014/main" id="{62E52CBE-7975-4B9C-8F41-33055052643A}"/>
              </a:ext>
            </a:extLst>
          </p:cNvPr>
          <p:cNvGrpSpPr/>
          <p:nvPr/>
        </p:nvGrpSpPr>
        <p:grpSpPr>
          <a:xfrm>
            <a:off x="152400" y="1227654"/>
            <a:ext cx="1833766" cy="1744146"/>
            <a:chOff x="152400" y="1227654"/>
            <a:chExt cx="1833766" cy="1744146"/>
          </a:xfrm>
        </p:grpSpPr>
        <p:grpSp>
          <p:nvGrpSpPr>
            <p:cNvPr id="27" name="Группа 26">
              <a:extLst>
                <a:ext uri="{FF2B5EF4-FFF2-40B4-BE49-F238E27FC236}">
                  <a16:creationId xmlns:a16="http://schemas.microsoft.com/office/drawing/2014/main" id="{FD484C5A-F964-493C-9BA1-AF86AC55C195}"/>
                </a:ext>
              </a:extLst>
            </p:cNvPr>
            <p:cNvGrpSpPr/>
            <p:nvPr/>
          </p:nvGrpSpPr>
          <p:grpSpPr>
            <a:xfrm>
              <a:off x="152400" y="1227654"/>
              <a:ext cx="1833766" cy="1744146"/>
              <a:chOff x="152400" y="4953000"/>
              <a:chExt cx="1833766" cy="1744146"/>
            </a:xfrm>
          </p:grpSpPr>
          <p:sp>
            <p:nvSpPr>
              <p:cNvPr id="29" name="Прямоугольник 28">
                <a:extLst>
                  <a:ext uri="{FF2B5EF4-FFF2-40B4-BE49-F238E27FC236}">
                    <a16:creationId xmlns:a16="http://schemas.microsoft.com/office/drawing/2014/main" id="{D4678FA1-429B-48B0-8448-71AF7A4449F5}"/>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CB7A20C1-376F-4ECC-B8FD-42473D292056}"/>
                  </a:ext>
                </a:extLst>
              </p:cNvPr>
              <p:cNvSpPr txBox="1"/>
              <p:nvPr/>
            </p:nvSpPr>
            <p:spPr>
              <a:xfrm>
                <a:off x="228600" y="614463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Damage</a:t>
                </a:r>
                <a:endParaRPr lang="ru-RU" sz="2000" b="1" dirty="0">
                  <a:latin typeface="Arial Narrow" panose="020B0606020202030204" pitchFamily="34" charset="0"/>
                </a:endParaRPr>
              </a:p>
            </p:txBody>
          </p:sp>
        </p:grpSp>
        <p:pic>
          <p:nvPicPr>
            <p:cNvPr id="28" name="Picture 4" descr="http://icons.iconarchive.com/icons/iconleak/atrous/256/hammer-icon.png">
              <a:extLst>
                <a:ext uri="{FF2B5EF4-FFF2-40B4-BE49-F238E27FC236}">
                  <a16:creationId xmlns:a16="http://schemas.microsoft.com/office/drawing/2014/main" id="{0A39A977-B3D6-4E15-99FF-7640E8C66C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386000"/>
              <a:ext cx="900000" cy="900000"/>
            </a:xfrm>
            <a:prstGeom prst="rect">
              <a:avLst/>
            </a:prstGeom>
            <a:noFill/>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94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2000"/>
                                        <p:tgtEl>
                                          <p:spTgt spid="15"/>
                                        </p:tgtEl>
                                      </p:cBhvr>
                                    </p:animEffect>
                                  </p:childTnLst>
                                </p:cTn>
                              </p:par>
                            </p:childTnLst>
                          </p:cTn>
                        </p:par>
                        <p:par>
                          <p:cTn id="14" fill="hold">
                            <p:stCondLst>
                              <p:cond delay="3250"/>
                            </p:stCondLst>
                            <p:childTnLst>
                              <p:par>
                                <p:cTn id="15" presetID="42" presetClass="entr" presetSubtype="0" fill="hold" nodeType="afterEffect">
                                  <p:stCondLst>
                                    <p:cond delay="2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62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5818" y="4038600"/>
            <a:ext cx="6477000" cy="1569660"/>
          </a:xfrm>
          <a:prstGeom prst="rect">
            <a:avLst/>
          </a:prstGeom>
          <a:noFill/>
        </p:spPr>
        <p:txBody>
          <a:bodyPr wrap="square" rtlCol="0">
            <a:spAutoFit/>
          </a:bodyPr>
          <a:lstStyle/>
          <a:p>
            <a:r>
              <a:rPr lang="en-US" sz="3200" dirty="0">
                <a:latin typeface="+mn-lt"/>
              </a:rPr>
              <a:t>Mathematics-powered decision support systems are developed for various special applications</a:t>
            </a: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1325940"/>
            <a:ext cx="6624434" cy="1569660"/>
          </a:xfrm>
          <a:prstGeom prst="rect">
            <a:avLst/>
          </a:prstGeom>
          <a:noFill/>
        </p:spPr>
        <p:txBody>
          <a:bodyPr wrap="square" rtlCol="0">
            <a:spAutoFit/>
          </a:bodyPr>
          <a:lstStyle/>
          <a:p>
            <a:r>
              <a:rPr lang="en-US" sz="3200" dirty="0">
                <a:latin typeface="+mn-lt"/>
              </a:rPr>
              <a:t>For some time-sensitive applications (e.g. police operations) having just a 3D model is not enough</a:t>
            </a:r>
            <a:endParaRPr lang="ru-RU" sz="3200" dirty="0">
              <a:latin typeface="+mn-lt"/>
            </a:endParaRPr>
          </a:p>
        </p:txBody>
      </p:sp>
      <p:grpSp>
        <p:nvGrpSpPr>
          <p:cNvPr id="18" name="Группа 17">
            <a:extLst>
              <a:ext uri="{FF2B5EF4-FFF2-40B4-BE49-F238E27FC236}">
                <a16:creationId xmlns:a16="http://schemas.microsoft.com/office/drawing/2014/main" id="{798E9318-334C-4F39-81E8-0A796BEC78A0}"/>
              </a:ext>
            </a:extLst>
          </p:cNvPr>
          <p:cNvGrpSpPr/>
          <p:nvPr/>
        </p:nvGrpSpPr>
        <p:grpSpPr>
          <a:xfrm>
            <a:off x="152400" y="1227654"/>
            <a:ext cx="1833766" cy="1744146"/>
            <a:chOff x="152400" y="4953000"/>
            <a:chExt cx="1833766" cy="1744146"/>
          </a:xfrm>
        </p:grpSpPr>
        <p:grpSp>
          <p:nvGrpSpPr>
            <p:cNvPr id="19" name="Группа 18">
              <a:extLst>
                <a:ext uri="{FF2B5EF4-FFF2-40B4-BE49-F238E27FC236}">
                  <a16:creationId xmlns:a16="http://schemas.microsoft.com/office/drawing/2014/main" id="{5AF36711-F32A-4DEF-B607-E3E605E7303F}"/>
                </a:ext>
              </a:extLst>
            </p:cNvPr>
            <p:cNvGrpSpPr/>
            <p:nvPr/>
          </p:nvGrpSpPr>
          <p:grpSpPr>
            <a:xfrm>
              <a:off x="152400" y="4953000"/>
              <a:ext cx="1833766" cy="1744146"/>
              <a:chOff x="152400" y="4953000"/>
              <a:chExt cx="1833766" cy="1744146"/>
            </a:xfrm>
          </p:grpSpPr>
          <p:sp>
            <p:nvSpPr>
              <p:cNvPr id="21" name="Прямоугольник 20">
                <a:extLst>
                  <a:ext uri="{FF2B5EF4-FFF2-40B4-BE49-F238E27FC236}">
                    <a16:creationId xmlns:a16="http://schemas.microsoft.com/office/drawing/2014/main" id="{14DF7BCC-464C-4BEA-B7F0-51A1E569C416}"/>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a:extLst>
                  <a:ext uri="{FF2B5EF4-FFF2-40B4-BE49-F238E27FC236}">
                    <a16:creationId xmlns:a16="http://schemas.microsoft.com/office/drawing/2014/main" id="{68F3570F-A081-43C7-A73C-E18D43294830}"/>
                  </a:ext>
                </a:extLst>
              </p:cNvPr>
              <p:cNvSpPr txBox="1"/>
              <p:nvPr/>
            </p:nvSpPr>
            <p:spPr>
              <a:xfrm>
                <a:off x="228600" y="5935146"/>
                <a:ext cx="1752600" cy="707886"/>
              </a:xfrm>
              <a:prstGeom prst="rect">
                <a:avLst/>
              </a:prstGeom>
              <a:noFill/>
            </p:spPr>
            <p:txBody>
              <a:bodyPr wrap="square" rtlCol="0">
                <a:spAutoFit/>
              </a:bodyPr>
              <a:lstStyle/>
              <a:p>
                <a:pPr algn="ctr"/>
                <a:r>
                  <a:rPr lang="en-US" sz="2000" b="1" dirty="0">
                    <a:latin typeface="Arial Narrow" panose="020B0606020202030204" pitchFamily="34" charset="0"/>
                  </a:rPr>
                  <a:t>Not good enough</a:t>
                </a:r>
                <a:endParaRPr lang="ru-RU" sz="2000" b="1" dirty="0">
                  <a:latin typeface="Arial Narrow" panose="020B0606020202030204" pitchFamily="34" charset="0"/>
                </a:endParaRPr>
              </a:p>
            </p:txBody>
          </p:sp>
        </p:grpSp>
        <p:pic>
          <p:nvPicPr>
            <p:cNvPr id="20" name="Picture 22" descr="http://icons.iconarchive.com/icons/zairaam/sweet-halloween/256/broom-icon.png">
              <a:extLst>
                <a:ext uri="{FF2B5EF4-FFF2-40B4-BE49-F238E27FC236}">
                  <a16:creationId xmlns:a16="http://schemas.microsoft.com/office/drawing/2014/main" id="{6EE6CA6D-710E-4F3D-9681-8389247F06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83" y="504819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Группа 3">
            <a:extLst>
              <a:ext uri="{FF2B5EF4-FFF2-40B4-BE49-F238E27FC236}">
                <a16:creationId xmlns:a16="http://schemas.microsoft.com/office/drawing/2014/main" id="{C4331B54-F8CD-49D8-8D12-C8C1F372852E}"/>
              </a:ext>
            </a:extLst>
          </p:cNvPr>
          <p:cNvGrpSpPr/>
          <p:nvPr/>
        </p:nvGrpSpPr>
        <p:grpSpPr>
          <a:xfrm>
            <a:off x="147434" y="3962400"/>
            <a:ext cx="1833766" cy="1774686"/>
            <a:chOff x="147434" y="3962400"/>
            <a:chExt cx="1833766" cy="1774686"/>
          </a:xfrm>
        </p:grpSpPr>
        <p:grpSp>
          <p:nvGrpSpPr>
            <p:cNvPr id="22" name="Группа 21">
              <a:extLst>
                <a:ext uri="{FF2B5EF4-FFF2-40B4-BE49-F238E27FC236}">
                  <a16:creationId xmlns:a16="http://schemas.microsoft.com/office/drawing/2014/main" id="{16A32A30-48B7-480C-A18A-EF183E982F31}"/>
                </a:ext>
              </a:extLst>
            </p:cNvPr>
            <p:cNvGrpSpPr/>
            <p:nvPr/>
          </p:nvGrpSpPr>
          <p:grpSpPr>
            <a:xfrm>
              <a:off x="147434" y="3962400"/>
              <a:ext cx="1833766" cy="1774686"/>
              <a:chOff x="147434" y="838200"/>
              <a:chExt cx="1833766" cy="1774686"/>
            </a:xfrm>
          </p:grpSpPr>
          <p:sp>
            <p:nvSpPr>
              <p:cNvPr id="24" name="Прямоугольник 23">
                <a:extLst>
                  <a:ext uri="{FF2B5EF4-FFF2-40B4-BE49-F238E27FC236}">
                    <a16:creationId xmlns:a16="http://schemas.microsoft.com/office/drawing/2014/main" id="{822CDF68-5E2E-4645-85D5-B22458A34D83}"/>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9C0B6FA4-2B2F-4CF3-9188-D5EC3ADD7DA2}"/>
                  </a:ext>
                </a:extLst>
              </p:cNvPr>
              <p:cNvSpPr txBox="1"/>
              <p:nvPr/>
            </p:nvSpPr>
            <p:spPr>
              <a:xfrm>
                <a:off x="147434" y="1905000"/>
                <a:ext cx="1833766" cy="707886"/>
              </a:xfrm>
              <a:prstGeom prst="rect">
                <a:avLst/>
              </a:prstGeom>
              <a:noFill/>
            </p:spPr>
            <p:txBody>
              <a:bodyPr wrap="square" rtlCol="0">
                <a:spAutoFit/>
              </a:bodyPr>
              <a:lstStyle/>
              <a:p>
                <a:pPr algn="ctr"/>
                <a:r>
                  <a:rPr lang="en-US" sz="2000" b="1" dirty="0">
                    <a:latin typeface="Arial Narrow" panose="020B0606020202030204" pitchFamily="34" charset="0"/>
                  </a:rPr>
                  <a:t>Better communication</a:t>
                </a:r>
                <a:endParaRPr lang="ru-RU" sz="2000" b="1" dirty="0">
                  <a:latin typeface="Arial Narrow" panose="020B0606020202030204" pitchFamily="34" charset="0"/>
                </a:endParaRPr>
              </a:p>
            </p:txBody>
          </p:sp>
        </p:grpSp>
        <p:pic>
          <p:nvPicPr>
            <p:cNvPr id="27" name="Picture 5" descr="V:\Images\Icons\headphone_mic_01.jpg">
              <a:extLst>
                <a:ext uri="{FF2B5EF4-FFF2-40B4-BE49-F238E27FC236}">
                  <a16:creationId xmlns:a16="http://schemas.microsoft.com/office/drawing/2014/main" id="{72E4921B-4931-4FB3-9F05-6FA93E464F79}"/>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0445" y="3996000"/>
              <a:ext cx="926507" cy="115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381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2000"/>
                                        <p:tgtEl>
                                          <p:spTgt spid="15"/>
                                        </p:tgtEl>
                                      </p:cBhvr>
                                    </p:animEffect>
                                  </p:childTnLst>
                                </p:cTn>
                              </p:par>
                            </p:childTnLst>
                          </p:cTn>
                        </p:par>
                        <p:par>
                          <p:cTn id="14" fill="hold">
                            <p:stCondLst>
                              <p:cond delay="3250"/>
                            </p:stCondLst>
                            <p:childTnLst>
                              <p:par>
                                <p:cTn id="15" presetID="42" presetClass="entr" presetSubtype="0"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62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5" name="TextBox 4"/>
          <p:cNvSpPr txBox="1"/>
          <p:nvPr/>
        </p:nvSpPr>
        <p:spPr>
          <a:xfrm>
            <a:off x="1086935" y="2665274"/>
            <a:ext cx="7114448" cy="1015663"/>
          </a:xfrm>
          <a:prstGeom prst="rect">
            <a:avLst/>
          </a:prstGeom>
          <a:noFill/>
        </p:spPr>
        <p:txBody>
          <a:bodyPr wrap="none" rtlCol="0">
            <a:spAutoFit/>
          </a:bodyPr>
          <a:lstStyle/>
          <a:p>
            <a:pPr algn="ctr"/>
            <a:r>
              <a:rPr lang="en-US" sz="6000" dirty="0">
                <a:solidFill>
                  <a:srgbClr val="006600"/>
                </a:solidFill>
                <a:latin typeface="Impact" panose="020B0806030902050204" pitchFamily="34" charset="0"/>
              </a:rPr>
              <a:t>Disaster Management</a:t>
            </a:r>
          </a:p>
        </p:txBody>
      </p:sp>
    </p:spTree>
    <p:extLst>
      <p:ext uri="{BB962C8B-B14F-4D97-AF65-F5344CB8AC3E}">
        <p14:creationId xmlns:p14="http://schemas.microsoft.com/office/powerpoint/2010/main" val="397905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1" name="TextBox 10">
            <a:extLst>
              <a:ext uri="{FF2B5EF4-FFF2-40B4-BE49-F238E27FC236}">
                <a16:creationId xmlns:a16="http://schemas.microsoft.com/office/drawing/2014/main" id="{5491EA95-DDDC-4CE5-8625-3DF483A430FC}"/>
              </a:ext>
            </a:extLst>
          </p:cNvPr>
          <p:cNvSpPr txBox="1"/>
          <p:nvPr/>
        </p:nvSpPr>
        <p:spPr>
          <a:xfrm>
            <a:off x="2515818" y="3505200"/>
            <a:ext cx="6477000" cy="3046988"/>
          </a:xfrm>
          <a:prstGeom prst="rect">
            <a:avLst/>
          </a:prstGeom>
          <a:noFill/>
        </p:spPr>
        <p:txBody>
          <a:bodyPr wrap="square" rtlCol="0">
            <a:spAutoFit/>
          </a:bodyPr>
          <a:lstStyle/>
          <a:p>
            <a:r>
              <a:rPr lang="en-US" sz="3200" dirty="0">
                <a:latin typeface="+mn-lt"/>
              </a:rPr>
              <a:t>Specially programmed drones fly in disaster-prone areas, take photos, compare them with the previously taken photos, identify dangerous changes, and issue early warning signals automatically</a:t>
            </a:r>
          </a:p>
        </p:txBody>
      </p:sp>
      <p:sp>
        <p:nvSpPr>
          <p:cNvPr id="15" name="TextBox 14">
            <a:extLst>
              <a:ext uri="{FF2B5EF4-FFF2-40B4-BE49-F238E27FC236}">
                <a16:creationId xmlns:a16="http://schemas.microsoft.com/office/drawing/2014/main" id="{0FE0E98C-F514-4319-8CB8-010CEA318694}"/>
              </a:ext>
            </a:extLst>
          </p:cNvPr>
          <p:cNvSpPr txBox="1"/>
          <p:nvPr/>
        </p:nvSpPr>
        <p:spPr>
          <a:xfrm>
            <a:off x="2519566" y="1251225"/>
            <a:ext cx="6624434" cy="1569660"/>
          </a:xfrm>
          <a:prstGeom prst="rect">
            <a:avLst/>
          </a:prstGeom>
          <a:noFill/>
        </p:spPr>
        <p:txBody>
          <a:bodyPr wrap="square" rtlCol="0">
            <a:spAutoFit/>
          </a:bodyPr>
          <a:lstStyle/>
          <a:p>
            <a:r>
              <a:rPr lang="en-US" sz="3200" dirty="0">
                <a:latin typeface="+mn-lt"/>
              </a:rPr>
              <a:t>Sudden natural disasters often create severe damages in various disaster-prone areas</a:t>
            </a:r>
            <a:endParaRPr lang="ru-RU" sz="3200" dirty="0">
              <a:latin typeface="+mn-lt"/>
            </a:endParaRPr>
          </a:p>
        </p:txBody>
      </p:sp>
      <p:grpSp>
        <p:nvGrpSpPr>
          <p:cNvPr id="26" name="Группа 25">
            <a:extLst>
              <a:ext uri="{FF2B5EF4-FFF2-40B4-BE49-F238E27FC236}">
                <a16:creationId xmlns:a16="http://schemas.microsoft.com/office/drawing/2014/main" id="{62E52CBE-7975-4B9C-8F41-33055052643A}"/>
              </a:ext>
            </a:extLst>
          </p:cNvPr>
          <p:cNvGrpSpPr/>
          <p:nvPr/>
        </p:nvGrpSpPr>
        <p:grpSpPr>
          <a:xfrm>
            <a:off x="152400" y="1227654"/>
            <a:ext cx="1833766" cy="1744146"/>
            <a:chOff x="152400" y="1227654"/>
            <a:chExt cx="1833766" cy="1744146"/>
          </a:xfrm>
        </p:grpSpPr>
        <p:grpSp>
          <p:nvGrpSpPr>
            <p:cNvPr id="27" name="Группа 26">
              <a:extLst>
                <a:ext uri="{FF2B5EF4-FFF2-40B4-BE49-F238E27FC236}">
                  <a16:creationId xmlns:a16="http://schemas.microsoft.com/office/drawing/2014/main" id="{FD484C5A-F964-493C-9BA1-AF86AC55C195}"/>
                </a:ext>
              </a:extLst>
            </p:cNvPr>
            <p:cNvGrpSpPr/>
            <p:nvPr/>
          </p:nvGrpSpPr>
          <p:grpSpPr>
            <a:xfrm>
              <a:off x="152400" y="1227654"/>
              <a:ext cx="1833766" cy="1744146"/>
              <a:chOff x="152400" y="4953000"/>
              <a:chExt cx="1833766" cy="1744146"/>
            </a:xfrm>
          </p:grpSpPr>
          <p:sp>
            <p:nvSpPr>
              <p:cNvPr id="29" name="Прямоугольник 28">
                <a:extLst>
                  <a:ext uri="{FF2B5EF4-FFF2-40B4-BE49-F238E27FC236}">
                    <a16:creationId xmlns:a16="http://schemas.microsoft.com/office/drawing/2014/main" id="{D4678FA1-429B-48B0-8448-71AF7A4449F5}"/>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CB7A20C1-376F-4ECC-B8FD-42473D292056}"/>
                  </a:ext>
                </a:extLst>
              </p:cNvPr>
              <p:cNvSpPr txBox="1"/>
              <p:nvPr/>
            </p:nvSpPr>
            <p:spPr>
              <a:xfrm>
                <a:off x="228600" y="614463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Destruction</a:t>
                </a:r>
                <a:endParaRPr lang="ru-RU" sz="2000" b="1" dirty="0">
                  <a:latin typeface="Arial Narrow" panose="020B0606020202030204" pitchFamily="34" charset="0"/>
                </a:endParaRPr>
              </a:p>
            </p:txBody>
          </p:sp>
        </p:grpSp>
        <p:pic>
          <p:nvPicPr>
            <p:cNvPr id="28" name="Picture 4" descr="http://icons.iconarchive.com/icons/iconleak/atrous/256/hammer-icon.png">
              <a:extLst>
                <a:ext uri="{FF2B5EF4-FFF2-40B4-BE49-F238E27FC236}">
                  <a16:creationId xmlns:a16="http://schemas.microsoft.com/office/drawing/2014/main" id="{0A39A977-B3D6-4E15-99FF-7640E8C66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386000"/>
              <a:ext cx="900000" cy="900000"/>
            </a:xfrm>
            <a:prstGeom prst="rect">
              <a:avLst/>
            </a:prstGeom>
            <a:noFill/>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Lst>
          </p:spPr>
        </p:pic>
      </p:grpSp>
      <p:grpSp>
        <p:nvGrpSpPr>
          <p:cNvPr id="16" name="Группа 15">
            <a:extLst>
              <a:ext uri="{FF2B5EF4-FFF2-40B4-BE49-F238E27FC236}">
                <a16:creationId xmlns:a16="http://schemas.microsoft.com/office/drawing/2014/main" id="{C198C64C-7ED8-4ACD-B479-6BED2CB72300}"/>
              </a:ext>
            </a:extLst>
          </p:cNvPr>
          <p:cNvGrpSpPr/>
          <p:nvPr/>
        </p:nvGrpSpPr>
        <p:grpSpPr>
          <a:xfrm>
            <a:off x="147434" y="3970854"/>
            <a:ext cx="1833766" cy="1744146"/>
            <a:chOff x="147434" y="3970854"/>
            <a:chExt cx="1833766" cy="1744146"/>
          </a:xfrm>
        </p:grpSpPr>
        <p:grpSp>
          <p:nvGrpSpPr>
            <p:cNvPr id="18" name="Группа 17">
              <a:extLst>
                <a:ext uri="{FF2B5EF4-FFF2-40B4-BE49-F238E27FC236}">
                  <a16:creationId xmlns:a16="http://schemas.microsoft.com/office/drawing/2014/main" id="{94D6166A-BACF-4691-A497-CB7B3212ECAC}"/>
                </a:ext>
              </a:extLst>
            </p:cNvPr>
            <p:cNvGrpSpPr/>
            <p:nvPr/>
          </p:nvGrpSpPr>
          <p:grpSpPr>
            <a:xfrm>
              <a:off x="147434" y="3970854"/>
              <a:ext cx="1833766" cy="1744146"/>
              <a:chOff x="147434" y="838200"/>
              <a:chExt cx="1833766" cy="1744146"/>
            </a:xfrm>
          </p:grpSpPr>
          <p:sp>
            <p:nvSpPr>
              <p:cNvPr id="20" name="Прямоугольник 19">
                <a:extLst>
                  <a:ext uri="{FF2B5EF4-FFF2-40B4-BE49-F238E27FC236}">
                    <a16:creationId xmlns:a16="http://schemas.microsoft.com/office/drawing/2014/main" id="{BEEA6AB8-E948-4BA2-9EB1-034FA4310C12}"/>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B9B1D68D-3829-408C-8837-7A95E364E044}"/>
                  </a:ext>
                </a:extLst>
              </p:cNvPr>
              <p:cNvSpPr txBox="1"/>
              <p:nvPr/>
            </p:nvSpPr>
            <p:spPr>
              <a:xfrm>
                <a:off x="223634" y="1972746"/>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Monitoring</a:t>
                </a:r>
                <a:endParaRPr lang="ru-RU" sz="2000" b="1" dirty="0">
                  <a:latin typeface="Arial Narrow" panose="020B0606020202030204" pitchFamily="34" charset="0"/>
                </a:endParaRPr>
              </a:p>
            </p:txBody>
          </p:sp>
        </p:grpSp>
        <p:pic>
          <p:nvPicPr>
            <p:cNvPr id="19" name="Picture 8" descr="http://icons.iconarchive.com/icons/simiographics/mixed/512/Flashlight-icon.png">
              <a:extLst>
                <a:ext uri="{FF2B5EF4-FFF2-40B4-BE49-F238E27FC236}">
                  <a16:creationId xmlns:a16="http://schemas.microsoft.com/office/drawing/2014/main" id="{B09DEC51-6680-4276-9C8C-752CD626E4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4114800"/>
              <a:ext cx="914399"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436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2000"/>
                                        <p:tgtEl>
                                          <p:spTgt spid="15"/>
                                        </p:tgtEl>
                                      </p:cBhvr>
                                    </p:animEffect>
                                  </p:childTnLst>
                                </p:cTn>
                              </p:par>
                            </p:childTnLst>
                          </p:cTn>
                        </p:par>
                        <p:par>
                          <p:cTn id="14" fill="hold">
                            <p:stCondLst>
                              <p:cond delay="3250"/>
                            </p:stCondLst>
                            <p:childTnLst>
                              <p:par>
                                <p:cTn id="15" presetID="42" presetClass="entr" presetSubtype="0" fill="hold" nodeType="afterEffect">
                                  <p:stCondLst>
                                    <p:cond delay="2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62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573851"/>
          </a:xfrm>
          <a:solidFill>
            <a:srgbClr val="003300"/>
          </a:solidFill>
          <a:ln>
            <a:noFill/>
          </a:ln>
        </p:spPr>
        <p:txBody>
          <a:bodyPr>
            <a:noAutofit/>
          </a:bodyPr>
          <a:lstStyle/>
          <a:p>
            <a:pPr algn="ctr"/>
            <a:r>
              <a:rPr lang="en-US" sz="36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r>
              <a:rPr lang="en-US"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3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sp>
        <p:nvSpPr>
          <p:cNvPr id="15" name="TextBox 14">
            <a:extLst>
              <a:ext uri="{FF2B5EF4-FFF2-40B4-BE49-F238E27FC236}">
                <a16:creationId xmlns:a16="http://schemas.microsoft.com/office/drawing/2014/main" id="{0FE0E98C-F514-4319-8CB8-010CEA318694}"/>
              </a:ext>
            </a:extLst>
          </p:cNvPr>
          <p:cNvSpPr txBox="1"/>
          <p:nvPr/>
        </p:nvSpPr>
        <p:spPr>
          <a:xfrm>
            <a:off x="2286000" y="1066800"/>
            <a:ext cx="6624434" cy="1077218"/>
          </a:xfrm>
          <a:prstGeom prst="rect">
            <a:avLst/>
          </a:prstGeom>
          <a:noFill/>
        </p:spPr>
        <p:txBody>
          <a:bodyPr wrap="square" rtlCol="0">
            <a:spAutoFit/>
          </a:bodyPr>
          <a:lstStyle/>
          <a:p>
            <a:r>
              <a:rPr lang="en-US" sz="3200" dirty="0">
                <a:latin typeface="+mn-lt"/>
              </a:rPr>
              <a:t>Hidden defects in oil/gas pipelines result in explosions and huge damages</a:t>
            </a:r>
            <a:endParaRPr lang="ru-RU" sz="3200" dirty="0">
              <a:latin typeface="+mn-lt"/>
            </a:endParaRPr>
          </a:p>
        </p:txBody>
      </p:sp>
      <p:grpSp>
        <p:nvGrpSpPr>
          <p:cNvPr id="26" name="Группа 25">
            <a:extLst>
              <a:ext uri="{FF2B5EF4-FFF2-40B4-BE49-F238E27FC236}">
                <a16:creationId xmlns:a16="http://schemas.microsoft.com/office/drawing/2014/main" id="{62E52CBE-7975-4B9C-8F41-33055052643A}"/>
              </a:ext>
            </a:extLst>
          </p:cNvPr>
          <p:cNvGrpSpPr/>
          <p:nvPr/>
        </p:nvGrpSpPr>
        <p:grpSpPr>
          <a:xfrm>
            <a:off x="152400" y="762000"/>
            <a:ext cx="1833766" cy="1744146"/>
            <a:chOff x="152400" y="1227654"/>
            <a:chExt cx="1833766" cy="1744146"/>
          </a:xfrm>
        </p:grpSpPr>
        <p:grpSp>
          <p:nvGrpSpPr>
            <p:cNvPr id="27" name="Группа 26">
              <a:extLst>
                <a:ext uri="{FF2B5EF4-FFF2-40B4-BE49-F238E27FC236}">
                  <a16:creationId xmlns:a16="http://schemas.microsoft.com/office/drawing/2014/main" id="{FD484C5A-F964-493C-9BA1-AF86AC55C195}"/>
                </a:ext>
              </a:extLst>
            </p:cNvPr>
            <p:cNvGrpSpPr/>
            <p:nvPr/>
          </p:nvGrpSpPr>
          <p:grpSpPr>
            <a:xfrm>
              <a:off x="152400" y="1227654"/>
              <a:ext cx="1833766" cy="1744146"/>
              <a:chOff x="152400" y="4953000"/>
              <a:chExt cx="1833766" cy="1744146"/>
            </a:xfrm>
          </p:grpSpPr>
          <p:sp>
            <p:nvSpPr>
              <p:cNvPr id="29" name="Прямоугольник 28">
                <a:extLst>
                  <a:ext uri="{FF2B5EF4-FFF2-40B4-BE49-F238E27FC236}">
                    <a16:creationId xmlns:a16="http://schemas.microsoft.com/office/drawing/2014/main" id="{D4678FA1-429B-48B0-8448-71AF7A4449F5}"/>
                  </a:ext>
                </a:extLst>
              </p:cNvPr>
              <p:cNvSpPr/>
              <p:nvPr/>
            </p:nvSpPr>
            <p:spPr>
              <a:xfrm>
                <a:off x="152400" y="4953000"/>
                <a:ext cx="1833766" cy="1744146"/>
              </a:xfrm>
              <a:prstGeom prst="rect">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CB7A20C1-376F-4ECC-B8FD-42473D292056}"/>
                  </a:ext>
                </a:extLst>
              </p:cNvPr>
              <p:cNvSpPr txBox="1"/>
              <p:nvPr/>
            </p:nvSpPr>
            <p:spPr>
              <a:xfrm>
                <a:off x="228600" y="6144636"/>
                <a:ext cx="1752600" cy="400110"/>
              </a:xfrm>
              <a:prstGeom prst="rect">
                <a:avLst/>
              </a:prstGeom>
              <a:noFill/>
            </p:spPr>
            <p:txBody>
              <a:bodyPr wrap="square" rtlCol="0">
                <a:spAutoFit/>
              </a:bodyPr>
              <a:lstStyle/>
              <a:p>
                <a:pPr algn="ctr"/>
                <a:r>
                  <a:rPr lang="en-US" sz="2000" b="1" dirty="0">
                    <a:latin typeface="Arial Narrow" panose="020B0606020202030204" pitchFamily="34" charset="0"/>
                  </a:rPr>
                  <a:t>Damage</a:t>
                </a:r>
                <a:endParaRPr lang="ru-RU" sz="2000" b="1" dirty="0">
                  <a:latin typeface="Arial Narrow" panose="020B0606020202030204" pitchFamily="34" charset="0"/>
                </a:endParaRPr>
              </a:p>
            </p:txBody>
          </p:sp>
        </p:grpSp>
        <p:pic>
          <p:nvPicPr>
            <p:cNvPr id="28" name="Picture 4" descr="http://icons.iconarchive.com/icons/iconleak/atrous/256/hammer-icon.png">
              <a:extLst>
                <a:ext uri="{FF2B5EF4-FFF2-40B4-BE49-F238E27FC236}">
                  <a16:creationId xmlns:a16="http://schemas.microsoft.com/office/drawing/2014/main" id="{0A39A977-B3D6-4E15-99FF-7640E8C66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386000"/>
              <a:ext cx="900000" cy="900000"/>
            </a:xfrm>
            <a:prstGeom prst="rect">
              <a:avLst/>
            </a:prstGeom>
            <a:noFill/>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Lst>
          </p:spPr>
        </p:pic>
      </p:grpSp>
      <p:grpSp>
        <p:nvGrpSpPr>
          <p:cNvPr id="6" name="Группа 5">
            <a:extLst>
              <a:ext uri="{FF2B5EF4-FFF2-40B4-BE49-F238E27FC236}">
                <a16:creationId xmlns:a16="http://schemas.microsoft.com/office/drawing/2014/main" id="{D468A230-06E9-4BBD-9018-390BD501CFE1}"/>
              </a:ext>
            </a:extLst>
          </p:cNvPr>
          <p:cNvGrpSpPr/>
          <p:nvPr/>
        </p:nvGrpSpPr>
        <p:grpSpPr>
          <a:xfrm>
            <a:off x="674588" y="3201013"/>
            <a:ext cx="8469412" cy="3782093"/>
            <a:chOff x="674588" y="3201013"/>
            <a:chExt cx="8469412" cy="3782093"/>
          </a:xfrm>
        </p:grpSpPr>
        <p:pic>
          <p:nvPicPr>
            <p:cNvPr id="16" name="Рисунок 15">
              <a:extLst>
                <a:ext uri="{FF2B5EF4-FFF2-40B4-BE49-F238E27FC236}">
                  <a16:creationId xmlns:a16="http://schemas.microsoft.com/office/drawing/2014/main" id="{495AF8BB-9B7D-4FD3-A6BD-B7908D7B762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74588" y="3201013"/>
              <a:ext cx="8469412" cy="3782093"/>
            </a:xfrm>
            <a:prstGeom prst="rect">
              <a:avLst/>
            </a:prstGeom>
            <a:ln w="28575">
              <a:solidFill>
                <a:schemeClr val="bg1">
                  <a:lumMod val="50000"/>
                  <a:lumOff val="50000"/>
                </a:schemeClr>
              </a:solidFill>
            </a:ln>
          </p:spPr>
        </p:pic>
        <p:sp>
          <p:nvSpPr>
            <p:cNvPr id="3" name="Стрелка: вправо 2">
              <a:extLst>
                <a:ext uri="{FF2B5EF4-FFF2-40B4-BE49-F238E27FC236}">
                  <a16:creationId xmlns:a16="http://schemas.microsoft.com/office/drawing/2014/main" id="{48FCFC79-D446-4280-90A8-94657CC4A2B0}"/>
                </a:ext>
              </a:extLst>
            </p:cNvPr>
            <p:cNvSpPr/>
            <p:nvPr/>
          </p:nvSpPr>
          <p:spPr>
            <a:xfrm>
              <a:off x="762000" y="4773306"/>
              <a:ext cx="2438400" cy="1109077"/>
            </a:xfrm>
            <a:prstGeom prst="rightArrow">
              <a:avLst>
                <a:gd name="adj1" fmla="val 71625"/>
                <a:gd name="adj2" fmla="val 50000"/>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Preventing catastrophes</a:t>
              </a:r>
              <a:endParaRPr lang="ru-RU" sz="2400" b="1" dirty="0">
                <a:solidFill>
                  <a:schemeClr val="bg1"/>
                </a:solidFill>
              </a:endParaRPr>
            </a:p>
          </p:txBody>
        </p:sp>
      </p:grpSp>
      <p:sp>
        <p:nvSpPr>
          <p:cNvPr id="4" name="Блок-схема: ручной ввод 3">
            <a:extLst>
              <a:ext uri="{FF2B5EF4-FFF2-40B4-BE49-F238E27FC236}">
                <a16:creationId xmlns:a16="http://schemas.microsoft.com/office/drawing/2014/main" id="{09F99FAD-2EB5-4877-ACE6-AFD454B27EC0}"/>
              </a:ext>
            </a:extLst>
          </p:cNvPr>
          <p:cNvSpPr/>
          <p:nvPr/>
        </p:nvSpPr>
        <p:spPr>
          <a:xfrm rot="5400000" flipH="1">
            <a:off x="2717367" y="1081419"/>
            <a:ext cx="1488251" cy="5573811"/>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Группа 30">
            <a:extLst>
              <a:ext uri="{FF2B5EF4-FFF2-40B4-BE49-F238E27FC236}">
                <a16:creationId xmlns:a16="http://schemas.microsoft.com/office/drawing/2014/main" id="{24099BFE-ED7D-451B-BCEE-B484563769DC}"/>
              </a:ext>
            </a:extLst>
          </p:cNvPr>
          <p:cNvGrpSpPr/>
          <p:nvPr/>
        </p:nvGrpSpPr>
        <p:grpSpPr>
          <a:xfrm>
            <a:off x="147434" y="2667000"/>
            <a:ext cx="1833766" cy="1744146"/>
            <a:chOff x="147434" y="3581400"/>
            <a:chExt cx="1833766" cy="1744146"/>
          </a:xfrm>
        </p:grpSpPr>
        <p:grpSp>
          <p:nvGrpSpPr>
            <p:cNvPr id="32" name="Группа 31">
              <a:extLst>
                <a:ext uri="{FF2B5EF4-FFF2-40B4-BE49-F238E27FC236}">
                  <a16:creationId xmlns:a16="http://schemas.microsoft.com/office/drawing/2014/main" id="{83271E89-E6ED-40EB-82ED-BACAE3265F47}"/>
                </a:ext>
              </a:extLst>
            </p:cNvPr>
            <p:cNvGrpSpPr/>
            <p:nvPr/>
          </p:nvGrpSpPr>
          <p:grpSpPr>
            <a:xfrm>
              <a:off x="147434" y="3581400"/>
              <a:ext cx="1833766" cy="1744146"/>
              <a:chOff x="147434" y="838200"/>
              <a:chExt cx="1833766" cy="1744146"/>
            </a:xfrm>
          </p:grpSpPr>
          <p:sp>
            <p:nvSpPr>
              <p:cNvPr id="34" name="Прямоугольник 33">
                <a:extLst>
                  <a:ext uri="{FF2B5EF4-FFF2-40B4-BE49-F238E27FC236}">
                    <a16:creationId xmlns:a16="http://schemas.microsoft.com/office/drawing/2014/main" id="{C06DB08B-0F0F-478C-9309-7B1820550801}"/>
                  </a:ext>
                </a:extLst>
              </p:cNvPr>
              <p:cNvSpPr/>
              <p:nvPr/>
            </p:nvSpPr>
            <p:spPr>
              <a:xfrm>
                <a:off x="147434" y="838200"/>
                <a:ext cx="1833766" cy="174414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566E84A8-DA22-4B82-9609-01AECE96242F}"/>
                  </a:ext>
                </a:extLst>
              </p:cNvPr>
              <p:cNvSpPr txBox="1"/>
              <p:nvPr/>
            </p:nvSpPr>
            <p:spPr>
              <a:xfrm>
                <a:off x="223634" y="1981200"/>
                <a:ext cx="1681366" cy="400110"/>
              </a:xfrm>
              <a:prstGeom prst="rect">
                <a:avLst/>
              </a:prstGeom>
              <a:noFill/>
            </p:spPr>
            <p:txBody>
              <a:bodyPr wrap="square" rtlCol="0">
                <a:spAutoFit/>
              </a:bodyPr>
              <a:lstStyle/>
              <a:p>
                <a:pPr algn="ctr"/>
                <a:r>
                  <a:rPr lang="en-US" sz="2000" b="1" dirty="0">
                    <a:latin typeface="Arial Narrow" panose="020B0606020202030204" pitchFamily="34" charset="0"/>
                  </a:rPr>
                  <a:t>Tie-up</a:t>
                </a:r>
                <a:endParaRPr lang="ru-RU" sz="2000" b="1" dirty="0">
                  <a:latin typeface="Arial Narrow" panose="020B0606020202030204" pitchFamily="34" charset="0"/>
                </a:endParaRPr>
              </a:p>
            </p:txBody>
          </p:sp>
        </p:grpSp>
        <p:pic>
          <p:nvPicPr>
            <p:cNvPr id="33" name="Picture 10" descr="http://img3.wikia.nocookie.net/__cb20130108152751/clubpenguin/images/thumb/c/ce/Blue_Climbing_Rope_clothing_icon_ID_3052.png/500px-Blue_Climbing_Rope_clothing_icon_ID_3052.png">
              <a:extLst>
                <a:ext uri="{FF2B5EF4-FFF2-40B4-BE49-F238E27FC236}">
                  <a16:creationId xmlns:a16="http://schemas.microsoft.com/office/drawing/2014/main" id="{493E5FC6-A6C8-46C8-AAB5-3EC562108C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07117" y="373380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491EA95-DDDC-4CE5-8625-3DF483A430FC}"/>
              </a:ext>
            </a:extLst>
          </p:cNvPr>
          <p:cNvSpPr txBox="1"/>
          <p:nvPr/>
        </p:nvSpPr>
        <p:spPr>
          <a:xfrm>
            <a:off x="2290966" y="2590800"/>
            <a:ext cx="6700634" cy="2062103"/>
          </a:xfrm>
          <a:prstGeom prst="rect">
            <a:avLst/>
          </a:prstGeom>
          <a:noFill/>
        </p:spPr>
        <p:txBody>
          <a:bodyPr wrap="square" rtlCol="0">
            <a:spAutoFit/>
          </a:bodyPr>
          <a:lstStyle/>
          <a:p>
            <a:r>
              <a:rPr lang="en-US" sz="3200" dirty="0">
                <a:latin typeface="+mn-lt"/>
              </a:rPr>
              <a:t>Partnering with </a:t>
            </a:r>
            <a:r>
              <a:rPr lang="en-US" sz="3200" dirty="0" err="1">
                <a:latin typeface="+mn-lt"/>
              </a:rPr>
              <a:t>Transkor</a:t>
            </a:r>
            <a:r>
              <a:rPr lang="en-US" sz="3200" dirty="0">
                <a:latin typeface="+mn-lt"/>
              </a:rPr>
              <a:t>, the magnetic tomography technology owner, </a:t>
            </a:r>
            <a:br>
              <a:rPr lang="en-US" sz="3200" dirty="0">
                <a:latin typeface="+mn-lt"/>
              </a:rPr>
            </a:br>
            <a:r>
              <a:rPr lang="en-US" sz="3200" dirty="0">
                <a:latin typeface="+mn-lt"/>
              </a:rPr>
              <a:t>for detection of risk </a:t>
            </a:r>
          </a:p>
          <a:p>
            <a:r>
              <a:rPr lang="en-US" sz="3200" dirty="0">
                <a:latin typeface="+mn-lt"/>
              </a:rPr>
              <a:t>areas remotely</a:t>
            </a:r>
          </a:p>
        </p:txBody>
      </p:sp>
    </p:spTree>
    <p:extLst>
      <p:ext uri="{BB962C8B-B14F-4D97-AF65-F5344CB8AC3E}">
        <p14:creationId xmlns:p14="http://schemas.microsoft.com/office/powerpoint/2010/main" val="367547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2000"/>
                                        <p:tgtEl>
                                          <p:spTgt spid="15"/>
                                        </p:tgtEl>
                                      </p:cBhvr>
                                    </p:animEffect>
                                  </p:childTnLst>
                                </p:cTn>
                              </p:par>
                            </p:childTnLst>
                          </p:cTn>
                        </p:par>
                        <p:par>
                          <p:cTn id="14" fill="hold">
                            <p:stCondLst>
                              <p:cond delay="3250"/>
                            </p:stCondLst>
                            <p:childTnLst>
                              <p:par>
                                <p:cTn id="15" presetID="42" presetClass="entr" presetSubtype="0" fill="hold" nodeType="afterEffect">
                                  <p:stCondLst>
                                    <p:cond delay="1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5750"/>
                            </p:stCondLst>
                            <p:childTnLst>
                              <p:par>
                                <p:cTn id="21" presetID="22" presetClass="entr" presetSubtype="1"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500"/>
                                        <p:tgtEl>
                                          <p:spTgt spid="11"/>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5F78C-FFD4-4F35-93A4-528717A51C79}"/>
              </a:ext>
            </a:extLst>
          </p:cNvPr>
          <p:cNvSpPr>
            <a:spLocks noGrp="1"/>
          </p:cNvSpPr>
          <p:nvPr>
            <p:ph type="title"/>
          </p:nvPr>
        </p:nvSpPr>
        <p:spPr>
          <a:xfrm>
            <a:off x="0" y="0"/>
            <a:ext cx="9144000" cy="1676400"/>
          </a:xfrm>
          <a:solidFill>
            <a:schemeClr val="tx1">
              <a:lumMod val="50000"/>
              <a:lumOff val="50000"/>
            </a:schemeClr>
          </a:solidFill>
          <a:ln>
            <a:noFill/>
          </a:ln>
        </p:spPr>
        <p:txBody>
          <a:bodyPr>
            <a:noAutofit/>
          </a:bodyPr>
          <a:lstStyle/>
          <a:p>
            <a:pPr algn="ctr"/>
            <a:r>
              <a:rPr lang="en-US" sz="440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mpact" panose="020B0806030902050204" pitchFamily="34" charset="0"/>
              </a:rPr>
              <a:t>GINUS</a:t>
            </a:r>
            <a:r>
              <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t> </a:t>
            </a:r>
            <a:br>
              <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mn-lt"/>
              </a:rPr>
            </a:br>
            <a:r>
              <a:rPr lang="en-US" sz="44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rPr>
              <a:t>Drone-based Super-Solutions</a:t>
            </a:r>
            <a:endParaRPr lang="ru-RU" sz="44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cs typeface="Arial" panose="020B0604020202020204" pitchFamily="34" charset="0"/>
            </a:endParaRPr>
          </a:p>
        </p:txBody>
      </p:sp>
      <p:pic>
        <p:nvPicPr>
          <p:cNvPr id="4100" name="Picture 4" descr="C:\Users\Валера\Documents\Temp\Singpore 2018-02\WNSA\GINUS\logo_GINUS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
            <a:ext cx="695325" cy="581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Схема 2"/>
          <p:cNvGraphicFramePr/>
          <p:nvPr>
            <p:extLst/>
          </p:nvPr>
        </p:nvGraphicFramePr>
        <p:xfrm>
          <a:off x="152400" y="1905000"/>
          <a:ext cx="88392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303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838200" y="0"/>
            <a:ext cx="83058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endParaRPr>
          </a:p>
        </p:txBody>
      </p:sp>
      <p:sp>
        <p:nvSpPr>
          <p:cNvPr id="2" name="Заголовок 1"/>
          <p:cNvSpPr>
            <a:spLocks noGrp="1"/>
          </p:cNvSpPr>
          <p:nvPr>
            <p:ph type="title" idx="4294967295"/>
          </p:nvPr>
        </p:nvSpPr>
        <p:spPr>
          <a:xfrm>
            <a:off x="990600" y="618198"/>
            <a:ext cx="8136000" cy="8296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base"/>
            <a:r>
              <a:rPr lang="ru-RU"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«Золотой ключик» </a:t>
            </a:r>
            <a:r>
              <a:rPr lang="ru-RU" sz="44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ea typeface="+mn-ea"/>
                <a:cs typeface="+mn-cs"/>
              </a:rPr>
              <a:t>инноватора</a:t>
            </a:r>
            <a:endParaRPr lang="ru-RU" sz="4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Impact" panose="020B0806030902050204" pitchFamily="34" charset="0"/>
              <a:ea typeface="Verdana" panose="020B0604030504040204" pitchFamily="34" charset="0"/>
              <a:cs typeface="Verdana" panose="020B0604030504040204" pitchFamily="34" charset="0"/>
            </a:endParaRPr>
          </a:p>
        </p:txBody>
      </p:sp>
      <p:pic>
        <p:nvPicPr>
          <p:cNvPr id="14" name="Picture 2" descr="V:\Inhale_Love\images\icon_vk_32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28600" y="5410200"/>
            <a:ext cx="8763000" cy="731520"/>
          </a:xfrm>
          <a:prstGeom prst="rect">
            <a:avLst/>
          </a:prstGeom>
          <a:solidFill>
            <a:srgbClr val="254B71"/>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0000"/>
              </a:lnSpc>
            </a:pPr>
            <a:endParaRPr lang="ru-RU" b="1" dirty="0">
              <a:solidFill>
                <a:schemeClr val="tx1"/>
              </a:solidFill>
            </a:endParaRPr>
          </a:p>
        </p:txBody>
      </p:sp>
      <p:sp>
        <p:nvSpPr>
          <p:cNvPr id="18" name="TextBox 17"/>
          <p:cNvSpPr txBox="1"/>
          <p:nvPr/>
        </p:nvSpPr>
        <p:spPr>
          <a:xfrm>
            <a:off x="1219200" y="5478494"/>
            <a:ext cx="7391400" cy="584775"/>
          </a:xfrm>
          <a:prstGeom prst="rect">
            <a:avLst/>
          </a:prstGeom>
          <a:noFill/>
        </p:spPr>
        <p:txBody>
          <a:bodyPr wrap="square" lIns="91440" tIns="45720" rIns="91440" bIns="45720" rtlCol="0">
            <a:spAutoFit/>
          </a:bodyPr>
          <a:lstStyle/>
          <a:p>
            <a:pPr algn="ctr"/>
            <a:r>
              <a:rPr lang="ru-RU" sz="3200" b="1" dirty="0">
                <a:solidFill>
                  <a:srgbClr val="66FFFF"/>
                </a:solidFill>
                <a:latin typeface="Calibri" panose="020F0502020204030204" pitchFamily="34" charset="0"/>
                <a:ea typeface="Verdana" panose="020B0604030504040204" pitchFamily="34" charset="0"/>
                <a:cs typeface="Verdana" panose="020B0604030504040204" pitchFamily="34" charset="0"/>
              </a:rPr>
              <a:t>Принятие инвестиционного решения</a:t>
            </a:r>
            <a:endParaRPr lang="ru-RU" sz="3200" b="1" dirty="0">
              <a:solidFill>
                <a:srgbClr val="FFFF00"/>
              </a:solidFill>
              <a:latin typeface="Calibri" panose="020F0502020204030204" pitchFamily="34" charset="0"/>
              <a:ea typeface="Verdana" panose="020B0604030504040204" pitchFamily="34" charset="0"/>
              <a:cs typeface="Verdana" panose="020B0604030504040204" pitchFamily="34" charset="0"/>
            </a:endParaRPr>
          </a:p>
        </p:txBody>
      </p:sp>
      <p:graphicFrame>
        <p:nvGraphicFramePr>
          <p:cNvPr id="19" name="Таблица 18"/>
          <p:cNvGraphicFramePr>
            <a:graphicFrameLocks noGrp="1"/>
          </p:cNvGraphicFramePr>
          <p:nvPr>
            <p:extLst/>
          </p:nvPr>
        </p:nvGraphicFramePr>
        <p:xfrm>
          <a:off x="271749" y="1676400"/>
          <a:ext cx="8717282" cy="3729120"/>
        </p:xfrm>
        <a:graphic>
          <a:graphicData uri="http://schemas.openxmlformats.org/drawingml/2006/table">
            <a:tbl>
              <a:tblPr firstRow="1" bandRow="1" bandCol="1">
                <a:tableStyleId>{B301B821-A1FF-4177-AEE7-76D212191A09}</a:tableStyleId>
              </a:tblPr>
              <a:tblGrid>
                <a:gridCol w="4757452">
                  <a:extLst>
                    <a:ext uri="{9D8B030D-6E8A-4147-A177-3AD203B41FA5}">
                      <a16:colId xmlns:a16="http://schemas.microsoft.com/office/drawing/2014/main" val="20000"/>
                    </a:ext>
                  </a:extLst>
                </a:gridCol>
                <a:gridCol w="3959830">
                  <a:extLst>
                    <a:ext uri="{9D8B030D-6E8A-4147-A177-3AD203B41FA5}">
                      <a16:colId xmlns:a16="http://schemas.microsoft.com/office/drawing/2014/main" val="20001"/>
                    </a:ext>
                  </a:extLst>
                </a:gridCol>
              </a:tblGrid>
              <a:tr h="139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i="1" dirty="0">
                          <a:solidFill>
                            <a:srgbClr val="66FFFF"/>
                          </a:solidFill>
                        </a:rPr>
                        <a:t>Прорывные</a:t>
                      </a:r>
                      <a:endParaRPr lang="en-US" sz="2800" i="1" dirty="0">
                        <a:solidFill>
                          <a:srgbClr val="66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3600" dirty="0">
                          <a:solidFill>
                            <a:srgbClr val="FFFF00"/>
                          </a:solidFill>
                        </a:rPr>
                        <a:t>Проекты</a:t>
                      </a:r>
                      <a:endParaRPr lang="ru-RU" sz="3600" b="1" dirty="0">
                        <a:solidFill>
                          <a:srgbClr val="FFFF00"/>
                        </a:solidFill>
                      </a:endParaRPr>
                    </a:p>
                  </a:txBody>
                  <a:tcPr marL="182880" marT="216000" marB="216000">
                    <a:cell3D prstMaterial="dkEdge">
                      <a:bevel prst="coolSlant"/>
                      <a:lightRig rig="flood" dir="t"/>
                    </a:cell3D>
                    <a:solidFill>
                      <a:srgbClr val="3366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i="1" dirty="0">
                          <a:solidFill>
                            <a:srgbClr val="66FFFF"/>
                          </a:solidFill>
                        </a:rPr>
                        <a:t>Прорывные</a:t>
                      </a:r>
                      <a:endParaRPr lang="en-US" sz="2800"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3600" dirty="0">
                          <a:solidFill>
                            <a:srgbClr val="FFFF00"/>
                          </a:solidFill>
                        </a:rPr>
                        <a:t>Команды</a:t>
                      </a:r>
                      <a:endParaRPr lang="ru-RU" sz="3600" b="1" dirty="0">
                        <a:solidFill>
                          <a:srgbClr val="FFFF00"/>
                        </a:solidFill>
                      </a:endParaRPr>
                    </a:p>
                  </a:txBody>
                  <a:tcPr marL="182880" marT="216000" marB="216000">
                    <a:cell3D prstMaterial="dkEdge">
                      <a:bevel prst="coolSlant"/>
                      <a:lightRig rig="flood" dir="t"/>
                    </a:cell3D>
                    <a:solidFill>
                      <a:srgbClr val="336699"/>
                    </a:solidFill>
                  </a:tcPr>
                </a:tc>
                <a:extLst>
                  <a:ext uri="{0D108BD9-81ED-4DB2-BD59-A6C34878D82A}">
                    <a16:rowId xmlns:a16="http://schemas.microsoft.com/office/drawing/2014/main" val="10000"/>
                  </a:ext>
                </a:extLst>
              </a:tr>
              <a:tr h="2103120">
                <a:tc>
                  <a:txBody>
                    <a:bodyPr/>
                    <a:lstStyle/>
                    <a:p>
                      <a:pPr marL="344488" lvl="0" indent="-344488">
                        <a:lnSpc>
                          <a:spcPct val="100000"/>
                        </a:lnSpc>
                        <a:spcBef>
                          <a:spcPts val="1200"/>
                        </a:spcBef>
                        <a:spcAft>
                          <a:spcPts val="1200"/>
                        </a:spcAft>
                        <a:buClr>
                          <a:srgbClr val="336699"/>
                        </a:buClr>
                        <a:buFont typeface="Wingdings" panose="05000000000000000000" pitchFamily="2" charset="2"/>
                        <a:buChar char="Ø"/>
                        <a:tabLst>
                          <a:tab pos="344488" algn="l"/>
                        </a:tabLst>
                      </a:pPr>
                      <a:r>
                        <a:rPr lang="ru-RU" sz="2800" i="0" dirty="0"/>
                        <a:t>Радикальные инновации</a:t>
                      </a:r>
                      <a:endParaRPr lang="ru-RU" sz="2800" b="1" i="0" dirty="0"/>
                    </a:p>
                    <a:p>
                      <a:pPr marL="344488" lvl="0" indent="-344488">
                        <a:lnSpc>
                          <a:spcPct val="100000"/>
                        </a:lnSpc>
                        <a:spcBef>
                          <a:spcPts val="1200"/>
                        </a:spcBef>
                        <a:spcAft>
                          <a:spcPts val="1200"/>
                        </a:spcAft>
                        <a:buClr>
                          <a:srgbClr val="336699"/>
                        </a:buClr>
                        <a:buFont typeface="Wingdings" panose="05000000000000000000" pitchFamily="2" charset="2"/>
                        <a:buChar char="Ø"/>
                        <a:tabLst>
                          <a:tab pos="344488" algn="l"/>
                        </a:tabLst>
                      </a:pPr>
                      <a:r>
                        <a:rPr lang="ru-RU" sz="2800" i="0" dirty="0"/>
                        <a:t>Большие перемены</a:t>
                      </a:r>
                      <a:endParaRPr lang="ru-RU" sz="2800" b="1" i="0" dirty="0"/>
                    </a:p>
                    <a:p>
                      <a:pPr marL="344488" lvl="0" indent="-344488">
                        <a:lnSpc>
                          <a:spcPct val="100000"/>
                        </a:lnSpc>
                        <a:spcBef>
                          <a:spcPts val="1200"/>
                        </a:spcBef>
                        <a:spcAft>
                          <a:spcPts val="1200"/>
                        </a:spcAft>
                        <a:buClr>
                          <a:srgbClr val="336699"/>
                        </a:buClr>
                        <a:buFont typeface="Wingdings" panose="05000000000000000000" pitchFamily="2" charset="2"/>
                        <a:buChar char="Ø"/>
                        <a:tabLst>
                          <a:tab pos="344488" algn="l"/>
                        </a:tabLst>
                      </a:pPr>
                      <a:r>
                        <a:rPr lang="ru-RU" sz="2800" i="0" dirty="0"/>
                        <a:t>Смена стратегии</a:t>
                      </a:r>
                      <a:endParaRPr lang="ru-RU" sz="2800" b="1" i="0" dirty="0"/>
                    </a:p>
                  </a:txBody>
                  <a:tcPr marL="182880" marT="216000" marB="216000">
                    <a:solidFill>
                      <a:srgbClr val="CCFFFF"/>
                    </a:solidFill>
                  </a:tcPr>
                </a:tc>
                <a:tc>
                  <a:txBody>
                    <a:bodyPr/>
                    <a:lstStyle/>
                    <a:p>
                      <a:pPr marL="463550" lvl="0" indent="-373063">
                        <a:lnSpc>
                          <a:spcPct val="100000"/>
                        </a:lnSpc>
                        <a:spcBef>
                          <a:spcPts val="1200"/>
                        </a:spcBef>
                        <a:spcAft>
                          <a:spcPts val="1200"/>
                        </a:spcAft>
                        <a:buClr>
                          <a:srgbClr val="336699"/>
                        </a:buClr>
                        <a:buFont typeface="Wingdings" panose="05000000000000000000" pitchFamily="2" charset="2"/>
                        <a:buChar char="Ø"/>
                        <a:tabLst>
                          <a:tab pos="463550" algn="l"/>
                        </a:tabLst>
                      </a:pPr>
                      <a:r>
                        <a:rPr lang="ru-RU" sz="2800" dirty="0"/>
                        <a:t>Создай</a:t>
                      </a:r>
                    </a:p>
                    <a:p>
                      <a:pPr marL="463550" lvl="0" indent="-373063">
                        <a:lnSpc>
                          <a:spcPct val="100000"/>
                        </a:lnSpc>
                        <a:spcBef>
                          <a:spcPts val="1200"/>
                        </a:spcBef>
                        <a:spcAft>
                          <a:spcPts val="1200"/>
                        </a:spcAft>
                        <a:buClr>
                          <a:srgbClr val="336699"/>
                        </a:buClr>
                        <a:buFont typeface="Wingdings" panose="05000000000000000000" pitchFamily="2" charset="2"/>
                        <a:buChar char="Ø"/>
                        <a:tabLst>
                          <a:tab pos="463550" algn="l"/>
                        </a:tabLst>
                      </a:pPr>
                      <a:r>
                        <a:rPr lang="ru-RU" sz="2800" dirty="0"/>
                        <a:t>Натренируй</a:t>
                      </a:r>
                    </a:p>
                    <a:p>
                      <a:pPr marL="463550" lvl="0" indent="-373063">
                        <a:lnSpc>
                          <a:spcPct val="100000"/>
                        </a:lnSpc>
                        <a:spcBef>
                          <a:spcPts val="1200"/>
                        </a:spcBef>
                        <a:spcAft>
                          <a:spcPts val="1200"/>
                        </a:spcAft>
                        <a:buClr>
                          <a:srgbClr val="336699"/>
                        </a:buClr>
                        <a:buFont typeface="Wingdings" panose="05000000000000000000" pitchFamily="2" charset="2"/>
                        <a:buChar char="Ø"/>
                        <a:tabLst>
                          <a:tab pos="463550" algn="l"/>
                        </a:tabLst>
                      </a:pPr>
                      <a:r>
                        <a:rPr lang="ru-RU" sz="2800" dirty="0"/>
                        <a:t>Оцени</a:t>
                      </a:r>
                    </a:p>
                  </a:txBody>
                  <a:tcPr marL="182880" marT="216000" marB="216000">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20" name="Скругленный прямоугольник 19"/>
          <p:cNvSpPr/>
          <p:nvPr/>
        </p:nvSpPr>
        <p:spPr>
          <a:xfrm>
            <a:off x="2971800" y="1828800"/>
            <a:ext cx="1280160" cy="1097280"/>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17000" r="-17000"/>
            </a:stretch>
          </a:blipFill>
        </p:spPr>
        <p:style>
          <a:lnRef idx="0">
            <a:schemeClr val="lt1">
              <a:hueOff val="0"/>
              <a:satOff val="0"/>
              <a:lumOff val="0"/>
              <a:alphaOff val="0"/>
            </a:schemeClr>
          </a:lnRef>
          <a:fillRef idx="1">
            <a:scrgbClr r="0" g="0" b="0"/>
          </a:fillRef>
          <a:effectRef idx="2">
            <a:schemeClr val="accent1">
              <a:tint val="50000"/>
              <a:hueOff val="-13089513"/>
              <a:satOff val="-703"/>
              <a:lumOff val="11364"/>
              <a:alphaOff val="0"/>
            </a:schemeClr>
          </a:effectRef>
          <a:fontRef idx="minor">
            <a:schemeClr val="lt1">
              <a:hueOff val="0"/>
              <a:satOff val="0"/>
              <a:lumOff val="0"/>
              <a:alphaOff val="0"/>
            </a:schemeClr>
          </a:fontRef>
        </p:style>
        <p:txBody>
          <a:bodyPr lIns="91440" tIns="45720" rIns="91440" bIns="45720"/>
          <a:lstStyle/>
          <a:p>
            <a:endParaRPr lang="ru-RU" dirty="0"/>
          </a:p>
        </p:txBody>
      </p:sp>
      <p:pic>
        <p:nvPicPr>
          <p:cNvPr id="21" name="Picture 6" descr="idea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4223" y="1798320"/>
            <a:ext cx="1324978" cy="109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2" name="Picture 13" descr="V:\Images\Icons\icon_money_coins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60" y="5496560"/>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669561" y="6324600"/>
            <a:ext cx="6255239" cy="461665"/>
          </a:xfrm>
          <a:prstGeom prst="rect">
            <a:avLst/>
          </a:prstGeom>
          <a:noFill/>
        </p:spPr>
        <p:txBody>
          <a:bodyPr wrap="none" lIns="91440" tIns="45720" rIns="91440" bIns="45720" rtlCol="0">
            <a:spAutoFit/>
          </a:bodyPr>
          <a:lstStyle/>
          <a:p>
            <a:r>
              <a:rPr lang="ru-RU" sz="2400" b="1" i="1" dirty="0">
                <a:solidFill>
                  <a:srgbClr val="C00000"/>
                </a:solidFill>
                <a:latin typeface="Verdana" panose="020B0604030504040204" pitchFamily="34" charset="0"/>
                <a:ea typeface="Verdana" panose="020B0604030504040204" pitchFamily="34" charset="0"/>
                <a:cs typeface="Verdana" panose="020B0604030504040204" pitchFamily="34" charset="0"/>
              </a:rPr>
              <a:t>Гораздо лучше </a:t>
            </a:r>
            <a:r>
              <a:rPr lang="ru-RU" sz="2400" i="1" dirty="0">
                <a:solidFill>
                  <a:srgbClr val="336699"/>
                </a:solidFill>
                <a:latin typeface="Verdana" panose="020B0604030504040204" pitchFamily="34" charset="0"/>
                <a:ea typeface="Verdana" panose="020B0604030504040204" pitchFamily="34" charset="0"/>
                <a:cs typeface="Verdana" panose="020B0604030504040204" pitchFamily="34" charset="0"/>
              </a:rPr>
              <a:t>и</a:t>
            </a:r>
            <a:r>
              <a:rPr lang="en-US" sz="2400" b="1" i="1" dirty="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ru-RU" sz="2400" b="1" i="1" dirty="0">
                <a:solidFill>
                  <a:srgbClr val="C00000"/>
                </a:solidFill>
                <a:latin typeface="Verdana" panose="020B0604030504040204" pitchFamily="34" charset="0"/>
                <a:ea typeface="Verdana" panose="020B0604030504040204" pitchFamily="34" charset="0"/>
                <a:cs typeface="Verdana" panose="020B0604030504040204" pitchFamily="34" charset="0"/>
              </a:rPr>
              <a:t>гораздо быстрее</a:t>
            </a:r>
          </a:p>
        </p:txBody>
      </p:sp>
      <p:sp>
        <p:nvSpPr>
          <p:cNvPr id="17" name="TextBox 16">
            <a:extLst>
              <a:ext uri="{FF2B5EF4-FFF2-40B4-BE49-F238E27FC236}">
                <a16:creationId xmlns:a16="http://schemas.microsoft.com/office/drawing/2014/main" id="{EC6E7A35-CCC3-4AF0-A2AF-80E0239F59BE}"/>
              </a:ext>
            </a:extLst>
          </p:cNvPr>
          <p:cNvSpPr txBox="1"/>
          <p:nvPr/>
        </p:nvSpPr>
        <p:spPr>
          <a:xfrm>
            <a:off x="152400" y="76200"/>
            <a:ext cx="7983600" cy="523220"/>
          </a:xfrm>
          <a:prstGeom prst="rect">
            <a:avLst/>
          </a:prstGeom>
          <a:noFill/>
          <a:ln>
            <a:noFill/>
          </a:ln>
        </p:spPr>
        <p:txBody>
          <a:bodyPr wrap="square" lIns="91440" tIns="45720" rIns="91440" bIns="45720" rtlCol="0">
            <a:spAutoFit/>
          </a:bodyPr>
          <a:lstStyle/>
          <a:p>
            <a:pPr indent="966788"/>
            <a:r>
              <a:rPr lang="ru-RU" sz="2800" dirty="0">
                <a:ln w="1905"/>
                <a:solidFill>
                  <a:srgbClr val="336699"/>
                </a:solidFill>
                <a:effectLst>
                  <a:innerShdw blurRad="69850" dist="43180" dir="5400000">
                    <a:srgbClr val="000000">
                      <a:alpha val="65000"/>
                    </a:srgbClr>
                  </a:innerShdw>
                </a:effectLst>
                <a:latin typeface="Calibri" panose="020F0502020204030204" pitchFamily="34" charset="0"/>
                <a:ea typeface="Verdana" panose="020B0604030504040204" pitchFamily="34" charset="0"/>
                <a:cs typeface="Verdana" panose="020B0604030504040204" pitchFamily="34" charset="0"/>
              </a:rPr>
              <a:t>Моделирующая игра «Футбол инноваций»</a:t>
            </a:r>
          </a:p>
        </p:txBody>
      </p:sp>
      <p:pic>
        <p:nvPicPr>
          <p:cNvPr id="24" name="Рисунок 23">
            <a:extLst>
              <a:ext uri="{FF2B5EF4-FFF2-40B4-BE49-F238E27FC236}">
                <a16:creationId xmlns:a16="http://schemas.microsoft.com/office/drawing/2014/main" id="{98C61BD1-652F-4722-954B-42E1D54486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008000" cy="1008000"/>
          </a:xfrm>
          <a:prstGeom prst="rect">
            <a:avLst/>
          </a:prstGeom>
        </p:spPr>
      </p:pic>
    </p:spTree>
    <p:extLst>
      <p:ext uri="{BB962C8B-B14F-4D97-AF65-F5344CB8AC3E}">
        <p14:creationId xmlns:p14="http://schemas.microsoft.com/office/powerpoint/2010/main" val="43028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50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fltVal val="0"/>
                                          </p:val>
                                        </p:tav>
                                        <p:tav tm="100000">
                                          <p:val>
                                            <p:strVal val="#ppt_w"/>
                                          </p:val>
                                        </p:tav>
                                      </p:tavLst>
                                    </p:anim>
                                    <p:anim calcmode="lin" valueType="num">
                                      <p:cBhvr>
                                        <p:cTn id="21" dur="1000" fill="hold"/>
                                        <p:tgtEl>
                                          <p:spTgt spid="23"/>
                                        </p:tgtEl>
                                        <p:attrNameLst>
                                          <p:attrName>ppt_h</p:attrName>
                                        </p:attrNameLst>
                                      </p:cBhvr>
                                      <p:tavLst>
                                        <p:tav tm="0">
                                          <p:val>
                                            <p:fltVal val="0"/>
                                          </p:val>
                                        </p:tav>
                                        <p:tav tm="100000">
                                          <p:val>
                                            <p:strVal val="#ppt_h"/>
                                          </p:val>
                                        </p:tav>
                                      </p:tavLst>
                                    </p:anim>
                                    <p:animEffect transition="in" filter="fade">
                                      <p:cBhvr>
                                        <p:cTn id="22" dur="1000"/>
                                        <p:tgtEl>
                                          <p:spTgt spid="23"/>
                                        </p:tgtEl>
                                      </p:cBhvr>
                                    </p:animEffect>
                                  </p:childTnLst>
                                </p:cTn>
                              </p:par>
                            </p:childTnLst>
                          </p:cTn>
                        </p:par>
                        <p:par>
                          <p:cTn id="23" fill="hold">
                            <p:stCondLst>
                              <p:cond delay="3500"/>
                            </p:stCondLst>
                            <p:childTnLst>
                              <p:par>
                                <p:cTn id="24" presetID="22" presetClass="entr" presetSubtype="1" fill="hold" nodeType="afterEffect">
                                  <p:stCondLst>
                                    <p:cond delay="100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2000"/>
                                        <p:tgtEl>
                                          <p:spTgt spid="1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par>
                                <p:cTn id="30" presetID="10" presetClass="entr" presetSubtype="0" fill="hold" nodeType="withEffect">
                                  <p:stCondLst>
                                    <p:cond delay="10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par>
                          <p:cTn id="33" fill="hold">
                            <p:stCondLst>
                              <p:cond delay="6500"/>
                            </p:stCondLst>
                            <p:childTnLst>
                              <p:par>
                                <p:cTn id="34" presetID="10" presetClass="entr" presetSubtype="0" fill="hold" grpId="0" nodeType="after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800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p:bldP spid="20" grpId="0" animBg="1"/>
      <p:bldP spid="23" grpId="0"/>
      <p:bldP spid="1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1647" y="3182302"/>
            <a:ext cx="5248553" cy="3447098"/>
          </a:xfrm>
          <a:prstGeom prst="rect">
            <a:avLst/>
          </a:prstGeom>
          <a:noFill/>
        </p:spPr>
        <p:txBody>
          <a:bodyPr wrap="none" rtlCol="0">
            <a:spAutoFit/>
          </a:bodyPr>
          <a:lstStyle/>
          <a:p>
            <a:pPr>
              <a:spcAft>
                <a:spcPts val="1200"/>
              </a:spcAft>
              <a:buClr>
                <a:srgbClr val="006600"/>
              </a:buClr>
            </a:pPr>
            <a:r>
              <a:rPr lang="ru-RU" sz="2800" b="1" dirty="0">
                <a:solidFill>
                  <a:srgbClr val="006600"/>
                </a:solidFill>
                <a:latin typeface="Arial Narrow" panose="020B0606020202030204" pitchFamily="34" charset="0"/>
              </a:rPr>
              <a:t>БИЗНЕС-ДИЗАЙН</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Название, Видение</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Слоган, Мантра, 3 заголовка</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Направляющие принципы</a:t>
            </a:r>
            <a:endParaRPr lang="en-US" sz="2800" b="1" dirty="0">
              <a:latin typeface="Arial Narrow" panose="020B0606020202030204" pitchFamily="34" charset="0"/>
            </a:endParaRP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Бизнес-модель, Этапы развития</a:t>
            </a:r>
          </a:p>
          <a:p>
            <a:pPr>
              <a:spcAft>
                <a:spcPts val="1200"/>
              </a:spcAft>
              <a:buClr>
                <a:srgbClr val="006600"/>
              </a:buClr>
            </a:pPr>
            <a:r>
              <a:rPr lang="en-US" sz="2800" b="1" dirty="0">
                <a:solidFill>
                  <a:srgbClr val="006600"/>
                </a:solidFill>
                <a:latin typeface="Arial Narrow" panose="020B0606020202030204" pitchFamily="34" charset="0"/>
              </a:rPr>
              <a:t>+</a:t>
            </a:r>
            <a:r>
              <a:rPr lang="en-US" sz="2800" b="1" dirty="0">
                <a:latin typeface="Arial Narrow" panose="020B0606020202030204" pitchFamily="34" charset="0"/>
              </a:rPr>
              <a:t> </a:t>
            </a:r>
            <a:r>
              <a:rPr lang="ru-RU" sz="2800" b="1" dirty="0">
                <a:latin typeface="Arial Narrow" panose="020B0606020202030204" pitchFamily="34" charset="0"/>
              </a:rPr>
              <a:t>Планируемая история успеха</a:t>
            </a:r>
            <a:endParaRPr lang="en-US" sz="2800" b="1" dirty="0">
              <a:latin typeface="Arial Narrow" panose="020B0606020202030204" pitchFamily="34" charset="0"/>
            </a:endParaRPr>
          </a:p>
        </p:txBody>
      </p:sp>
      <p:sp>
        <p:nvSpPr>
          <p:cNvPr id="9" name="TextBox 8"/>
          <p:cNvSpPr txBox="1"/>
          <p:nvPr/>
        </p:nvSpPr>
        <p:spPr>
          <a:xfrm>
            <a:off x="1219200" y="144959"/>
            <a:ext cx="7709043" cy="769441"/>
          </a:xfrm>
          <a:prstGeom prst="rect">
            <a:avLst/>
          </a:prstGeom>
          <a:noFill/>
        </p:spPr>
        <p:txBody>
          <a:bodyPr wrap="square" lIns="91440" tIns="45720" rIns="91440" bIns="45720" rtlCol="0">
            <a:spAutoFit/>
          </a:bodyPr>
          <a:lstStyle/>
          <a:p>
            <a:pPr algn="ctr"/>
            <a:r>
              <a:rPr lang="ru-RU"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rPr>
              <a:t>Командные состязания</a:t>
            </a:r>
            <a:endParaRPr lang="en-US" sz="4400" b="1" dirty="0">
              <a:ln w="9525">
                <a:solidFill>
                  <a:schemeClr val="bg1"/>
                </a:solidFill>
                <a:prstDash val="solid"/>
              </a:ln>
              <a:solidFill>
                <a:srgbClr val="A50021"/>
              </a:solidFill>
              <a:effectLst>
                <a:outerShdw blurRad="12700" dist="38100" dir="2700000" algn="tl" rotWithShape="0">
                  <a:schemeClr val="bg1">
                    <a:lumMod val="50000"/>
                  </a:schemeClr>
                </a:outerShdw>
              </a:effectLst>
              <a:latin typeface="Impact" panose="020B0806030902050204" pitchFamily="34" charset="0"/>
            </a:endParaRPr>
          </a:p>
        </p:txBody>
      </p:sp>
      <p:sp>
        <p:nvSpPr>
          <p:cNvPr id="17" name="TextBox 16"/>
          <p:cNvSpPr txBox="1"/>
          <p:nvPr/>
        </p:nvSpPr>
        <p:spPr>
          <a:xfrm>
            <a:off x="5638800" y="3283203"/>
            <a:ext cx="2762616" cy="830997"/>
          </a:xfrm>
          <a:prstGeom prst="rect">
            <a:avLst/>
          </a:prstGeom>
          <a:noFill/>
        </p:spPr>
        <p:txBody>
          <a:bodyPr wrap="square" rtlCol="0">
            <a:spAutoFit/>
          </a:bodyPr>
          <a:lstStyle/>
          <a:p>
            <a:pPr algn="ctr">
              <a:spcAft>
                <a:spcPts val="0"/>
              </a:spcAft>
            </a:pPr>
            <a:r>
              <a:rPr lang="ru-RU" sz="2400" i="1" dirty="0">
                <a:solidFill>
                  <a:srgbClr val="006600"/>
                </a:solidFill>
                <a:latin typeface="+mn-lt"/>
              </a:rPr>
              <a:t>Моделирующая бизнес-игра</a:t>
            </a:r>
          </a:p>
        </p:txBody>
      </p:sp>
      <p:sp>
        <p:nvSpPr>
          <p:cNvPr id="23" name="Скругленный прямоугольник 22"/>
          <p:cNvSpPr/>
          <p:nvPr/>
        </p:nvSpPr>
        <p:spPr>
          <a:xfrm>
            <a:off x="228600" y="1997425"/>
            <a:ext cx="3996000" cy="839562"/>
          </a:xfrm>
          <a:prstGeom prst="round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91440" rIns="108000" bIns="91440" numCol="1" spcCol="0" rtlCol="0" fromWordArt="0" anchor="ctr" anchorCtr="0" forceAA="0" compatLnSpc="1">
            <a:prstTxWarp prst="textNoShape">
              <a:avLst/>
            </a:prstTxWarp>
            <a:noAutofit/>
          </a:bodyPr>
          <a:lstStyle/>
          <a:p>
            <a:pPr algn="ctr"/>
            <a:r>
              <a:rPr lang="ru-RU" sz="3600" b="1" dirty="0">
                <a:solidFill>
                  <a:srgbClr val="FFFF00"/>
                </a:solidFill>
              </a:rPr>
              <a:t>Мега-инновация</a:t>
            </a:r>
            <a:endParaRPr lang="ru-RU" sz="2800" b="1" dirty="0">
              <a:solidFill>
                <a:srgbClr val="66FFFF"/>
              </a:solidFill>
            </a:endParaRPr>
          </a:p>
        </p:txBody>
      </p:sp>
      <p:sp>
        <p:nvSpPr>
          <p:cNvPr id="37" name="Скругленный прямоугольник 36"/>
          <p:cNvSpPr/>
          <p:nvPr/>
        </p:nvSpPr>
        <p:spPr>
          <a:xfrm>
            <a:off x="5031600" y="1997425"/>
            <a:ext cx="3960000" cy="839562"/>
          </a:xfrm>
          <a:prstGeom prst="round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91440" rIns="108000" bIns="91440" numCol="1" spcCol="0" rtlCol="0" fromWordArt="0" anchor="ctr" anchorCtr="0" forceAA="0" compatLnSpc="1">
            <a:prstTxWarp prst="textNoShape">
              <a:avLst/>
            </a:prstTxWarp>
            <a:noAutofit/>
          </a:bodyPr>
          <a:lstStyle/>
          <a:p>
            <a:pPr algn="ctr"/>
            <a:r>
              <a:rPr lang="ru-RU" sz="3600" b="1" dirty="0">
                <a:solidFill>
                  <a:srgbClr val="FFFF00"/>
                </a:solidFill>
              </a:rPr>
              <a:t>Реализация</a:t>
            </a:r>
            <a:endParaRPr lang="ru-RU" sz="2800" b="1" dirty="0">
              <a:solidFill>
                <a:srgbClr val="66FFFF"/>
              </a:solidFill>
            </a:endParaRP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108" y="4190400"/>
            <a:ext cx="1296000" cy="1296000"/>
          </a:xfrm>
          <a:prstGeom prst="rect">
            <a:avLst/>
          </a:prstGeom>
        </p:spPr>
      </p:pic>
      <p:grpSp>
        <p:nvGrpSpPr>
          <p:cNvPr id="19" name="Группа 18">
            <a:extLst>
              <a:ext uri="{FF2B5EF4-FFF2-40B4-BE49-F238E27FC236}">
                <a16:creationId xmlns:a16="http://schemas.microsoft.com/office/drawing/2014/main" id="{65F09EA1-E794-45D5-B0B4-149D2C6E9008}"/>
              </a:ext>
            </a:extLst>
          </p:cNvPr>
          <p:cNvGrpSpPr>
            <a:grpSpLocks noChangeAspect="1"/>
          </p:cNvGrpSpPr>
          <p:nvPr/>
        </p:nvGrpSpPr>
        <p:grpSpPr>
          <a:xfrm>
            <a:off x="152400" y="126600"/>
            <a:ext cx="840732" cy="864000"/>
            <a:chOff x="685799" y="472800"/>
            <a:chExt cx="7696201" cy="7909200"/>
          </a:xfrm>
        </p:grpSpPr>
        <p:sp>
          <p:nvSpPr>
            <p:cNvPr id="20" name="Параллелограмм 19">
              <a:extLst>
                <a:ext uri="{FF2B5EF4-FFF2-40B4-BE49-F238E27FC236}">
                  <a16:creationId xmlns:a16="http://schemas.microsoft.com/office/drawing/2014/main" id="{22B9DC6D-A9A5-455D-AF49-53E4D0C8DD75}"/>
                </a:ext>
              </a:extLst>
            </p:cNvPr>
            <p:cNvSpPr/>
            <p:nvPr/>
          </p:nvSpPr>
          <p:spPr>
            <a:xfrm>
              <a:off x="685799" y="3642000"/>
              <a:ext cx="6248401" cy="4740000"/>
            </a:xfrm>
            <a:prstGeom prst="parallelogram">
              <a:avLst>
                <a:gd name="adj" fmla="val 8308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1" name="Овал 20">
              <a:extLst>
                <a:ext uri="{FF2B5EF4-FFF2-40B4-BE49-F238E27FC236}">
                  <a16:creationId xmlns:a16="http://schemas.microsoft.com/office/drawing/2014/main" id="{36F4B03A-C68E-449C-84F8-E150D203836B}"/>
                </a:ext>
              </a:extLst>
            </p:cNvPr>
            <p:cNvSpPr/>
            <p:nvPr/>
          </p:nvSpPr>
          <p:spPr>
            <a:xfrm>
              <a:off x="5502000" y="472800"/>
              <a:ext cx="2880000" cy="28800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24" name="TextBox 23">
              <a:extLst>
                <a:ext uri="{FF2B5EF4-FFF2-40B4-BE49-F238E27FC236}">
                  <a16:creationId xmlns:a16="http://schemas.microsoft.com/office/drawing/2014/main" id="{41B56D59-A754-4DC0-8EE2-8FD3FF48EB10}"/>
                </a:ext>
              </a:extLst>
            </p:cNvPr>
            <p:cNvSpPr txBox="1"/>
            <p:nvPr/>
          </p:nvSpPr>
          <p:spPr>
            <a:xfrm>
              <a:off x="685799" y="4607822"/>
              <a:ext cx="6593123" cy="2808355"/>
            </a:xfrm>
            <a:prstGeom prst="rect">
              <a:avLst/>
            </a:prstGeom>
            <a:noFill/>
          </p:spPr>
          <p:txBody>
            <a:bodyPr wrap="square" rtlCol="0">
              <a:prstTxWarp prst="textInflate">
                <a:avLst/>
              </a:prstTxWarp>
              <a:spAutoFit/>
            </a:bodyPr>
            <a:lstStyle/>
            <a:p>
              <a:r>
                <a:rPr lang="en-US"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rPr>
                <a:t>G</a:t>
              </a:r>
              <a:endParaRPr lang="ru-RU"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endParaRPr>
            </a:p>
          </p:txBody>
        </p:sp>
      </p:grpSp>
      <p:grpSp>
        <p:nvGrpSpPr>
          <p:cNvPr id="16" name="Группа 15">
            <a:extLst>
              <a:ext uri="{FF2B5EF4-FFF2-40B4-BE49-F238E27FC236}">
                <a16:creationId xmlns:a16="http://schemas.microsoft.com/office/drawing/2014/main" id="{774238F8-28DB-41CB-9C43-EB39AD49270E}"/>
              </a:ext>
            </a:extLst>
          </p:cNvPr>
          <p:cNvGrpSpPr/>
          <p:nvPr/>
        </p:nvGrpSpPr>
        <p:grpSpPr>
          <a:xfrm>
            <a:off x="5507120" y="5688709"/>
            <a:ext cx="3179680" cy="1016891"/>
            <a:chOff x="152400" y="1350134"/>
            <a:chExt cx="8336544" cy="3045379"/>
          </a:xfrm>
        </p:grpSpPr>
        <p:pic>
          <p:nvPicPr>
            <p:cNvPr id="22" name="Рисунок 21" descr="Bombilla De Luz, Idea, Conceptos">
              <a:extLst>
                <a:ext uri="{FF2B5EF4-FFF2-40B4-BE49-F238E27FC236}">
                  <a16:creationId xmlns:a16="http://schemas.microsoft.com/office/drawing/2014/main" id="{9EA29522-DA9E-4B08-AFB0-DFA601A96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573448"/>
              <a:ext cx="1053000" cy="1080000"/>
            </a:xfrm>
            <a:prstGeom prst="rect">
              <a:avLst/>
            </a:prstGeom>
          </p:spPr>
        </p:pic>
        <p:pic>
          <p:nvPicPr>
            <p:cNvPr id="25" name="Picture 2" descr="http://previews.123rf.com/images/benchart/benchart1207/benchart120700022/14530337-Illustration-of-money-with-cartoon-golden-stacks-of-coins-in-dollar-currency-Stock-Vector.jpg">
              <a:extLst>
                <a:ext uri="{FF2B5EF4-FFF2-40B4-BE49-F238E27FC236}">
                  <a16:creationId xmlns:a16="http://schemas.microsoft.com/office/drawing/2014/main" id="{51A33E39-831A-4B3A-8B2E-9EA86B7729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4208" y="2068849"/>
              <a:ext cx="1894736" cy="1800000"/>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C8D6E562-2BD8-4305-8CBB-899D754A1D16}"/>
                </a:ext>
              </a:extLst>
            </p:cNvPr>
            <p:cNvPicPr>
              <a:picLocks noChangeAspect="1"/>
            </p:cNvPicPr>
            <p:nvPr/>
          </p:nvPicPr>
          <p:blipFill>
            <a:blip r:embed="rId7">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780000">
              <a:off x="1881324" y="3116445"/>
              <a:ext cx="3376359" cy="1279068"/>
            </a:xfrm>
            <a:prstGeom prst="rect">
              <a:avLst/>
            </a:prstGeom>
          </p:spPr>
        </p:pic>
        <p:pic>
          <p:nvPicPr>
            <p:cNvPr id="27" name="Рисунок 26">
              <a:extLst>
                <a:ext uri="{FF2B5EF4-FFF2-40B4-BE49-F238E27FC236}">
                  <a16:creationId xmlns:a16="http://schemas.microsoft.com/office/drawing/2014/main" id="{C97CEAB8-5073-4F35-8646-058810051B3A}"/>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V="1">
              <a:off x="1257586" y="1563798"/>
              <a:ext cx="1810926" cy="1466850"/>
            </a:xfrm>
            <a:prstGeom prst="rect">
              <a:avLst/>
            </a:prstGeom>
          </p:spPr>
        </p:pic>
        <p:pic>
          <p:nvPicPr>
            <p:cNvPr id="29" name="Рисунок 28">
              <a:extLst>
                <a:ext uri="{FF2B5EF4-FFF2-40B4-BE49-F238E27FC236}">
                  <a16:creationId xmlns:a16="http://schemas.microsoft.com/office/drawing/2014/main" id="{BFBB35BB-3A44-4E27-868A-D2A5C14F5407}"/>
                </a:ext>
              </a:extLst>
            </p:cNvPr>
            <p:cNvPicPr>
              <a:picLocks noChangeAspect="1"/>
            </p:cNvPicPr>
            <p:nvPr/>
          </p:nvPicPr>
          <p:blipFill>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7080000" flipV="1">
              <a:off x="3369253" y="1692472"/>
              <a:ext cx="1828800" cy="1481328"/>
            </a:xfrm>
            <a:prstGeom prst="rect">
              <a:avLst/>
            </a:prstGeom>
          </p:spPr>
        </p:pic>
        <p:pic>
          <p:nvPicPr>
            <p:cNvPr id="30" name="Рисунок 29">
              <a:extLst>
                <a:ext uri="{FF2B5EF4-FFF2-40B4-BE49-F238E27FC236}">
                  <a16:creationId xmlns:a16="http://schemas.microsoft.com/office/drawing/2014/main" id="{5EF712C2-6C37-4F48-811A-4D3B6CBB577F}"/>
                </a:ext>
              </a:extLst>
            </p:cNvPr>
            <p:cNvPicPr>
              <a:picLocks noChangeAspect="1"/>
            </p:cNvPicPr>
            <p:nvPr/>
          </p:nvPicPr>
          <p:blipFill>
            <a:blip r:embed="rId10"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a:off x="1902296" y="2256843"/>
              <a:ext cx="1752362" cy="1448672"/>
            </a:xfrm>
            <a:prstGeom prst="rect">
              <a:avLst/>
            </a:prstGeom>
          </p:spPr>
        </p:pic>
        <p:pic>
          <p:nvPicPr>
            <p:cNvPr id="31" name="Рисунок 30">
              <a:extLst>
                <a:ext uri="{FF2B5EF4-FFF2-40B4-BE49-F238E27FC236}">
                  <a16:creationId xmlns:a16="http://schemas.microsoft.com/office/drawing/2014/main" id="{A338B7DB-1EEE-4C75-867E-B8559E02DFD8}"/>
                </a:ext>
              </a:extLst>
            </p:cNvPr>
            <p:cNvPicPr>
              <a:picLocks noChangeAspect="1"/>
            </p:cNvPicPr>
            <p:nvPr/>
          </p:nvPicPr>
          <p:blipFill>
            <a:blip r:embed="rId11" cstate="print">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1400000" flipH="1">
              <a:off x="4247832" y="1350134"/>
              <a:ext cx="2507909" cy="1397180"/>
            </a:xfrm>
            <a:prstGeom prst="rect">
              <a:avLst/>
            </a:prstGeom>
          </p:spPr>
        </p:pic>
        <p:pic>
          <p:nvPicPr>
            <p:cNvPr id="32" name="Рисунок 31">
              <a:extLst>
                <a:ext uri="{FF2B5EF4-FFF2-40B4-BE49-F238E27FC236}">
                  <a16:creationId xmlns:a16="http://schemas.microsoft.com/office/drawing/2014/main" id="{792D9CE8-40D0-4A4D-8243-ED76105A8107}"/>
                </a:ext>
              </a:extLst>
            </p:cNvPr>
            <p:cNvPicPr>
              <a:picLocks noChangeAspect="1"/>
            </p:cNvPicPr>
            <p:nvPr/>
          </p:nvPicPr>
          <p:blipFill>
            <a:blip r:embed="rId12" cstate="print">
              <a:clrChange>
                <a:clrFrom>
                  <a:srgbClr val="000000">
                    <a:alpha val="0"/>
                  </a:srgbClr>
                </a:clrFrom>
                <a:clrTo>
                  <a:srgbClr val="000000">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700000" flipH="1">
              <a:off x="4603938" y="3005673"/>
              <a:ext cx="2144415" cy="1206780"/>
            </a:xfrm>
            <a:prstGeom prst="rect">
              <a:avLst/>
            </a:prstGeom>
          </p:spPr>
        </p:pic>
      </p:grpSp>
      <p:sp>
        <p:nvSpPr>
          <p:cNvPr id="2" name="Стрелка: вправо 1">
            <a:extLst>
              <a:ext uri="{FF2B5EF4-FFF2-40B4-BE49-F238E27FC236}">
                <a16:creationId xmlns:a16="http://schemas.microsoft.com/office/drawing/2014/main" id="{9C4614F4-3A54-47C1-92CF-76FB5DBFBE57}"/>
              </a:ext>
            </a:extLst>
          </p:cNvPr>
          <p:cNvSpPr/>
          <p:nvPr/>
        </p:nvSpPr>
        <p:spPr>
          <a:xfrm>
            <a:off x="4296786" y="2120401"/>
            <a:ext cx="662627" cy="593611"/>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ru-RU" dirty="0"/>
          </a:p>
        </p:txBody>
      </p:sp>
      <p:sp>
        <p:nvSpPr>
          <p:cNvPr id="3" name="Выноска: стрелка вниз 2">
            <a:extLst>
              <a:ext uri="{FF2B5EF4-FFF2-40B4-BE49-F238E27FC236}">
                <a16:creationId xmlns:a16="http://schemas.microsoft.com/office/drawing/2014/main" id="{FBB8A8AF-F649-4D1A-8549-3C522305E5A0}"/>
              </a:ext>
            </a:extLst>
          </p:cNvPr>
          <p:cNvSpPr/>
          <p:nvPr/>
        </p:nvSpPr>
        <p:spPr>
          <a:xfrm>
            <a:off x="602320" y="1066800"/>
            <a:ext cx="2826680" cy="854425"/>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Большой вызов</a:t>
            </a:r>
          </a:p>
        </p:txBody>
      </p:sp>
    </p:spTree>
    <p:custDataLst>
      <p:tags r:id="rId1"/>
    </p:custDataLst>
    <p:extLst>
      <p:ext uri="{BB962C8B-B14F-4D97-AF65-F5344CB8AC3E}">
        <p14:creationId xmlns:p14="http://schemas.microsoft.com/office/powerpoint/2010/main" val="1179932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4000"/>
                            </p:stCondLst>
                            <p:childTnLst>
                              <p:par>
                                <p:cTn id="28" presetID="42" presetClass="entr" presetSubtype="0" fill="hold" grpId="0" nodeType="after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22" presetClass="entr" presetSubtype="1"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3000"/>
                                        <p:tgtEl>
                                          <p:spTgt spid="15"/>
                                        </p:tgtEl>
                                      </p:cBhvr>
                                    </p:animEffect>
                                  </p:childTnLst>
                                </p:cTn>
                              </p:par>
                            </p:childTnLst>
                          </p:cTn>
                        </p:par>
                        <p:par>
                          <p:cTn id="37" fill="hold">
                            <p:stCondLst>
                              <p:cond delay="10000"/>
                            </p:stCondLst>
                            <p:childTnLst>
                              <p:par>
                                <p:cTn id="38" presetID="31" presetClass="entr" presetSubtype="0" fill="hold" grpId="0" nodeType="afterEffect">
                                  <p:stCondLst>
                                    <p:cond delay="200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par>
                          <p:cTn id="44" fill="hold">
                            <p:stCondLst>
                              <p:cond delay="13000"/>
                            </p:stCondLst>
                            <p:childTnLst>
                              <p:par>
                                <p:cTn id="45" presetID="42" presetClass="entr" presetSubtype="0"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par>
                          <p:cTn id="50" fill="hold">
                            <p:stCondLst>
                              <p:cond delay="14500"/>
                            </p:stCondLst>
                            <p:childTnLst>
                              <p:par>
                                <p:cTn id="51" presetID="42" presetClass="entr" presetSubtype="0" fill="hold" grpId="0" nodeType="afterEffect">
                                  <p:stCondLst>
                                    <p:cond delay="50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par>
                          <p:cTn id="56" fill="hold">
                            <p:stCondLst>
                              <p:cond delay="16000"/>
                            </p:stCondLst>
                            <p:childTnLst>
                              <p:par>
                                <p:cTn id="57" presetID="53" presetClass="entr" presetSubtype="16" fill="hold" nodeType="afterEffect">
                                  <p:stCondLst>
                                    <p:cond delay="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1000" fill="hold"/>
                                        <p:tgtEl>
                                          <p:spTgt spid="18"/>
                                        </p:tgtEl>
                                        <p:attrNameLst>
                                          <p:attrName>ppt_w</p:attrName>
                                        </p:attrNameLst>
                                      </p:cBhvr>
                                      <p:tavLst>
                                        <p:tav tm="0">
                                          <p:val>
                                            <p:fltVal val="0"/>
                                          </p:val>
                                        </p:tav>
                                        <p:tav tm="100000">
                                          <p:val>
                                            <p:strVal val="#ppt_w"/>
                                          </p:val>
                                        </p:tav>
                                      </p:tavLst>
                                    </p:anim>
                                    <p:anim calcmode="lin" valueType="num">
                                      <p:cBhvr>
                                        <p:cTn id="60" dur="1000" fill="hold"/>
                                        <p:tgtEl>
                                          <p:spTgt spid="18"/>
                                        </p:tgtEl>
                                        <p:attrNameLst>
                                          <p:attrName>ppt_h</p:attrName>
                                        </p:attrNameLst>
                                      </p:cBhvr>
                                      <p:tavLst>
                                        <p:tav tm="0">
                                          <p:val>
                                            <p:fltVal val="0"/>
                                          </p:val>
                                        </p:tav>
                                        <p:tav tm="100000">
                                          <p:val>
                                            <p:strVal val="#ppt_h"/>
                                          </p:val>
                                        </p:tav>
                                      </p:tavLst>
                                    </p:anim>
                                    <p:animEffect transition="in" filter="fade">
                                      <p:cBhvr>
                                        <p:cTn id="61" dur="1000"/>
                                        <p:tgtEl>
                                          <p:spTgt spid="18"/>
                                        </p:tgtEl>
                                      </p:cBhvr>
                                    </p:animEffect>
                                  </p:childTnLst>
                                </p:cTn>
                              </p:par>
                            </p:childTnLst>
                          </p:cTn>
                        </p:par>
                        <p:par>
                          <p:cTn id="62" fill="hold">
                            <p:stCondLst>
                              <p:cond delay="17500"/>
                            </p:stCondLst>
                            <p:childTnLst>
                              <p:par>
                                <p:cTn id="63" presetID="22" presetClass="entr" presetSubtype="8" fill="hold" nodeType="afterEffect">
                                  <p:stCondLst>
                                    <p:cond delay="50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7" grpId="0"/>
      <p:bldP spid="23" grpId="0" animBg="1"/>
      <p:bldP spid="37" grpId="0" animBg="1"/>
      <p:bldP spid="2"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9365E644-59B9-4F5C-B40A-7A5B741FA7DB}"/>
              </a:ext>
            </a:extLst>
          </p:cNvPr>
          <p:cNvSpPr/>
          <p:nvPr/>
        </p:nvSpPr>
        <p:spPr>
          <a:xfrm>
            <a:off x="0" y="0"/>
            <a:ext cx="9144000" cy="68580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1765200" y="76200"/>
            <a:ext cx="7226400" cy="1538883"/>
          </a:xfrm>
          <a:prstGeom prst="rect">
            <a:avLst/>
          </a:prstGeom>
          <a:noFill/>
        </p:spPr>
        <p:txBody>
          <a:bodyPr wrap="square" rtlCol="0">
            <a:spAutoFit/>
          </a:bodyPr>
          <a:lstStyle/>
          <a:p>
            <a:pPr algn="ctr"/>
            <a:r>
              <a:rPr lang="ru-RU" sz="4000" b="1" dirty="0">
                <a:solidFill>
                  <a:sysClr val="windowText" lastClr="000000"/>
                </a:solidFill>
                <a:latin typeface="+mn-lt"/>
              </a:rPr>
              <a:t>Это не только очень полезно,</a:t>
            </a:r>
            <a:endParaRPr lang="en-US" sz="4000" b="1" dirty="0">
              <a:solidFill>
                <a:sysClr val="windowText" lastClr="000000"/>
              </a:solidFill>
              <a:latin typeface="+mn-lt"/>
            </a:endParaRPr>
          </a:p>
          <a:p>
            <a:pPr algn="ctr"/>
            <a:r>
              <a:rPr lang="ru-RU" sz="5400" b="1" dirty="0">
                <a:solidFill>
                  <a:sysClr val="windowText" lastClr="000000"/>
                </a:solidFill>
                <a:latin typeface="+mn-lt"/>
              </a:rPr>
              <a:t>но и ВЕСЕЛО!</a:t>
            </a:r>
          </a:p>
        </p:txBody>
      </p:sp>
      <p:grpSp>
        <p:nvGrpSpPr>
          <p:cNvPr id="2" name="Группа 1">
            <a:extLst>
              <a:ext uri="{FF2B5EF4-FFF2-40B4-BE49-F238E27FC236}">
                <a16:creationId xmlns:a16="http://schemas.microsoft.com/office/drawing/2014/main" id="{AB68A444-1C0F-478C-853E-EFBD342DA9A4}"/>
              </a:ext>
            </a:extLst>
          </p:cNvPr>
          <p:cNvGrpSpPr/>
          <p:nvPr/>
        </p:nvGrpSpPr>
        <p:grpSpPr>
          <a:xfrm>
            <a:off x="803099" y="1828800"/>
            <a:ext cx="7578901" cy="4922544"/>
            <a:chOff x="803099" y="1828800"/>
            <a:chExt cx="7578901" cy="4922544"/>
          </a:xfrm>
        </p:grpSpPr>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800" y="4375344"/>
              <a:ext cx="3673046" cy="2376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7" name="Рисунок 6">
              <a:extLst>
                <a:ext uri="{FF2B5EF4-FFF2-40B4-BE49-F238E27FC236}">
                  <a16:creationId xmlns:a16="http://schemas.microsoft.com/office/drawing/2014/main" id="{B1132FE2-3AA7-4F93-82C9-E0B71E86F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99" y="1828800"/>
              <a:ext cx="7560000" cy="2880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0" name="Рисунок 9">
              <a:extLst>
                <a:ext uri="{FF2B5EF4-FFF2-40B4-BE49-F238E27FC236}">
                  <a16:creationId xmlns:a16="http://schemas.microsoft.com/office/drawing/2014/main" id="{9263EB87-CF44-4B27-94D0-D0B57E7C0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00" y="4338344"/>
              <a:ext cx="4064000" cy="2413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grpSp>
      <p:pic>
        <p:nvPicPr>
          <p:cNvPr id="11" name="Рисунок 10" descr="Изображение выглядит как векторная графика, текст&#10;&#10;Описание создано с высокой степенью достоверности">
            <a:extLst>
              <a:ext uri="{FF2B5EF4-FFF2-40B4-BE49-F238E27FC236}">
                <a16:creationId xmlns:a16="http://schemas.microsoft.com/office/drawing/2014/main" id="{F5E6A601-FD38-41C1-86DA-832CFA11F0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728000" cy="172800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3347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3000"/>
                            </p:stCondLst>
                            <p:childTnLst>
                              <p:par>
                                <p:cTn id="27" presetID="6" presetClass="entr" presetSubtype="32"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circle(out)">
                                      <p:cBhvr>
                                        <p:cTn id="29"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58775" y="-76200"/>
            <a:ext cx="8309025" cy="160020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pc="50" dirty="0" err="1">
                <a:ln w="11430"/>
                <a:solidFill>
                  <a:srgbClr val="006600"/>
                </a:solidFill>
                <a:effectLst>
                  <a:outerShdw blurRad="76200" dist="50800" dir="5400000" algn="tl" rotWithShape="0">
                    <a:srgbClr val="000000">
                      <a:alpha val="65000"/>
                    </a:srgbClr>
                  </a:outerShdw>
                </a:effectLst>
                <a:latin typeface="Impact" panose="020B0806030902050204" pitchFamily="34" charset="0"/>
              </a:rPr>
              <a:t>Инномпийская</a:t>
            </a:r>
            <a:r>
              <a:rPr lang="ru-RU" spc="50" dirty="0">
                <a:ln w="11430"/>
                <a:solidFill>
                  <a:srgbClr val="006600"/>
                </a:solidFill>
                <a:effectLst>
                  <a:outerShdw blurRad="76200" dist="50800" dir="5400000" algn="tl" rotWithShape="0">
                    <a:srgbClr val="000000">
                      <a:alpha val="65000"/>
                    </a:srgbClr>
                  </a:outerShdw>
                </a:effectLst>
                <a:latin typeface="Impact" panose="020B0806030902050204" pitchFamily="34" charset="0"/>
              </a:rPr>
              <a:t> экосистема</a:t>
            </a:r>
            <a:br>
              <a:rPr lang="ru-RU"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br>
            <a:r>
              <a:rPr lang="ru-RU" spc="50" dirty="0">
                <a:ln w="11430"/>
                <a:solidFill>
                  <a:schemeClr val="tx1"/>
                </a:solidFill>
                <a:effectLst>
                  <a:outerShdw blurRad="76200" dist="50800" dir="5400000" algn="tl" rotWithShape="0">
                    <a:srgbClr val="000000">
                      <a:alpha val="65000"/>
                    </a:srgbClr>
                  </a:outerShdw>
                </a:effectLst>
              </a:rPr>
              <a:t>и</a:t>
            </a:r>
            <a:r>
              <a:rPr lang="ru-RU" spc="50" dirty="0">
                <a:ln w="11430"/>
                <a:solidFill>
                  <a:srgbClr val="336699"/>
                </a:solidFill>
                <a:effectLst>
                  <a:outerShdw blurRad="76200" dist="50800" dir="5400000" algn="tl" rotWithShape="0">
                    <a:srgbClr val="000000">
                      <a:alpha val="65000"/>
                    </a:srgbClr>
                  </a:outerShdw>
                </a:effectLst>
                <a:latin typeface="Impact" panose="020B0806030902050204" pitchFamily="34" charset="0"/>
              </a:rPr>
              <a:t>  </a:t>
            </a:r>
            <a:r>
              <a:rPr lang="ru-RU"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Инномпийские</a:t>
            </a:r>
            <a:r>
              <a:rPr lang="ru-RU"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 игры</a:t>
            </a:r>
            <a:endParaRPr lang="ru-RU" spc="50" dirty="0">
              <a:ln w="11430"/>
              <a:solidFill>
                <a:srgbClr val="002060"/>
              </a:solidFill>
              <a:effectLst>
                <a:outerShdw blurRad="76200" dist="50800" dir="5400000" algn="tl" rotWithShape="0">
                  <a:srgbClr val="000000">
                    <a:alpha val="65000"/>
                  </a:srgbClr>
                </a:outerShdw>
              </a:effectLst>
              <a:latin typeface="Impact" panose="020B0806030902050204" pitchFamily="34" charset="0"/>
            </a:endParaRPr>
          </a:p>
        </p:txBody>
      </p:sp>
      <p:grpSp>
        <p:nvGrpSpPr>
          <p:cNvPr id="15" name="Группа 14"/>
          <p:cNvGrpSpPr>
            <a:grpSpLocks noChangeAspect="1"/>
          </p:cNvGrpSpPr>
          <p:nvPr/>
        </p:nvGrpSpPr>
        <p:grpSpPr>
          <a:xfrm>
            <a:off x="152400" y="126600"/>
            <a:ext cx="840732" cy="864000"/>
            <a:chOff x="685799" y="472800"/>
            <a:chExt cx="7696201" cy="7909200"/>
          </a:xfrm>
        </p:grpSpPr>
        <p:sp>
          <p:nvSpPr>
            <p:cNvPr id="16" name="Параллелограмм 15"/>
            <p:cNvSpPr/>
            <p:nvPr/>
          </p:nvSpPr>
          <p:spPr>
            <a:xfrm>
              <a:off x="685799" y="3642000"/>
              <a:ext cx="6248401" cy="4740000"/>
            </a:xfrm>
            <a:prstGeom prst="parallelogram">
              <a:avLst>
                <a:gd name="adj" fmla="val 8308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7" name="Овал 16"/>
            <p:cNvSpPr/>
            <p:nvPr/>
          </p:nvSpPr>
          <p:spPr>
            <a:xfrm>
              <a:off x="5502000" y="472800"/>
              <a:ext cx="2880000" cy="28800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8" name="TextBox 17"/>
            <p:cNvSpPr txBox="1"/>
            <p:nvPr/>
          </p:nvSpPr>
          <p:spPr>
            <a:xfrm>
              <a:off x="685799" y="4607822"/>
              <a:ext cx="6593123" cy="2808355"/>
            </a:xfrm>
            <a:prstGeom prst="rect">
              <a:avLst/>
            </a:prstGeom>
            <a:noFill/>
          </p:spPr>
          <p:txBody>
            <a:bodyPr wrap="square" rtlCol="0">
              <a:prstTxWarp prst="textInflate">
                <a:avLst/>
              </a:prstTxWarp>
              <a:spAutoFit/>
            </a:bodyPr>
            <a:lstStyle/>
            <a:p>
              <a:r>
                <a:rPr lang="en-US"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rPr>
                <a:t>G</a:t>
              </a:r>
              <a:endParaRPr lang="ru-RU" sz="36000" b="1" dirty="0">
                <a:ln w="10160">
                  <a:solidFill>
                    <a:srgbClr val="99FFCC"/>
                  </a:solidFill>
                  <a:prstDash val="solid"/>
                </a:ln>
                <a:gradFill>
                  <a:gsLst>
                    <a:gs pos="0">
                      <a:srgbClr val="FF0000"/>
                    </a:gs>
                    <a:gs pos="15000">
                      <a:srgbClr val="FFC000"/>
                    </a:gs>
                    <a:gs pos="70000">
                      <a:srgbClr val="66FF99"/>
                    </a:gs>
                    <a:gs pos="54000">
                      <a:srgbClr val="FFFF00"/>
                    </a:gs>
                    <a:gs pos="34000">
                      <a:srgbClr val="FFFFCC"/>
                    </a:gs>
                    <a:gs pos="100000">
                      <a:srgbClr val="003366"/>
                    </a:gs>
                    <a:gs pos="83000">
                      <a:srgbClr val="00B0F0"/>
                    </a:gs>
                  </a:gsLst>
                  <a:lin ang="0" scaled="1"/>
                </a:gradFill>
                <a:effectLst>
                  <a:outerShdw blurRad="38100" dist="22860" dir="5400000" algn="tl" rotWithShape="0">
                    <a:srgbClr val="000000">
                      <a:alpha val="30000"/>
                    </a:srgbClr>
                  </a:outerShdw>
                </a:effectLst>
              </a:endParaRPr>
            </a:p>
          </p:txBody>
        </p:sp>
      </p:grpSp>
      <p:sp>
        <p:nvSpPr>
          <p:cNvPr id="4" name="Прямоугольник 3">
            <a:extLst>
              <a:ext uri="{FF2B5EF4-FFF2-40B4-BE49-F238E27FC236}">
                <a16:creationId xmlns:a16="http://schemas.microsoft.com/office/drawing/2014/main" id="{D69485A8-12FF-48A8-88C0-66B93926B9CD}"/>
              </a:ext>
            </a:extLst>
          </p:cNvPr>
          <p:cNvSpPr/>
          <p:nvPr/>
        </p:nvSpPr>
        <p:spPr>
          <a:xfrm>
            <a:off x="0" y="2696307"/>
            <a:ext cx="9144000" cy="73269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dirty="0"/>
          </a:p>
        </p:txBody>
      </p:sp>
      <p:grpSp>
        <p:nvGrpSpPr>
          <p:cNvPr id="38" name="Группа 37">
            <a:extLst>
              <a:ext uri="{FF2B5EF4-FFF2-40B4-BE49-F238E27FC236}">
                <a16:creationId xmlns:a16="http://schemas.microsoft.com/office/drawing/2014/main" id="{2166A54A-30F1-4DF2-AF13-F6D96C3400EA}"/>
              </a:ext>
            </a:extLst>
          </p:cNvPr>
          <p:cNvGrpSpPr/>
          <p:nvPr/>
        </p:nvGrpSpPr>
        <p:grpSpPr>
          <a:xfrm>
            <a:off x="228600" y="1524001"/>
            <a:ext cx="1389545" cy="1904999"/>
            <a:chOff x="228600" y="1524001"/>
            <a:chExt cx="1389545" cy="1904999"/>
          </a:xfrm>
        </p:grpSpPr>
        <p:sp>
          <p:nvSpPr>
            <p:cNvPr id="19" name="Равнобедренный треугольник 18">
              <a:extLst>
                <a:ext uri="{FF2B5EF4-FFF2-40B4-BE49-F238E27FC236}">
                  <a16:creationId xmlns:a16="http://schemas.microsoft.com/office/drawing/2014/main" id="{DAADBDF9-FAB6-4A57-A584-60E93C1E3F3B}"/>
                </a:ext>
              </a:extLst>
            </p:cNvPr>
            <p:cNvSpPr/>
            <p:nvPr/>
          </p:nvSpPr>
          <p:spPr>
            <a:xfrm>
              <a:off x="228600" y="1524001"/>
              <a:ext cx="1389545" cy="1904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16940EFF-9CAB-456F-9B2C-70D18FD3A023}"/>
                </a:ext>
              </a:extLst>
            </p:cNvPr>
            <p:cNvSpPr txBox="1"/>
            <p:nvPr/>
          </p:nvSpPr>
          <p:spPr>
            <a:xfrm rot="16200000">
              <a:off x="220014" y="2393082"/>
              <a:ext cx="1273105" cy="646331"/>
            </a:xfrm>
            <a:prstGeom prst="rect">
              <a:avLst/>
            </a:prstGeom>
            <a:noFill/>
          </p:spPr>
          <p:txBody>
            <a:bodyPr wrap="none" rtlCol="0">
              <a:spAutoFit/>
            </a:bodyPr>
            <a:lstStyle/>
            <a:p>
              <a:r>
                <a:rPr lang="ru-RU" sz="3600" dirty="0">
                  <a:solidFill>
                    <a:schemeClr val="bg1"/>
                  </a:solidFill>
                </a:rPr>
                <a:t>Игры</a:t>
              </a:r>
            </a:p>
          </p:txBody>
        </p:sp>
      </p:grpSp>
      <p:sp>
        <p:nvSpPr>
          <p:cNvPr id="23" name="Равнобедренный треугольник 22">
            <a:extLst>
              <a:ext uri="{FF2B5EF4-FFF2-40B4-BE49-F238E27FC236}">
                <a16:creationId xmlns:a16="http://schemas.microsoft.com/office/drawing/2014/main" id="{00B21FB4-6F3F-4468-AF94-800025B7A275}"/>
              </a:ext>
            </a:extLst>
          </p:cNvPr>
          <p:cNvSpPr/>
          <p:nvPr/>
        </p:nvSpPr>
        <p:spPr>
          <a:xfrm>
            <a:off x="4343400" y="1524001"/>
            <a:ext cx="1389545" cy="1904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98AFC115-627B-4947-BB11-BEBE01ADF2A8}"/>
              </a:ext>
            </a:extLst>
          </p:cNvPr>
          <p:cNvSpPr txBox="1"/>
          <p:nvPr/>
        </p:nvSpPr>
        <p:spPr>
          <a:xfrm>
            <a:off x="1752600" y="2782669"/>
            <a:ext cx="2466894" cy="646331"/>
          </a:xfrm>
          <a:prstGeom prst="rect">
            <a:avLst/>
          </a:prstGeom>
          <a:noFill/>
        </p:spPr>
        <p:txBody>
          <a:bodyPr wrap="none" rtlCol="0">
            <a:spAutoFit/>
          </a:bodyPr>
          <a:lstStyle/>
          <a:p>
            <a:r>
              <a:rPr lang="ru-RU" sz="3600" dirty="0">
                <a:solidFill>
                  <a:schemeClr val="bg1"/>
                </a:solidFill>
                <a:latin typeface="+mj-lt"/>
              </a:rPr>
              <a:t>Экосистема</a:t>
            </a:r>
          </a:p>
        </p:txBody>
      </p:sp>
      <p:sp>
        <p:nvSpPr>
          <p:cNvPr id="27" name="Равнобедренный треугольник 26">
            <a:extLst>
              <a:ext uri="{FF2B5EF4-FFF2-40B4-BE49-F238E27FC236}">
                <a16:creationId xmlns:a16="http://schemas.microsoft.com/office/drawing/2014/main" id="{B2F48804-77BB-4347-816E-954CED33DF09}"/>
              </a:ext>
            </a:extLst>
          </p:cNvPr>
          <p:cNvSpPr/>
          <p:nvPr/>
        </p:nvSpPr>
        <p:spPr>
          <a:xfrm>
            <a:off x="8458200" y="1524001"/>
            <a:ext cx="1389545" cy="1904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9" name="Схема 28">
            <a:extLst>
              <a:ext uri="{FF2B5EF4-FFF2-40B4-BE49-F238E27FC236}">
                <a16:creationId xmlns:a16="http://schemas.microsoft.com/office/drawing/2014/main" id="{02445520-7A72-4E08-8F22-9C9EA99AF919}"/>
              </a:ext>
            </a:extLst>
          </p:cNvPr>
          <p:cNvGraphicFramePr/>
          <p:nvPr>
            <p:extLst/>
          </p:nvPr>
        </p:nvGraphicFramePr>
        <p:xfrm>
          <a:off x="0" y="4114800"/>
          <a:ext cx="9067800" cy="2476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Равнобедренный треугольник 30">
            <a:extLst>
              <a:ext uri="{FF2B5EF4-FFF2-40B4-BE49-F238E27FC236}">
                <a16:creationId xmlns:a16="http://schemas.microsoft.com/office/drawing/2014/main" id="{1D639F3F-1B37-4490-B98E-E51753A1052A}"/>
              </a:ext>
            </a:extLst>
          </p:cNvPr>
          <p:cNvSpPr/>
          <p:nvPr/>
        </p:nvSpPr>
        <p:spPr>
          <a:xfrm>
            <a:off x="6436668" y="2286000"/>
            <a:ext cx="573732" cy="1142999"/>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Равнобедренный треугольник 34">
            <a:extLst>
              <a:ext uri="{FF2B5EF4-FFF2-40B4-BE49-F238E27FC236}">
                <a16:creationId xmlns:a16="http://schemas.microsoft.com/office/drawing/2014/main" id="{E5FBD403-4C9E-42B2-81A6-191DC6DA56C1}"/>
              </a:ext>
            </a:extLst>
          </p:cNvPr>
          <p:cNvSpPr/>
          <p:nvPr/>
        </p:nvSpPr>
        <p:spPr>
          <a:xfrm>
            <a:off x="7427268" y="2133600"/>
            <a:ext cx="726132" cy="1288387"/>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Picture 2" descr="V:\Inhale_Love\images\icon_vk_32x32.png">
            <a:extLst>
              <a:ext uri="{FF2B5EF4-FFF2-40B4-BE49-F238E27FC236}">
                <a16:creationId xmlns:a16="http://schemas.microsoft.com/office/drawing/2014/main" id="{1A80BF84-D0D1-47D6-8D28-AAC828F5B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9680" y="6583680"/>
            <a:ext cx="274320" cy="274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4715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3000"/>
                            </p:stCondLst>
                            <p:childTnLst>
                              <p:par>
                                <p:cTn id="15" presetID="22" presetClass="entr" presetSubtype="8" fill="hold" grpId="0" nodeType="after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4000"/>
                            </p:stCondLst>
                            <p:childTnLst>
                              <p:par>
                                <p:cTn id="19" presetID="22" presetClass="entr" presetSubtype="8" fill="hold" nodeType="afterEffect">
                                  <p:stCondLst>
                                    <p:cond delay="50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5000"/>
                            </p:stCondLst>
                            <p:childTnLst>
                              <p:par>
                                <p:cTn id="23" presetID="22" presetClass="entr" presetSubtype="8"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6000"/>
                            </p:stCondLst>
                            <p:childTnLst>
                              <p:par>
                                <p:cTn id="27" presetID="22" presetClass="entr" presetSubtype="8" fill="hold" grpId="0" nodeType="afterEffect">
                                  <p:stCondLst>
                                    <p:cond delay="50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7000"/>
                            </p:stCondLst>
                            <p:childTnLst>
                              <p:par>
                                <p:cTn id="31" presetID="22" presetClass="entr" presetSubtype="8" fill="hold" grpId="0" nodeType="afterEffect">
                                  <p:stCondLst>
                                    <p:cond delay="50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par>
                          <p:cTn id="34" fill="hold">
                            <p:stCondLst>
                              <p:cond delay="8000"/>
                            </p:stCondLst>
                            <p:childTnLst>
                              <p:par>
                                <p:cTn id="35" presetID="22" presetClass="entr" presetSubtype="8" fill="hold" grpId="0" nodeType="after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9000"/>
                            </p:stCondLst>
                            <p:childTnLst>
                              <p:par>
                                <p:cTn id="39" presetID="22" presetClass="entr" presetSubtype="8" fill="hold" grpId="0" nodeType="afterEffect">
                                  <p:stCondLst>
                                    <p:cond delay="1000"/>
                                  </p:stCondLst>
                                  <p:childTnLst>
                                    <p:set>
                                      <p:cBhvr>
                                        <p:cTn id="40" dur="1" fill="hold">
                                          <p:stCondLst>
                                            <p:cond delay="0"/>
                                          </p:stCondLst>
                                        </p:cTn>
                                        <p:tgtEl>
                                          <p:spTgt spid="29">
                                            <p:graphicEl>
                                              <a:dgm id="{3335562C-5F4A-4356-A0F6-FD3C8A3B7C08}"/>
                                            </p:graphicEl>
                                          </p:spTgt>
                                        </p:tgtEl>
                                        <p:attrNameLst>
                                          <p:attrName>style.visibility</p:attrName>
                                        </p:attrNameLst>
                                      </p:cBhvr>
                                      <p:to>
                                        <p:strVal val="visible"/>
                                      </p:to>
                                    </p:set>
                                    <p:animEffect transition="in" filter="wipe(left)">
                                      <p:cBhvr>
                                        <p:cTn id="41" dur="1000"/>
                                        <p:tgtEl>
                                          <p:spTgt spid="29">
                                            <p:graphicEl>
                                              <a:dgm id="{3335562C-5F4A-4356-A0F6-FD3C8A3B7C08}"/>
                                            </p:graphicEl>
                                          </p:spTgt>
                                        </p:tgtEl>
                                      </p:cBhvr>
                                    </p:animEffect>
                                  </p:childTnLst>
                                </p:cTn>
                              </p:par>
                            </p:childTnLst>
                          </p:cTn>
                        </p:par>
                        <p:par>
                          <p:cTn id="42" fill="hold">
                            <p:stCondLst>
                              <p:cond delay="11000"/>
                            </p:stCondLst>
                            <p:childTnLst>
                              <p:par>
                                <p:cTn id="43" presetID="22" presetClass="entr" presetSubtype="8" fill="hold" grpId="0" nodeType="afterEffect">
                                  <p:stCondLst>
                                    <p:cond delay="1000"/>
                                  </p:stCondLst>
                                  <p:childTnLst>
                                    <p:set>
                                      <p:cBhvr>
                                        <p:cTn id="44" dur="1" fill="hold">
                                          <p:stCondLst>
                                            <p:cond delay="0"/>
                                          </p:stCondLst>
                                        </p:cTn>
                                        <p:tgtEl>
                                          <p:spTgt spid="29">
                                            <p:graphicEl>
                                              <a:dgm id="{94390170-CBA7-4366-9711-39C4E53E1766}"/>
                                            </p:graphicEl>
                                          </p:spTgt>
                                        </p:tgtEl>
                                        <p:attrNameLst>
                                          <p:attrName>style.visibility</p:attrName>
                                        </p:attrNameLst>
                                      </p:cBhvr>
                                      <p:to>
                                        <p:strVal val="visible"/>
                                      </p:to>
                                    </p:set>
                                    <p:animEffect transition="in" filter="wipe(left)">
                                      <p:cBhvr>
                                        <p:cTn id="45" dur="1000"/>
                                        <p:tgtEl>
                                          <p:spTgt spid="29">
                                            <p:graphicEl>
                                              <a:dgm id="{94390170-CBA7-4366-9711-39C4E53E1766}"/>
                                            </p:graphicEl>
                                          </p:spTgt>
                                        </p:tgtEl>
                                      </p:cBhvr>
                                    </p:animEffect>
                                  </p:childTnLst>
                                </p:cTn>
                              </p:par>
                            </p:childTnLst>
                          </p:cTn>
                        </p:par>
                        <p:par>
                          <p:cTn id="46" fill="hold">
                            <p:stCondLst>
                              <p:cond delay="13000"/>
                            </p:stCondLst>
                            <p:childTnLst>
                              <p:par>
                                <p:cTn id="47" presetID="22" presetClass="entr" presetSubtype="8" fill="hold" grpId="0" nodeType="afterEffect">
                                  <p:stCondLst>
                                    <p:cond delay="1000"/>
                                  </p:stCondLst>
                                  <p:childTnLst>
                                    <p:set>
                                      <p:cBhvr>
                                        <p:cTn id="48" dur="1" fill="hold">
                                          <p:stCondLst>
                                            <p:cond delay="0"/>
                                          </p:stCondLst>
                                        </p:cTn>
                                        <p:tgtEl>
                                          <p:spTgt spid="29">
                                            <p:graphicEl>
                                              <a:dgm id="{2914CF77-9A1B-45AB-AB62-19C06C92C868}"/>
                                            </p:graphicEl>
                                          </p:spTgt>
                                        </p:tgtEl>
                                        <p:attrNameLst>
                                          <p:attrName>style.visibility</p:attrName>
                                        </p:attrNameLst>
                                      </p:cBhvr>
                                      <p:to>
                                        <p:strVal val="visible"/>
                                      </p:to>
                                    </p:set>
                                    <p:animEffect transition="in" filter="wipe(left)">
                                      <p:cBhvr>
                                        <p:cTn id="49" dur="1000"/>
                                        <p:tgtEl>
                                          <p:spTgt spid="29">
                                            <p:graphicEl>
                                              <a:dgm id="{2914CF77-9A1B-45AB-AB62-19C06C92C868}"/>
                                            </p:graphicEl>
                                          </p:spTgt>
                                        </p:tgtEl>
                                      </p:cBhvr>
                                    </p:animEffect>
                                  </p:childTnLst>
                                </p:cTn>
                              </p:par>
                            </p:childTnLst>
                          </p:cTn>
                        </p:par>
                        <p:par>
                          <p:cTn id="50" fill="hold">
                            <p:stCondLst>
                              <p:cond delay="15000"/>
                            </p:stCondLst>
                            <p:childTnLst>
                              <p:par>
                                <p:cTn id="51" presetID="22" presetClass="entr" presetSubtype="8" fill="hold" grpId="0" nodeType="afterEffect">
                                  <p:stCondLst>
                                    <p:cond delay="1000"/>
                                  </p:stCondLst>
                                  <p:childTnLst>
                                    <p:set>
                                      <p:cBhvr>
                                        <p:cTn id="52" dur="1" fill="hold">
                                          <p:stCondLst>
                                            <p:cond delay="0"/>
                                          </p:stCondLst>
                                        </p:cTn>
                                        <p:tgtEl>
                                          <p:spTgt spid="29">
                                            <p:graphicEl>
                                              <a:dgm id="{4B029F8B-5794-4534-8522-E183C6F8F8E6}"/>
                                            </p:graphicEl>
                                          </p:spTgt>
                                        </p:tgtEl>
                                        <p:attrNameLst>
                                          <p:attrName>style.visibility</p:attrName>
                                        </p:attrNameLst>
                                      </p:cBhvr>
                                      <p:to>
                                        <p:strVal val="visible"/>
                                      </p:to>
                                    </p:set>
                                    <p:animEffect transition="in" filter="wipe(left)">
                                      <p:cBhvr>
                                        <p:cTn id="53" dur="1000"/>
                                        <p:tgtEl>
                                          <p:spTgt spid="29">
                                            <p:graphicEl>
                                              <a:dgm id="{4B029F8B-5794-4534-8522-E183C6F8F8E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animBg="1"/>
      <p:bldP spid="25" grpId="0"/>
      <p:bldP spid="27" grpId="0" animBg="1"/>
      <p:bldGraphic spid="29" grpId="0">
        <p:bldSub>
          <a:bldDgm bld="one"/>
        </p:bldSub>
      </p:bldGraphic>
      <p:bldP spid="31"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LASHSPRING_BG_AUDIO_DURATION_TAG" val="0.0000000"/>
  <p:tag name="ISPRING_PRESENTER_PHOTO_0" val="jpg|/9j/4AAQSkZJRgABAQEBLAEsAAD/2wBDAAMCAgMCAgMDAwMEAwMEBQgFBQQEBQoHBwYIDAoMDAsK&#10;CwsNDhIQDQ4RDgsLEBYQERMUFRUVDA8XGBYUGBIUFRT/2wBDAQMEBAUEBQkFBQkUDQsNFBQUFBQU&#10;FBQUFBQUFBQUFBQUFBQUFBQUFBQUFBQUFBQUFBQUFBQUFBQUFBQUFBQUFBT/wAARCACWAJY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6zooo&#10;r/No/cwooo60AFFYHizx/wCGfAVqbjxJ4h0zQYQM7tQu0hJ+gY5P4CvCPGH/AAUN+DHhZpI7XWL/&#10;AMRzp/BpNkxU/R5Nin869nA5LmWZ/wC5YedRd1Ftfft+JyVsXQofxZpfM+lqK+FdT/4Kgw37Sr4X&#10;+G17fCNS5k1HUFiAUdyERsfnVmx/bD+MfiaJJbHwr4a0uGVQy70nuHAPTnzFH6V9rh/DbiaurvDq&#10;H+KUf0bZ5U89wMPt39Ez7hor4qPxj+POqRnbqWnWeehttJj4/wC+91UpPiH8freR5B4s3Z6I+l2x&#10;UfT93Xsw8Js/krudNf8Ab0v/AJA5HxJg10l9y/zPuKivh+D9pX45eG5N17a6Dr0I6pcWDwOfo0bg&#10;Z/A12Phr9vvTLeVIPHXgzVPDh6Nfacwvrce5XCyAfQNXi47w44jwMXP2CqJfyNP8NJP5I66Oe4Gs&#10;7c3K/Nf0j6vorm/AnxI8LfE7Sv7S8K69Za7aD77WkoLRn0dD8yH2YCukr83q0qlCbpVYuMlumrNe&#10;qZ7sZxmuaLugooorIsKKKKACiiigAqvqGoWmkWM17f3UFjZQLvlubmQRxxr6szEAD618x/tDft9e&#10;C/g81zo/h3y/GXimPKNDbyf6Hat/01lH3iP7iZ9CVr85fjD+0V4++OeoNN4q12a4sw26HS7c+VZw&#10;/wC7EOCf9pst71+r8OeHWa54o16/7mi+sl7zX92On3uy7XPnMdnmHwt4Q96Xlt82fob8Xv8Ago58&#10;OfAJnsvDEc3jnVUyA1o3k2St7zEEsP8AcUj3r41+J37fXxc+IrSw22tJ4T018gWmhJ5LbfRpTmQ/&#10;gQPavnKrek6Tda3fRWdnEZp5DgKP51/RWT8A5Dk6Uo0faTX2p+8/kvhXyV/M+JxOb4vE6OXKuy0/&#10;4JM8mq+LNVLyy3WqahOfmkmdpZHPqWJJ/OvXvAP7MniLxK8TG0aV3xiICvUvgB+zp4snlj/s/wAL&#10;2t7O3zPPdXoQY9/lOBX2v4M8FfEHwNp5a28MeE7ZkXL3VzqcjbR9QgAFfo9OFOKSei8jwpSlfQ+d&#10;vh/+xlrfhnQPEWp6/FDaWv8AZE5jjUguGCkgYB7819d/Cv4VeGLHwL4eujYpNJLp8EjNMcjJjBNe&#10;VeIfjt4hvYtQ0d4tCvEnja2eXTxM0Y3AqcO+M9eoFYtr4h14aZa2t/qDXOj2cIh+zedtjCqMBAAB&#10;zj1JzXS6Slbk28zOU20+fc+iW8UeErG5e0s4LOaVDhmRVEa88/Ng5/DNWdO1zR9aZgunwPGvDBY0&#10;bHoR0znB7V8H+KPEdxfawsVhcFrYXBUJAvllD6bVJ7dRzzW7oHxv8T+E/s8At3uPIBjeWXC7h9c8&#10;HH4+1S6WmhFmfbV98P8Aw1rsGX02Blb+OMbTXl/jf9ljR9bgkbTmVHOf3UwGPzqr8Gf2iNO8a6uu&#10;jC1uLW+dN5EzDaz8AhcdQff0r6BUb0DAHHuKwasPVH5tePP2c/EHwy8QDW/Dl1feGtbgO6K+09zG&#10;x9jjhl9Qcg16f8FP2357bVbbwp8XoYdJv3YRW3ieBPLtJ26ATr0iY/3h8vqFr7H1nRLLXbN7W+t0&#10;niYYIYdPoe1fI37RP7MlpNYXE9vClzZSZ64ynsf8a+Q4g4XyziOi4Yyn7/Sa0lH0fVeTuj1cDmNf&#10;BTvTlp1XRn1mjrIiujB0YBlZTkMD0IPcU6vz4/Zv/aR1L9n/AMSWngDx3evdeBbiTydN1W4bc+lO&#10;TxG7d4T/AOOdRxkV+gysHUMrBlYAhlOQR2INfxlxJw3jOGcZ9WxOsXrGS2kv0a6rp5ppv9UwGPp4&#10;+lzw36rsLRRRXyZ6YUUUUAfz70UVr+E/CGuePPEFnoXhzSbzXNYvHEdvY2ELSyyN7Koz9T0Hev8A&#10;SU/DDIVSzAAZJ4AFfX/7KvwIm1K4tZ5bfzLy5IJyPuj0rpj/AME59U+Cfw5svGXxS1SOz8R6jcR2&#10;+keFNPZZXWQ/Mz3MvK4RATtTPJUFh0r7N/Zr+HUPhrw3HqMkQE0i7YsjoO5pozk7Ho3gfwVZ+C9G&#10;isrZFEmB5sgH3j/hXyv8cvjBH438UXGkQFn0u0naGFVkKI+DtZyc4bJBx2AxX0v8ZvFS+DPhvq2o&#10;mUwMyrbJKBkqXOP5Zr88rG6bVtb3WyGSFZ9waQZVecfN0yMcflW1NXZml1PSfDWsQ6cy200Ubbm+&#10;4gG5fTn1A6H3q18UfEFxaaLFa2tzJB5rhf3sSrLk8fewT7A5H0qZrBLa8tZoNPYyRDe3kSjaEzzn&#10;np6A1Drmm6UlzKbm3AEiuW2y5njOP9tiD3xjjvXfayJ63PONHtv7R12GC3aC0tpMRpNKP9W2MYJx&#10;687vWu/fw7/YOu28WrTRX1nchBb37sJIJGBw8bt2Yde/ftyOI0jTYr2+isrbdG8zeXGZX3KoAOck&#10;/Lj7o+gNemeGfEkttpt7p17ZmeSNlWaG+ixESMcgnktx6g470loN6u513irwFpFxb2smjSpHqtgR&#10;NDPAogudp++u4AB+Og5B7Y6VtXviLU7Gyt5Ib1NVZ0CyB5HjkRyMgOueMjkN0PPpWf4d8cx3t9aQ&#10;XWnSabp1uoCW7sJJIB1/dsR8yAnoelZXxA8UaTrOqRQWIKySn7KXVsblPKEHg43YPtzXHi6Ma9Nr&#10;r0OjCVnQqpvbqMj+Jd5dai9lc2cdq4BKy+bK6tjrgZ6irF1q1zdK6yvBJHIu0j5iCPTk1yt1BpHj&#10;m4svCvh/w5Fa+KmlMNzqE15IYoCPvFCW68e/tXrK/swWejeHI0tLia91WJS08uoOTFcHuMfwAdiP&#10;xr5NYOpV1g7n108ZQoWVWNm/y7+h8bfHP4cpNHPKFja3myVIHT269RXu3/BPb493/im1uPhP4glk&#10;u9c0aAzaRO3zPc2a/ei92jHI/wBnP9yq/jDSLPx3aab4QsPDGiaLqt9IyPqZf5Rtz9w9Nxx2PPFf&#10;Onjjw9q/7NPxC8PeN/DTyRa34bvkuhKxwJtp+dGH91hlSP7rEV5Wb8O4fiXASwWJe1mpJaxl5X8t&#10;Guq+85XjZYGuq0I2b6X3X9bH6usCrEEEEdQetFexeB9Y8L/Hb4ceHfGNnbR3Gn65YRXsEnSRA6gl&#10;Sw53KcqfcGsfX/g7NFvl0m585eogn4b8G6H8cV/OedeGGc5anUwdq8F/LpL/AMBe/wD262/I+pwu&#10;f4WvaNT3H57ff/mea0VYv9OutLuGgvIHt5h1WQY/L1or8iqU50ZunUi1Jbp6NeqPpYyUlzRd0fjx&#10;+yN+xD46/a08Qj+yoTovhC2k26h4ku4yYY/WOJePNlx/COBxuI4z+3X7N/7Jnw7/AGXPDY07wdpC&#10;/wBoyxhb3XLwCS9vCP774+Vc8hFwo9M816b4Q8H6J4A8Naf4e8OaXbaNomnxCC1sbSMJHEg7Aevc&#10;k8kkk5JrYr/SE/Dj4A/bD8QyfED9pPSfC0Tl7Pw7ZorRg5H2ifDscf7giH517To2nR6VpdrZxjCQ&#10;xhOPpzXzN4LvR47/AGmvGmtMTIkuu3Oxjz+7jcon4bUFfUqiqRzyep4R+2Zb3Vx8K7MWglLjU4wQ&#10;jYU5Vhhh3r4YltR4c8Y3eiXN0EuCV3NECFL5BwCfwGfb619VftnftHeCvD4i8Avcy6hr5nje6+xY&#10;KaYeqtK39/n7gycHnFeA+GIbJ/8AhIdW1tYxHa28bR3l4obDsxGQO5OR0FaRdlc2ox5nZnrPw+uY&#10;ZfCYMzxveIp3qJVTYO+8D5uO5znPArgvEAls7q/ubeJpowWIYAkgYPIBOOB361reB9dsLDTrXUfB&#10;/jHSZ9WclZtL1GAweaONyLIxwSMZG7b14I6V714M/Zr8QeMXi1HW7bTPDmnSoCfs1wHkkUnJyFyB&#10;6DnjsO9be0SV2dX1fm0ij5n8L+D9V+IN9bppcP2UQN5KTyybI1faWOfoeSRnqK1NW+Gvi678L2+v&#10;XetyxZc281owKKpDlAoHYEBTz/e619aWPwW0b4Y2Gsw6ncaRY+Hmn8241CaYKDECDjy253dOc4wB&#10;6mvMPFvxo+GN1rcOjaSbjXbG9bZLFp9m0ph+XCyLgFiTjkDt1rldSo9UehHD0IK0nqeEmPxDa3UU&#10;El3OqFWRVnDBmYZyEP8An6VDoMcp1Ce21aCexmiUvDMx+83Hf6HNe0eMPhNpfiH4cz65pt1dW1zA&#10;DNaec7N5bIDxyfl3Y5x3ryzwRc2vjGNn1i+jgurf5CZZjvXb1Xgc1rTk6kbPc87E01RmnHZn2P4Q&#10;8AeE7b4UaYJ7O30+2trUXRv0IDo+3Jk39ck153L4l1nxP9l0vVNQntPAZn8ptdWIrJep2Rm7D371&#10;8ya5+1I/gbxlB4b1a0n8T+A9PmWWWztrry5QSAdoJyrAHB2nA56ivs/wf+0X8IfiL4Ke50rX7Cay&#10;RUEmhXKCK8QcDZ9nbk/Vcj3rKdJ1Hf4El9/r5fiOlWVNJO82393pfr+B0niHwD4KvfAo02+trW38&#10;PQxl47hGCGEDpIj9d2e9fnn+0Lpepz2A+2yX174Wkd1tdWnt9rzIDhd57jgjd3r69g8D6xfrBqt5&#10;pV7N4L+2NPD4daY+YEx95l9O+2s39qrXfDN38KrbUEngNtt+zJagAOWI4j2dexrJSVZ6rksvv/LT&#10;+tDWUXRjyp8939356/h69Nr/AII4/FKTxD8EfE/gG7uPNufCOqlrZS2SLW43OoHsJEmP/AhX6BV+&#10;OH/BJPxJJ4W/a58W+HHiNrb65oUsiwE/dkiljdB+CNJX7H1ZxvQrXum2moqq3VtFcKpyBKgbH50V&#10;Zoriq4HC1pc9WlGT7uKb/FGkatSKtGTS9QpD0paK7TI/Lf8AZYuhL401K6nkRC1xcyySOwVV5Ykk&#10;noBycmuf/aG/4KGWmn22reG/hjBJc6id1v8A8JTNgQRHoz28ZBLn+67YHcA8V89/Gvx1deAZPFXg&#10;a1dre6udXvLS82HBW3inZSn0cjB9QD614K5EjfM7ID3xmtoRurmPLd3ZWnE95dS3Es8s11K7SSyz&#10;MWeRiclmY8kkknJ9a+8P2RNItPH1nYXGrQw4vVjSPyh/qpLV8bT7j5W+je9fDjWUoTzEdZlX+JTn&#10;FfTH7FHij+xvijpcUFw39nXEUont3OdtwqcMPTKjH4D0q5wbg7HZhpJVYp9T7B+IfweuNY1W6htJ&#10;bXT9QXUlf7TeWCS25stnIUBS3mA4PXnGAVr23wFaQeHZpdIN9dXli0fnQx3agSwpnAzjswyQD0xX&#10;R6Gp1e3ik+QMwHzEZ6dM1h+GDFJr/i29P+l2qBYo5l6M6gg4/E/pXHdtWPd5FfzOZ8Z+EtG8dXy3&#10;GuG7udChutj2MEasDGOjEnqTznPTGB61xnwg+HOt+Gdae1uNTgvFkvHFu1hZJbRR2m35VO1AxbPY&#10;kgep617T8M7e3voriGSVVnjJyh7nJ5+ldRqdsukfvWWNADnCKASfwqU3awnFc1up8/fGTSLXwZ4L&#10;1m3hYD93NcEkcbiCc4r5k8F/BfTNL0zxN8Q/GEs1hoFtpi6hbWcZMaSsIUO0sepzgbR689a94/aW&#10;8QtLp1zIctEsTZXs3I4r4y+Ov7Qt78c7HTPDuk2l34f8KafLHD9gu5RJcXcy/feUqdoRSpKoM88n&#10;sBtRjKb5YnNiJU6dpT3R87a1qUl6Jpph/pd0S/ljtk5wPYVk26S2F1DdRzvbXcLiSKWFirxMDkFW&#10;HII9RXR6hpNtapd3BkkEYlaON8As5B6Vz7zi0+VlEk44Kdk+p7n2runG254Klc+8/gb/AMFMbrSN&#10;J0rS/iJ4eutbvrRmDeI7KVVM/GEM8W0c9mdTz125zXffFb4S3mt/DM/ERtS0651G/wBt/bWtqFlt&#10;EiO4BVccFsdSO+a/M5NVuB3BB6DHAr2z4P8Ax41vwV8MvEXhN5vP0zV7uIWKTtiKzuSrb2HoHXGR&#10;3YA+tc9SMJpc2tv6ubUpzpXVO2u/p29D0T/gntqMs/8AwUO8PuYmtnksr+OWJu3+iSHH5gV+3Vfi&#10;L/wTD0mfWf29Ybp5DdPpul39zNKR1JjEWfzlAr9uqw9Qe+gUUUUCCiiigD8Kf2+PhDrdj+294y0r&#10;TLJ7v+2Wh1e0AIRfLmQFyWJAAEvmjJ9K7fwH/wAEv/iH4t0aHUrrxNoGlRzReZHDE0l2+fRtoUD8&#10;zX1L/wAFRvh1JYR+CfitZWxlGmzf2Jq2DgeRK263dvZZd6/WYVofs4+NLXWvBX2QaZawXkK+ZDOt&#10;wVIHfkDPv1rWMuhtTjGW5+b/AMYf2ZfiB8Crr/ipNMa3tmcpBqdqfMtJj2HmADaT/dcD8azPgN4l&#10;Xwp8V9CvJyLe3lukt7rsEL5UMPQfNX6xa9oM3jS0ubXV9ROpadIDHJZ3DtJGwPYjJBH1r44+Pf7G&#10;mnCOfVPBEJ0+/TJl0t5SYZwOf3bH/VuOw6H2rXmW0jb6vKLU4a21Pt3SPEKaN4QWaQtKHj2qqnqc&#10;evpXE6N4w8QeFtGu7OytYLqxvJj5d1KxLW6k/wAYA+YDs2R2z615x+zX8Zj4+8C3Hh7WI/8AiodC&#10;b7DqEEoIc8YWTaefnUZ9iGHavVNLF/4e8yJX1iSCQHyzaKsqFCemH/kawgknZ7nrxbmnJSsbPh65&#10;ubLUjPqFyciLZGyIF6kEtx16Cuu1u9uL/SSySkqRjcTwT61xseitqdyk9zaakbJcF11ALHuP90In&#10;X+VQ/EjxhZ+D/ClzNLNHYWMKNLK8j8RoB+ftiomo30BuV073PCv2gNYhQ2emNIGlnkUMueqgmRz7&#10;AKpNfAAvPLN3cKCj6lM5hC9FV3JZvbggV7z8fPHLaFotzfajM/8AwmXiaEpa6aeDpOnv/E47SyKB&#10;nPPQfwnPz/qFu0F7FESdttaKBx0bGTXXh1ypzPGxs1OagZWvXpLRW0R/d23yR4/vH+L6gfqRWKul&#10;sH2kF8feVeefTP8AWr7HfdZJAbLEE9jgDP4AE1k3d8ZW2REpAvAA4Le5rWb1uzz0uhoLZtFHmGJH&#10;m6Zdxx7AVD40eXTNL0zT5lKShGupR6F8bR/3yoP40zSbKGSdp7g7bS3UyzHOMgfwj3JwB9a5nxHr&#10;Vxq17NPNIWeVtxGeAOwHsBgD6VhKSsWkfpZ/wRK8AzXvib4l+PrhSyQ29vo8ErDJZ5GM0oB9hHFn&#10;/eFfrHXzX/wTy+B8nwI/ZY8J6VfW5t9c1ZDrWpIy4ZZZwGVG90jEakeqmvpSuYsKKKKAPgn9hz/g&#10;p5oHxwgsfB3xKuLTw14+AWKC+YiKy1Zug2npFKf7h4Y/d67R97V/KuDg5HBr7s/ZH/4Kq+NvghFZ&#10;eG/H0dx488GxBYo5nk/4mVigGAI5G4lUf3HOeMBgOKAP2V+J3w80n4s/D3xB4O12LzdK1qzks5wP&#10;vIGHDr6MpwwPYqDX48eANR1H9nj4u6r8OfGhMOu6HdeUHckR3kPWKdAeqOhVvxwelfrD8Ef2kfh1&#10;+0RoK6p4E8TWmr4UNPYlvLu7Y+ksLfMvpnGD2JrwL/goz+xW/wC0l4Kg8V+EYRD8S/DkTGzMZ2Nq&#10;NuCWNsW4+YHLRk9CSOA2Q0VGTi7nqHgPUtE+InhOO90sxpJ5YSaJP4f/AK1YfiPwHJLkqgRxzhuh&#10;HvxX5efsq/tla38HvEK6L4lmnt3t5jBI92CrIwbDRzKeQQQRz0xzX6y/Dj4z+GPipo8U1tLEL9kD&#10;CEsOTj+E9xVNKSO6FaSdz50174QtpPin/hKdItxaa0sf2eaVRtW6hznZL6gHkN1XtwSK39L+KKaR&#10;D5mrx31pHGAu4rmInoArg4bPQV9B6zptpKUtn2yIcbxj7x9Pp7V8p/tqapaaNol3FFeJDLpNmLoW&#10;/eSWT5Y+RxwCMD/aNKnCTlyo6Z4lQg5tGZ45/bo8F6Dq76fDDq12U+W4+zRqVjb+7lmGSO+OnSvk&#10;r4z/ALTWt/ETxH9psrRf7KspA+nWVyQUaQH5Zpl6OV4KoflB5OcYrxudmJJLlmJySTyT3NQM5XI5&#10;JrudKLPIliakjPuTqXiLWrrVdaupr2/nk82aadi7ysSO/wDnpWtrt+L2eWRCCXG3PpxjH4Y/WqLT&#10;7mbI+XcCKbJmZGyMFjnPSrVlHlRzX1uY2oWtxIxMEbHcSD6gkDI/nUNr4cup2VRtWU8lGP3R6k9K&#10;6Jp0iJmdtoYDeD3I6Ee9YfiDxChB2Hygo2k55ce/6HFZyS3Y030M/X76Czs/scD5iQ7nkx/rX9fo&#10;OgH49695/wCCcn7L037Snx9s7vVLQy+C/DLx6lqzuv7uZgcw23uXZeR/cV/avCfhh8MvFPx/+I+k&#10;+DvCOnvqGr6jLsRRwkSD78sjfwoo5J/mSBX9CH7Ln7OWgfsu/CLS/BehhbidB9o1LUim1767YDfK&#10;fQcBVXsqgepPHKV2apHrYAAAAwBS0UVAworyn4x/tT/Cr4BT2tv478aafod5cn93ZEtNcEYzuMUY&#10;Z1X/AGiAPeigD+a2ivcfj9+x949+AVxNdX1mdb8NBv3eu6chaEDt5q9Yj/vcehNeHV5+AzDCZnQW&#10;JwVRTg+qf59n5PVG1WjUoTcKsbM1fC/ivWvBOuWus+H9VvNE1a1YPBe2E7QzRn2ZSCK+8vgJ/wAF&#10;jPiL4FS2034jaTbePtLTCm/iItNQVfUsB5cn4qpPdq/PiivQMT9H/wBpGD9nj9uov40+Gvi+w+Hv&#10;xcdAbrRPFGNOh1ggcBpWPlCbAwHD/NwGxwR8o+C/jX8Qf2cvEcuhajbXFtLYybZNPu2KPEQf4GHG&#10;09QRkHqK8OqSW4lnWNZJXkWNdqBmJ2j0HoKLjTa1R992P/BUnXrMWrSeHJ9Q2YEglnVcj2YA8/Wu&#10;G+PH7UWh/HjWbrWLOS50mW8trWOfTL7gh4htIVl+VgcBux9q+PIp5ITlHK1bj1eUY3hXx6itYT5X&#10;cc5ymuVnrhvYZB8sqkZ9ar3NysSM+9eR69681HiJ8cgj6Ukmvu64+auh1kYcp341CKNcNIOPTmq9&#10;1rkcS/u/1rgW1qXGAPzNVpr2ab7znHoKzdbsPlOj1XxKXJG7c3oK6j4Gfs/+Pv2nfG0Xh3wXpMl9&#10;KCGur2QFLSyjJx5k0mMKPQck9ACayPhXN8OLDVxe/ESDxDqthFhl0rQGigacg9JJ5Cdin/ZQn3Ff&#10;bPh//grZpnwi8Kw+GfhL8DtD8JaLb58uO61F5i7f35NiIzue7M5J9awlJy3LSsfoj+x5+xp4S/ZF&#10;8EtZaZt1bxVfop1bxBNGFkuGHIjjH8ESnoueepJPT3jU9WsdEspLzUby3sLSMZe4upVjjUe7MQBX&#10;4T+PP+CsP7QnjSOWGz17TfClu/G3RNORXA/35fMYH3BFfM3jz4t+NvijeNdeL/Fus+JJid2dTvpJ&#10;1U/7KsSF+gAqRn7l/GX/AIKd/Aj4RJPBD4lPjTVo8gWPhpBcqWHYz5EQ5/2ifavz2+P3/BXf4q/E&#10;1bnTfA8EHw40WTK+baN9o1B1952ACf8AAFBH96vhGigC1quq3uuajcahqV5cahf3DmSa6upWlllY&#10;9WZmJJPuaK96+Cv7DfxL+NGktq8FpB4c0dl3W95rZeL7Sc/8s0CliOp3YA9CaK+PxXGGQYKtLD18&#10;XBTjur3t5aX1PSp5bi6sVOFN2Z+wMsSTxPFKiyxSKVeN1DKwPUEHgj2r5X+N3/BPH4f/ABMa41Hw&#10;znwPrr5Ymzj32Urf7UORt+qEfQ19V0V/EWWZxj8mre3wFZ05eWz9U9H80z9WxGFo4qPLWjdH40fF&#10;39jL4p/B9p577QJNZ0eMnGq6Lm5h2+rADen/AAJQPevDiCCQRgjsa/oIBIPBxXlnxK/Zf+F/xaMs&#10;viHwjYvfSddQsl+y3OfUvHjd/wACzX7tk/i7KKVPN8Pf+9D9Yt2+6S9D5HE8N31w0/k/8/8AgH4l&#10;UV+jHjv/AIJX6PdvJN4O8aXWnknK2ms24mUe3mR7SPxU14F4u/4J1fGbwyZGstK0/wASQqeH0q+Q&#10;sR/uSbG/Sv1nAcd8O5glyYqMX2n7n/pVl9zZ85WynG0Pipt+mv5HzJRXfeI/gB8SvCTldX8CeILM&#10;D+NtOlZPwZQQfzrib3TrvTZfLu7Wa1k/uTRlD+Rr7ShisPiVzUKikvJp/keZKnOGk00V6KKK6jMK&#10;KK0NN8O6rrJAsNMvL4noLa3eTP5A1MpRgrydkNJvRGfRXp3hv9mL4seLNh0z4fa/Kj/dkmsmgQ/8&#10;Ck2j9a9e8If8E1/i74gaNtUTSPDUDYLG9vRLIB/uRBufYkV87i+JMmwCf1nFwjbpzJv7ld/gdlPB&#10;Ymr8FNv5HynToonnlSONGkkchVRRksT0AFfpP4C/4Ja+FNMaObxf4s1DXJBy1tpsS2kR9tzbmI+m&#10;2vpz4cfs+fDr4Sqh8LeEtO065UY+2vH51yf+2r5b8iK/Ocz8VsmwiccFGVaXpyx++Wv/AJKz3MPw&#10;9iqmtVqK+9/h/mfmB8If2Ffin8VzBcyaR/wiuiyYP9oa4DCSvqkWN7fkB7195fA79g/4c/B422oX&#10;1sfGHiKLDC/1SMGGJh3ig5Uc9C24+4r6QJJOScmivw7PfEHOs8Tpc/sqT+zDS/rLd+eyfY+rwmS4&#10;XC2k1zS7v/IM0UUV+anvhRRRQAUUUUAFFFFACq7L91iPoarXWn2l8CLm0t7gHqJolfP5iiihNxd0&#10;JpPcxZ/hx4SumJm8K6HMSMEyabA2R6crVaL4S+BoHDx+CvDkbD+JdItwf/QKKK6li8QlZVJfezP2&#10;VN/ZX3GhaeBvDVgQbXw5pFsRyPJsIk/ktbEMUdsMQxpCP+mahf5UUVjOpOp8cm/UpQjHZDyxbqSf&#10;rRRRWZYUUUUAFFFFABRRRQB//9k="/>
  <p:tag name="ISPRING_PRESENTER_PHOTO_1" val="gif|R0lGODlhSwA4APcAAAAAAP/OAP/////KAAQAAP/KBP/OBAgAwgQEBAgAAPv79//KCPvOCAAABAgA&#10;vgAEAFlJAP/7+wgICPfGJAwAAAgEAMLC68bGxhwcHO/KOffOHPfGEAwIAL666/P39xQEAPfGHO/v&#10;86ai42lpaT09PQQEAPfSNf/KDLKy4wwMEP/GEAwMCO/v67a2toqG1wwEANvX2/fOEHV1dUU9xgQA&#10;BAQAwhQQABQQEDU1Oevn646SkjExMVlZWZqaniAYvv//79vb7wQAvv/OEFlVxpZ1ABQUGElJSRwQ&#10;vq6q5y0kAJ6a30E1ABAMtlFRUePn42VlZV1ZXRgQtuPj7xwQAK6q3wgEttfS69LO0rq2411ZzgAA&#10;CDktAPfOAIJ51//GAAgEvhwIAJaWlkEtAGllyu/GKE01AOu6AKKiomFdZe/KINfS8+/OLaqqpvfG&#10;AI5tAKqOHNfX11VNxt+yAM7O6/vOJPfGCHFt12VNAPfOQZaS3yggvqqqshgQvo6O2//SAC0ovs6m&#10;ANLO34KChjk5RePj99/f321ZAHFpzuPCLSAkJHl5grq21zk1wsrKzoqKikVFRXlxzoJ9fcaeAMbC&#10;4/vSLdKyHBAEuigkJDUtwvvSHAgAurKOAAAAtvfSJOvn97ay69KyKO/GMaai201FxigtLffKLb6+&#10;vhQUHCgUAMqmIFU5APv7/7KysvfKNSgkLcLCwiAcAG1xcU05BH1lADkxuraaIGVREHlhEEE9Rf//&#10;0rqSAMrG79/CQcLCzvfSUfv3wra2wv/7/wgIDN++OVFBAL6iNdvX3zUcAJ6KRaaGDHFxfQQECFlB&#10;AG1RAKqGAFVZXf/vmteuAH1lJAwUEPvSFLqiUY6Gzkk1FO/OObaWEHFdFJZ5CIZpFJ6CIOvCHPvf&#10;ZY6KliAYtmlpdSgktufGVf//51lJGK6OAN+2FP/ngqKWUQgABO/fqu/GQU1JUVFBBEU9vpaS101F&#10;vgwAwv/zqn1tSeu6DIaCtrKKCO/OFHFtxgQIBAwAuv/GCO/CPf///yH5BAEAAP8ALAAAAABLADgA&#10;AAj/AAMMMFBgQIGDBQMYWLDg4ICHAwIIfIiwwIITG0Bo2KhRA4gYDAxAHMDQgESDBwP4OXlxgcAC&#10;Ih8GYJBhwkmKLU1KJBgTYkuEJ06omBDKH6+jSP2FAnGiQACLC7xEvClT4tMTLg32nFlzpMGLDKxG&#10;hDnyIgg6E9KQQQQqm5tmYsCA+TAFDKpjqraBWgpCyImqDkdabfhyK80Jgb/qXIlQpsETIMgMK8aN&#10;2BQCCTJnrlAhQefOH8Ac6zYsTQyRAr00LCjYMVmZh1/DNGAS4kEvBU7E0DABUTZDqDxXKPGguPEH&#10;BJIDaMA884fRiOj8RUmQekTXhrvKZMj6IW3VQqiF/wJ1CxWBChwqvMhMgAYN5QAAGAewbNk6zAkI&#10;vEtV6oSXptdZ5JRBAWY3gUwLyQaREHSEkkozU1BQAnEPAJDcOuu4R0B8zBnHXAMbFgdAAse8QYkQ&#10;Xkg1FmtPDfhaRIdNRdt1uBngBwNpDHPLFAmsRwBzGibnngRFkNLECDIoo4wMTxhxyQ0IxIdcAqiY&#10;KARtgVVUIERcHTjVRAMwEJQGiCRzTH4WuqfFMlo0IB8NEuAgQwuBLCKFBXbkQcgki1zBxhOkCNMc&#10;BSV2EkNjAzWEmlZcxkjbTgddNAEo5lCQ34QiNsDmMjTsg0MPhXiwpzWTMMIJE5BgoY8VnngAhyOk&#10;NP9AQwLrvAMKHQwgRBtqJ70YwAJdJWZRDGu8cQwFFNAgq3wVfthAEYossggQXdDSRwhW9NFFF0p4&#10;YkUXjIhiBRXAoJECDfdJ4wslfQU1Y6+JBXBCBmmgxFoBxHLDIwXrMBcfABJIQMNypLQwiT4djGEJ&#10;P2N0MEQWhxyShQsW/OEAHy6goE8gPWBQoQ3qQPMNHhPEsMCuu3YX0bxpSHVybkKQccsHJQjpJgAI&#10;SOAOCQDQgMMec0yCQhdMHGCJEl1Y8sXSmvyxyxAOHOCDEqJMYkXH8T3xyy8i41GKBu5q1dMALCdq&#10;AAMbhDJzBf+6iQACO7QQRhEAYACMEvCoMccfXzj/oEcHM2jS9wFB8IFEH18cwA8jQHQgDxbg3ADA&#10;CmxEUE4u9KTjCx1CLOAdliL1Q69ADDAQQyvcgJFfccsgUIIEseQgwBM4C4LCH07PkQcjVYzSgQ8H&#10;HBD1AZp08UkUUcyQBxBIhDPDHE8M7IgAAljO9cggMHAyygP004oGYZ4gRCczJ9vAAw1oQUPB1MNg&#10;BAAkBDKKJnaIgIkdSCiBggXw6OHD/3rQQxeAEA8RIOEQM7DAEKoAiUa4ggBQMAb1FHC5X9DDFxo4&#10;jR92RZLvXYUSyUAFhrSgBfQhgASNoJ4AzoABCfRABHxgAhLGIDg9jAIFahCBDnVIBSR0wBPxmIEP&#10;/77ABBH0oQp/sIAi6tYCFUbgB1CkxzdMsIGQECQ3rbDJADKRCjEQoASaeg8CoOAEFQpAEAhwxRUO&#10;wYk/dIARwjNaHlwQDj1gghGMwIQe4LGLOGhiHkuzAxaOUIU+tCAFAOiBGSOgAAr+Ih14AJtIFiCE&#10;mgQgZrZIAHHUR4MxltGMsQDAM0LARt8Bbx4OiIIIIOEAB8wjeK/8WxY0EbwDjKJi/HCBMVwBAB0I&#10;IBhmXMUqfpALaPhiAic4WwxqYgBKpI4AxUkfDR5xBTNSL5TiWAUWwpEFJPAhjlGggh2i9soDJM4H&#10;WMhCEObxSkbsYgaY2EUIcNBLa5qRmMacQOnyQf8vIaRCFskxjhZ2YIpfAlOFoVSGFOaghHggoWit&#10;DOc4zRm8xIUDBepM3AGSCIlPzMET9PSlPVWIT1+sYQ3ZKEYnKCGN/LjnAftAgEiDcVDqjQAAsXga&#10;Evb0B6VpQqK0dCVFj0CFLFTUEvKwAhCUMAYghJR6NXUiBYtJDm18oB4mQEcZgDQhURZipAIIJRqs&#10;wIgjdMETFuhDFv4QDip0oQqJY+fSLpoFPmAiC0qYAyHGwIc4WIEU9fylExf5A3aYgwBgQIYJACEG&#10;5iRnQ7HwQAQiYM9IAGAQxsgCJ54HiT58ogMoAAIVhjCKGZh2FHE4hBpAawEsuMAaHdBDFVzQi1P/&#10;ACAM9pzsQRUQhhtg5gWKpYM2iDMhaE6DDdWLwCrM2NsiAEMETPhbHKrgA0ZkoQOiRcEntrvdH+Yh&#10;C4zwQRW6IApLxDMMNBAGcq1J2V/mgHYAyNAUFEuNWmxBPv8CAA4uAFUzNoIEDUCDFA4RhTz0wRLm&#10;LB4KkMeHIxyBD32tmAMSxwcUHCIcSJACLgCAi2raMxgKaAFgH8AZAIDMBAVYgzZesKH4bOgJsrPn&#10;TYuwB0J0oWGYcGUQsmAB4AnvlZoYwyeOMGEH+G4IoggBOIQBAEV4YKQhiASTH1BcAswXxdSoBEDb&#10;IyWcskCFyz1jlHAhBQ9gAQguQHAQ3MkIWlb0/wt9UMIr58EHEcxhF6voBS8RcAaD0pR6xmhCwIqw&#10;guKUAACwUGwBGECJNyQhAS8VkQy+bEY4vA8B4pCCJwgBhLryIwqfoOEB2Ck1LIwhCJbQAyS8JQVj&#10;4GJDUICBGYG5iitcYbmRWEEJbGCDBCShGiYYgBeEYIKZKQs55wHAEz6pQkVESQLPCAQKREGIXeTh&#10;ED38g4P/NwQ1QKILSFCDFOIxiUbgAgEE4DP1VqEADzRShTlAwwMSAAZpHPYawCbJAqiRBlusp2ZC&#10;AsAjGhFmAeQACvHRGTAmAQQC9gEFexKFCKgQ2hz2gdqBmMQeBjEwAIxAdo0MuQJ+aQx3WOgF0v8g&#10;RzfAgG8TSIU2MajEO17QSeL8qwhhCIEKWegeGrgCHMbwgALHoQQLxGEGo4DEHEYxDn0AwQOBUMYp&#10;6gOARDSRso1UrgBCzEsKVOAOlegEOpiB71ZgSSFcVMULKOS6f5HgFe92hAR6lm5SCKIXoqV2H2Yw&#10;BAtMwgXYBYYyEqEs5qxAkYwcOfUiUAg0RIkCLzAHKDLBAGpsAwLFKAUXrkibTFSCGS/wkIVCxIMr&#10;jFwRm2rTswYhjh4Aoxew7wUwwCEOHCCSWQ9AQCQUD1UFsMARkrPPC+4w+TbMBB1EKAYluCCmrBgg&#10;E6HwN3HgU6GeNeECHlBEClRvHDil4BQYwMD/KVKwjJvlVwKO4D0j4aAIupVAk8OffEgGQg1vDGMC&#10;HISNBtbADVT4aDlu8lgAsAPgEAsYQCHVl18KiDMDgwAYsAe/1G5OsAcb1jPrQAEc8ALckAaZ0BQn&#10;MxAgUBMHsRUKQQ2UUAti8AFrV34WohkNGH7EtYDx0XEJJwxNYHo5YAqCsANS8gCzAnnHgAxr8B0L&#10;MH/yEiyJ8RCVRweIUB4vgADIdiHQZBw2J4P/AicSsANIYgR0A4DzQQAvAAZgRwkxMBFkIRHzciAF&#10;0A++ooTEVgzvoII+MoVUSB/LYIVX2IAVkikAUAIVQAAc8AFiUAtrQA0iUSNccoRq2A/9wB1V/3E2&#10;DNIK2aAKYPACw0GFNVN45qeA7hEfCDAwAtiCYSgGb7AGdEANuYIlBZAiOsEAWdQiDKEorWEAJ0AH&#10;eFAMtoAKKuiH79ce7rGJ+UWD/3Ie6mEDciELtdAOuCISPHFFLBImlgQp3jEQqEEQF1EHmUAJZaIK&#10;umgDw5EcNYOHn5gmE8IBxigGboAIJjABG5BMFCEVm5cQD7EAKjA6YnEd70IRtOEHSmiLvPAGt7AE&#10;U/ABNlAXL3CQCJmQBDkXU7AFhtANvIANndA5tYGPMLFBVUES9ZgG99gG0XAObmAIIjkLRKALcnAd&#10;JCE+GkAHpWAC2FAJ+EAEzcAM76AKZSAGYv9QBqqgCsxgCG6QDJUQCiZACXSQQVhBFm3gDESwlESw&#10;DduwlGbQKxsJEXIwC0nwOkWQCJdwCRgAJRywBOfQBiM4ErQoBEKQjSbQCiaAB3jQDmyJDaVAlDGA&#10;FWPjFXIAC5MTfl0ZH4BwE/MCPgPgDFNQAjvgCFfAAgoAYiGQAy2ABroGAWZQAG0gB5KgC5sgCYBg&#10;DxtglhuwAfaADqmQDcmQDZiJDnVQEZMJCLpwDrogCXJgBndJAyMQArTZAwNDBJcpB22QhgNwDhwA&#10;OzpHPSzQCBdAaavAChgAALLADLBQAW8jAa5jA0kwC9GwCZZRAs8JnQhQAbBwB9EgCYYACxz/gJ3a&#10;WQINaQM0EAs714CfyAFbsA2hkAZtsAQAYAQxpgBsgAGugwFscAFs4Aj0BAA30ARncAEwAANX0AI7&#10;iADjeQNQ0J9wcKBwcAE9QAIMWgESYARh8AoROqFsAAWSk54qxAqx0AJwAAevIAMpUALm4A1mYAMA&#10;kH7UkwM8Qwz02Yn/sgMXsFwecAWmEGMhIAM5owMs4AEecAGO4AhwIJw8UDdssFzB4ASmgH0CsAqN&#10;cAkIoJ5QxQJOoHjBoAMSwAG1IAcwKgiK5wT0BAH0eQMtlHCssG6CMHcksKQCwAI8kwKJQAI8AAUj&#10;EAZ0KgA9AACRAKWmkJwnNAJNQAJFkKUq/wQHpJACgqBCF4BIb4AI92WfExQJrlMCRcAKLFAIjXkD&#10;rzBBaBAfGFBQW8cDEiADVxACCiClOvCm1BOouPVLYRAleVkENwCdWioAbBAlTyCplDoARPCbgvBk&#10;W2cKYdADfwoDJEADu0c9jdAEOOAIyNoIGEACwVkIj3ADBKVCgcoDMZYDMrADj9ACLJADhfAEsLOe&#10;yiasALAJA9AGbvCbPPAKiGlGCpADbHAJfSgBT9AIyDpBOXAG/tqpyMqlTtCq7MYKb2MEjRACwLRb&#10;MCADAjMCwrQKZzAwT5CxkxqvECEJxMABDkgCTbCniVoE5mkI57AEGEoKRoCyimqeS/CbRn3CAzzw&#10;CBiwAjhAAiSAA7gqAYnwCDjLA02wAyt6aNnqs/5aNz5LAjsQJfI6EtHgDIZgo0mQBEtADLNwDmYA&#10;EYBABHcgC1ugtVy7CV8bDW6gpkmwBbIAAXAbt3HbDM2AtVuwBBDgBrpgCHLbt34LCF4RuII7uIRb&#10;uIZ7uIIbEAA7"/>
  <p:tag name="ISPRING_PRESENTERDATA_0" val="VmFkaW0gS290ZWxuaWtvdg==|QXV0aG9yIGFuZCBGb3VuZGVy|dmtAMTAwMHZlbnR1cmVzLmNvbQ==|aHR0cDovL3d3dy5rb3RlbG5pa292LmJpeg==|e0FBRDlGQkEzLTgyRkMtNDA0My05NTQyLTNFQ0M5OEFFQTdCQn0=|VmFkaW0gS290ZWxuaWtvdiBpcyB0aGUgaW52ZW50b3IsIGF1dGhvciBhbmQgZm91bmRlciBvZiBp&#10;bnNwaXJhdGlvbmFsIFRlbjMgQnVzaW5lc3MgZS1Db2FjaCAoMTAwMHZlbnR1cmVzLmNvbSwgMTAw&#10;MGFkdmljZXMuY29tLCBpbnNiZWNvLmNvbSwgaW5ub3ZhcnNpdHkuY29tLCBzdWNjZXNzMzYwKSBh&#10;bmQgRnVuNEJpei5jb20gLSBnbG9iYWwgcGFyYWRpc2UgZm9yIGNyZWF0aXZlIGFjaGlldmVycy4=|SVNQUklOR19QUkVTRU5URVJfUEhPVE9fMA==|MQ==|aHR0cDovL3d3dy4xMDAwdmVudHVyZXMuY29t|SVNQUklOR19QUkVTRU5URVJfUEhPVE9fMQ=="/>
  <p:tag name="ISPRING_PRESENTER_PHOTO_2" val="jpg|/9j/4AAQSkZJRgABAQEBLAEsAAD/2wBDAAMCAgMCAgMDAwMEAwMEBQgFBQQEBQoHBwYIDAoMDAsK&#10;CwsNDhIQDQ4RDgsLEBYQERMUFRUVDA8XGBYUGBIUFRT/2wBDAQMEBAUEBQkFBQkUDQsNFBQUFBQU&#10;FBQUFBQUFBQUFBQUFBQUFBQUFBQUFBQUFBQUFBQUFBQUFBQUFBQUFBQUFBT/wAARCADIAMg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6zooo&#10;r/No/cwooooAKKKKACijBwTjgdT6Vyfir4s+CfA8ZbxB4t0XSMDO27vo0Y/QZya2pUateXJRi5Ps&#10;k2/wIlOMFeTsdZRXzz4k/b6+Cfh0sq+KZNWkU4KabZSyfkxCqfwNec63/wAFRvh3ZMRpnhrxBqY7&#10;GQRW+f8Ax5q+pw3B/EGKV6WCn848v/pVjzqmZ4On8VVfff8AI+zKK+AdY/4KtQBW/sr4eOT/AA/b&#10;dS/ntSuV1L/gqn4wnUCx8E6JZt6yTyy/4V71Lw34mq6vDqPrOH6NnJLPcBH7d/kz9KKK/L7/AIeg&#10;/E37Xv8A7C8O/Z8/6r7PLn/vrfW1pX/BVLxdb4Go+CdGvBnkw3EsJ/8AZq6Z+GHEkFdUov0mv1sZ&#10;rP8AAveT+5n6T0V8T+Ef+CpPgrUXjj8ReFNX0YkDdPZyJdID/unacfnX0N8Ov2n/AIX/ABUaOHw/&#10;4w0+S9fpY3bm2uM+gSTBP4ZFfJ5hwrneVpyxeFnGK6pcy++N1+J6VHMcJiNKdRX+5/iepUUY6e/I&#10;or5U9EKKKKACiikppgLmkYE98UUA1tCdiWhirKZB82B60VMpGR9aK741mluRcbRRWN4t8ZaF4D0W&#10;XV/Eer2ei6bEPmub2URr9BnqfYZNeZTpzqzUKabk9ktW/RFykoq8nZGzUN5eQafay3N1PFa20S7p&#10;Jp3CIg9Sx4A+tfC3xm/4Ke6ZprXGn/DbRTqswyo1jVlMcIPqkIwzf8CK/SviX4n/AB78ffGK7abx&#10;X4lvdShLEpZh/Lto/ZYlwvHTOM+9fr+SeGGcZklVxlqEH31l/wCArb/t5p+R8zi8/wANQvGl77/D&#10;7/8AI/T/AOJv7evwk+G5lt4tZk8U6imR9l0NBKuemDKSEH4E18s/EL/gqJ4y1dpYPB/hzTvDsBOF&#10;ub0m7nx64OEH0w31r4nor9vyvw1yDLkpVabrS7zen/gKsvvTPlMRnmMr6Rlyry/z3PS/HH7SvxP+&#10;IrMNd8batcwkk/Z4bgwxD2CJgYrzWSRpXZ3Yu7HJZjkk1b0vSLvWbtbe0haaVuyjp9a95+G37Ocl&#10;7JFPqCGeQ87MfKPwr9Hw+Fw2Bh7PD04wj2ikl+B4k6k6rvNtvzPENF8K6p4gkC2do8in+MjC/nXp&#10;nhv9nXUtSKNdyMoPVY1/qa+2Phl+zNPfLGILHbGMZYrgD8a+hfDH7Omk6XGpvXEjj+CMf1qpV0ti&#10;VE/PPw/+yzbEIWszMfWTJru9P/ZeiQLs01B9I6/RHTfAOhaWoEGnREj+KQbj+taT2dtAAqQRRgei&#10;gVg60m9CrI/PB/2YCEz/AGdn/tlWNqf7MMTK2/TUP1jr9K4oBMxVRGxHVVIJAqOfRkmB8y0jcEZw&#10;yg0e0mugWR+TXiD9l63G4rZtCfVMivL/ABF+z/qellntJGbByFcf1FfsnqfgPQtTVhNp8QJ7xjaa&#10;878Ufs66ZqcbNZMI2YZCSj+oqo1n1Fy9j83Phn+1V8YP2f54bY6hNrGiRt82m6xungI7hHJ3J+BH&#10;0r73/Z//AG4fAfxwa30y4l/4RXxRJhRpmoSjy5m9IZeA3+6cN7GvI/iX+zhNZrKs9llDnB25B/Gv&#10;lT4hfACfTJnuNNVreVTuCDIGfb0r4LPuCMm4gi5uHsqr+3FW1/vLaX5+aPYwebYnBtK/NHs/07H7&#10;I9KK/NT9mX9vDXfhjeWvhD4otcanoKkRQau+XurIdBvPWWP/AMeHbPSv0f0jV7HX9LtdS0y7hv8A&#10;T7qMSwXVu4eORD0KkdRX8p8RcMY/hrEexxcbxfwzXwy/yfdPVemp+i4HMKOPhzU3r1XVFyiiivkz&#10;0hM4oPFFIeDTuAqnkUUdKK0UibHxd+0L/wAFHvD/AILNzovw5hh8T6yuUfVps/YYD/sDgyke2F9z&#10;X56/Ef4reLPi1rj6t4s1y61i7Y/KJmxHEPREGFQewArk6K/u7h/hLKuHIJYSnep1nLWT+fReSsj8&#10;hxmY4jHP95LTstgooor7I8wK3vCPg+98X6itvbIRHn55ccKP8ar+GfDlz4n1WKzt1PzH53x90V9v&#10;/An4IhEtLa2tizEjoOSfU1nOaihpXM34L/AFLdYIobQvKxGTtyzGvuD4bfASw0C3iuNSiV5QMiAd&#10;B9TXU/Dv4b2XgrT4yY1e+K/NJj7vsK7UMcferzp1HI1SsFvbxWcSxQxrFGBgKgwBT0geeVY41Lsx&#10;7dqRG55OfrVmO7gt4XYTAYGS7cAVmotlGlD4egRQZ5S34YX86zNZtLIZQYAHdFDfzrFvfiZpem5W&#10;+EuoRoeDt2IB71x3iX41QsG+yW0OnxAcSvKoRl+gy1ehDlijB3udPO62KNNE0GBnLSR7Mfjniq6e&#10;JJIoV854IlbpJCGc4/AGvDfFHxBu75/Mg1RY5uqSQIduPcY5FO8IePNbkgYagLS8gY4NzbXDJMv4&#10;cCqbTCzR9GWOpRX1uTFLDMV7ggk/XHX6YrJ1DVBFJveCKMYziF8g/UdRXmSeIdFaZQ9y865LbZ5E&#10;LkH/AGlIYUt/460iRUgjkiviDhQ8m2QEfwsScH61nJRasw1uegq9prtjISqXMB4dTzivJfiT8CrP&#10;WbeSfTYwHIyYCP5Va8OeP7Z7uQWAks70tskhnzsIz2PSvUrHUIdRhDRsjOPvBex9Mdq4pL2bujS/&#10;Q/ND4w/AiOdZkltjHKmcMBhlNY/7MX7TGu/sv+LY/DPimWe98AXkpDpgubJif9dEPTP3k7jkc9f0&#10;V+I3w2s/GNg7pGqXwBwwHD+x96+EPjh8GFkW5gnt9jqTg45U+tceYYDCZ1hJ4LGw5oS+9Po0+jXR&#10;m1CvUwtRVaTs0fpHpmp2et6ba6hp9zFe2N1Es0FxAwZJEYZDKR1BFWq/PD9hD9oi7+H3ilfhH4wu&#10;j/Zl5KRod3MeIJif9Tnsjnp6Nx/FX6H9K/ifiTh/EcN5hLB1tY7xl/NHo/Xo10fyP1fAY2GOoqrH&#10;fquzCkIzS0V8seiIOlFHSincD+fiiitHw74c1XxdrVno+iadc6tqt5IIrezs4jLLKx6BVHJr/SQ/&#10;DDOqSK2lm27I2YM4QEDgt6fWv06/ZX/4I732sR2niH41Xsml2zASJ4W02UeewxnE8wyE/wB1Mn/a&#10;HSvLv2rm8MeJ/wBpM+BPAmiWOh+A/ACf2ZbWmnxBY5rwndcTOertuwm5iTiMe9JuyuBxP7PPwlME&#10;ELvFvuZSGdsd/Sv0j+EHw6g8JaPFcyxD7ZKvGR9xf8TXkP7Nfw1jd47qeEeRAAxBHBPYV9RgYAHS&#10;vNqzu7G0ULRRRXOUQXtyLW1kkLBcDHPevMfEPil9MkOyNppnydxbIVfQCur8cap9lsZo1bLYwF6d&#10;a8r1vUWga3tVYRTlN8k7YIRR6V2U1pqBR1rxjdT27wSQxKnJXz5ygx9Aea8n8R3tvIDK2opAzcf6&#10;OwIz78Vn+PPEr6lqcsVoGe2ibAkLbmb1zjtXEy6hLZOSwLxZPmAA5VfSh1Ip2OhUZctzv7bVr2wM&#10;NybqG9VF2PDEAzlT/EOccfStWy8Uwf6+C9S1Y5Vo0bG/0GxupP1rzfwpqzRTurNujzuiVVBG09Rk&#10;jP4V0F0uk3kY2QTmaM43KnA/A8cV1wSaOOSaep08vjGK2upJStk0hwSphVXQf3hk4yPSorvxFdan&#10;bZh26l5RxJD5Cr5gP8WTyOPQ15xrXiBLOWKWPMkewxyxFgwkT+IfWsy01yx0++W/02+86yI2vErl&#10;ggPYrnt7USjZEnsfg7xTYmfy2jkgMRx9mlXDJz1yeo+le9eGdXniuLSbypEtJisUjum05I4I9QPW&#10;vju78VMGie2ctsK+W0fCkd9xOSMds1678JvFQje5nu795ZJcCNDISiDkDGe544HpXLKKA+o5YDG7&#10;LkNjjK9xXl/xi+HcPifSpbuGIfaY1+cAfeHrXpdjdm60q0nIAcoFYe9RzFWBXGQeMGuN+7K6NUtL&#10;n5UfHX4by20pvLMNb31q/mxSpwysDkYPbmv02/Yi8c6d+1P8BrDWTeNZ+L9Ib+zNbgb5gbhFG2bH&#10;UCRcN9dw7V89/tEfDhIJppoov3EwLrx09RXlX7A3xUl/Z7/a5tNFu5vI8M+NwNLuVdtqJc5zbv6Z&#10;3/J/20NcWY5LlufUlSzCippbX3V97NWa+82oYqvhJc1GVj9Lta+Het6KWY2xuoB/y1t/m49x1Fcy&#10;QVJBBBHUGvqCsLXPBek+IAxubVVmP/LaL5X/AD7/AI1+L5z4SQadTJ61n/LPb5SS/NP1Pq8LxI17&#10;uJh81/kfPZorufEfwp1HSg01g39oW452qMSAfTv+FFfhmO4czfLazoYnDSUl2Tafo1dP5M+to47D&#10;V489OoretvzPwy/Za/Y88fftX+JzY+GbP7FoVs4GoeILxCLW0B7Z/jkx0RefXA5r9uv2Xf2Lvh1+&#10;ypoax+HNPGoeI5Ywl54ivkDXc/qFPSNP9hfxJPNeteAfh/4d+F/hPT/DXhXSbbRNDsIxHBZ2qbVU&#10;dye7MepY5JPJNdDX+gR+NHE/G34jW/wi+EPjDxndY8vRNLnvFX++6odifVn2r+Nfin+z/wCHrrW7&#10;ttT1BjcajqE73dzKeryyMWZj+JNfop/wVc8ZPoX7MkXh+CXZN4n1q0sHUHG6FGM7j/yEv518pfsz&#10;eFRc3mnx7BgstY1XZFRR9lfDbw8nh7wraRBdskiiRvx6V1NMhQIioBhVGAKfXlvU2EqG9u47C1mu&#10;ZW2wwoZHJ9B1qVhk15/8Z9dfTfDMVpDnzrx8deij/wCvSbtqbUqbqzjBdTg/EnxGiuLlppJGTzWM&#10;kcEiYbb0B+nNeIeLPH41DWZYhcCVmAUIuflTJ4c++aTxfN9llErqTcyllIyd0uMEAAnOCeaz/APg&#10;27utVku78swkbcRgYB+ldKqqNPmZssO/bezOj8I+HYPKEjpl2HfoPwqDxH8Kzql5LNYyCKVhu8ts&#10;lGP5jFd5b2H2OTywRnptrdtbJN6BzH7gZrxvaNz5kfQxpR5eVny/qmg3/hyVo9Q0qZIt3ySwtu2n&#10;2xyfqaydW8Wy2Kt5HnI4+V0nk4ZfrxX2VN4Z0/U7d1liEqsMEqOleS+LfglYmdk+zia3L5BZ2yvt&#10;jpj6V7dDEpq0jycRg7u6Z8l6z4qlurhBaRsSDjy2wQfXBqrElwse1oJLV26Mq7S2eqkdD9a+oYfg&#10;bGt9I1ppltEoAAYJnd781m698InjkJul8yNWO1FOAprolXilocqwT6HiOi6pdwiOMliqDC7iQcZ6&#10;V6n4Fu5JfEdopVXfO4I74CkH/wCtTT4Ut9HjlePowwysMj6Cn+BNKW+8RNEqkz7uWI4QdzXOp+1d&#10;omNaj7Jas+3vB7mXw1aMXViR/Cc4zzWweB2rnfh/B9m8JWKY25Tge3auhflK5Z2vYwWxx/xP0CPX&#10;/C9wNu6SEF1+nevzc+PmgXOkzjUrB2ttQsJluYJ4+GjkRtysD6giv1LlhWeJ42GVdSp+hr4T/aK8&#10;MrDcahEV6Fh0rai7MmSP1i+AvxKh+MXwY8F+NISD/bWlwXUoXosxUCVfwcOPwrva+JP+CSHjN9d/&#10;Zju/D80jyTeGtcurJQx+7E+2ZAPb52r7br0TEKKKKYBRRRVAfnF/wVz1dp9Z+D+hYJja4vr9h2JV&#10;Y0H/AKGfzrI/ZV0xftlvJj7kZb9Kj/4Kwc/Gr4Rgnj+y784z/wBNYa2v2WMDn/pga5K+xcT6SyKM&#10;imjkUZGQMgk9hXnmo7rXlvxrCtNpat94xSlAOpbjA+teu2+jXd2hdIykY53yfKK4f4uaClv4ft9T&#10;uJoEe0nVonLghtxAx+dEou17HXhKihWiz491fwpJeuNWG/7YJzGI5s7oOPTsea9C8I6NHo2nQxIX&#10;eTaNzsckn6mr+u26G6mlCBJp2DSYOcnA5punjbJtbOABgZrinVctOh9HTpRU3JbnH/EPXdYsLhk0&#10;e3QTBOGlfb81eK/8NB+KPC+tlNSnWRyctEHUjA6gYr6J8X6Ul9bfvFYryCzZ4HpnvXz749+HNjf6&#10;xZyXL+TZ22BJDBGm903Z4J7+9enhKdOWkjgxSqrWLPXvAX7T/h/XNkLzrBdMudu7g/SvTLfxJZ6p&#10;dJI86NGcY3HknHSvjufwjpt1r15e6VEul2qHzEilxkn+6Mete5eH/BN/D4ai1YTEQiLzQjfeJ9K2&#10;q0ox91EUqlRq0z2ywuLUmWTz87Tgr1+mK5vXlglEjBgNxIIx1r521j46r4ZWUPI8kucuqg7F9Bur&#10;Nsf2pLWfIubRlX3PQ1zyw07aF/WYRdmz0Dxe7WMZ3ohhX5gRxjFc38DGn1vxPO0IZ2u3MSnuFPes&#10;7xH8QbPxh4Pvrqzb95FExMQPIJwBmvU/2MfCTLpcmtTJkQBolYjgyNycfRf51dG9CLk9zysVP2lk&#10;tj6o02yTTtPtrSM5SFAgPrjr+tTydBSRDbGKc65XNc6d9TlWxEehr5T/AGnNMC6jeNjhhu/MV9Vt&#10;0r5q/adANzL/ANch/KtafxCexs/8Ee9YeHxD8ZdByREkun3yr2y4mQn/AMcFfpdX5a/8EkBj45fF&#10;sDp/ZNl/6Okr9Sq9NbGAUUUUwCiiirA/Nb/grbprW/jv4P6xs/dmO/sy+O+YXA/Q0z9le/DXMUfJ&#10;LxlQB3OOK9F/4K2+FX1D4KeEPEkYP/Ej8RRCRh/DHPG8ZJ9twT8xXk/7Hl/BpurafcO6yPuADP0T&#10;PB4rnqx5kXFn2npOgQRoXv8AO9vuoTgL9aWKeXS7l0e3hSPdhWVR83pzWncQ20sjM12oI64UsKzN&#10;SktxCEjmaX0JGAKyULLY0uiGXU/7ev2s2maK0hAkuSvVv7qA9s+vpXiP7acoi+EebZfKijvLcYQ4&#10;2qJBXqehN9jlv2lcbriUk+wHArzD9qt7a4+DOv8A2hmCLErowHIcMpBrWC96wlo9DyGzlklsbITO&#10;88ojUtIepPWr42RzoTg8fdJ6e9UNKkyiKSMbF5/AfzqSdJLpGeJjuBxx6V8/yc0n6n19OaVvkdfZ&#10;6fDqenvG6h0I5XOa4XXPh61zOxISdSdoV+oX0zWXd+Np/D0TjzijcgAfyrP0jxjfX2rwzaxdNY6e&#10;2SC5xk9q9KEeRXW45SjJ2ZCfAEEF3GvlBfnAwee9dp8TtR/sPwDPaWjbGMe3A75GK6DS7K01K7Mo&#10;m+0wCPejLgggDOQa4r4mM2o6xb8EWEZyU7kDufaueMpTfNIucYqNonz54l0tNT0+Wz2vbpOyS70A&#10;BjkXofbv7Gs6y+HlpexafZ29h88JbzppMMbjJ5yPr0r6FuPh1a3luJrd1yRk9DuHpVBdGt/D8MzM&#10;iI6KSCO1enUxrtyo8WWDindnlNt8K7aLUNI8P2EIGo6zerG/lE/LGvLH6Dk/hX3n4b8O2PhbSLXS&#10;dNgS3srZQqIi4GQOSfUmvL/gf8PXtbyfxdqkJW8uY/I09JB80UPVnA7Fj39BXs8Chn4FeZOTqNK5&#10;51SyloWYvu0wuelSAhBUXWqSsYjW6V8v/tN3y/brlc/dQL+lfUDuFBzXxT+0h4hFxe6hJu4LNjnt&#10;W1NakvY9N/4JB6Y0/wAR/jJq5XMawafaI+T13TMw/wDQa/Tuvgn/AII/eFXsvgl4y8TyKP8Aie+I&#10;ZBE3cxwRqg/8eL197V6a2MQooooAKKKKsDx/9rz4Yv8AGD9mv4geF7eMSX9zpkk9kMc/aYcTRAfV&#10;41H4mvy6/ZW8crLaWEpbDALuU9Qe4/Ov2kIDAgjIPUGvxV+MngiT9mr9rXxd4VEZt9F1K4/tvSD0&#10;U287Fiq/7j71/wCA1MldAfqN4eW38R+HbK/gkIaWMbwvTcBg1R1LTJLUkyJ+7xjdGePxryz9mP4j&#10;R6npg0qWbJcbosn+LHI/z6V7tLhySeR3rnbkti0cDdxLAd6KGTvjrXmH7RCLq3wS8Up80jjT5ThR&#10;z8oz/SvcdW0yAoxWP7wzjOBXkvi7T/tNrq2iXykWl/A8SupyvzKQR+tbUpJSTkOW10fLXww8Vf29&#10;4Y0q6YjzDCIpP95Rj/Cu3ikKFkUlSRn5a+afh3rM/gTxTf8Ah++basFy0J55V42K/qMV9Bx3Pnup&#10;U4yucivOxFH2FVx76nu4ar7Wmpdjmdbt7WLUjc3rJJIWwsZcfKPXFQ655F5phDEIFG4B8EV1c+h6&#10;ffafcm5to7kuGLBlGSMY61w0fgw6XbFrSV7y1U7l2SYdVwRtGchhmuuk05WNnCTTkc1pXxL1bw3L&#10;NBpxea3TIjKtgqOhAz1FNj8feIdYnujMkKRupUkNnaDVPxDqE1va7X097gx5zJDblHLZ/L8qp6Fe&#10;zXhRI7WSFJFOfNTbj3PvW06dN6Ix56i0b0PSNB8WzaZYxrPKzkAYx0rS8KS/8LG8cado+/dbPL51&#10;yRz+7Tlgfr0/GuLvtH+wWCGeYxqQSG9q98/Z3+HjeHNGm8QX0QjvNQXbbxsMPFBnqf8Aac8/SvLr&#10;2SshVa3LGx7Dv5AX5QRgAcAD0/pVuFfJjGepqvBHvbJ57irS9awhHqeQwLbqb0OO1B60w9a0EY3j&#10;LV00PQLy5Y7TsKr9TX5zftE+MRHbXrh/mOQv16Cvrz9ofxzHaQHT4pQBGCXwf4q+VvgH8OZf2lP2&#10;s/CPhYxm40SwuRq+rnGVFvAQ21v99tqf8Crrox6kSZ+tv7G3wvk+Dv7Mnw+8M3EQh1CHTEub1duC&#10;LibMsgPuC5X/AIDXs9IAFAAGAOgFLXaZBRRRQByHwq+LPhT41+C7HxV4N1m31rRbtcrNCfmjbvHI&#10;p5Rx3U8iuvr+bL9nT9p7x7+zB4vXXPBeqtDDKQL3SrjL2d6g/hkT19GGGHY1+1v7Jn/BQD4d/tR2&#10;Frp8d0nhnxzsHn+Hr+QBpGHVrd+BKvsMMO471VwPqCvij/gqN+z5dfEv4Q2nj/w7aGbxX4HZ7zbE&#10;vz3Fgf8Aj4j467cCQD/Zb1r7XpksSTxPHIiyRuCrI4yGB6gjuKAPxs/Zr+M6yR2F1FcbWGCOehr9&#10;JfBfjG18XaBDe27rJJgLIinkNX5fftjfAK+/Yv8AjkdU0aFx8NPFE7XGnOoOyxmJzJbE9tucr6rj&#10;+6a9h/Z3+PraVc28qXG5HADJu+VxUNDTPuq7k3F0ILc1y/ibTIdRspIWHQZzjkVf0jxPYeI9NS+s&#10;5dyP1wclT6EVV1CbYSMkkkGko3Hc/M/9qfwhN4F+MH29ozFa6uouEmxhWlX5W/HgGuz+GfjpdZ05&#10;YpnAvbZVVwe6no3vX0h+0b8JLL4o+CrzTZEC30AM9ncYH7mTsfoeAR71+e9vqepeEbhblAYtQ0+R&#10;reaBxgHacMjHv0zXfOisXTs/iWxdCt9Xnfoz7Es1+0DIYAuf7vH0rzXxr4bv9Lv2m064uY1wTiNi&#10;FXnkYql4I+NNhr+nQmKUwXa8PbT8OjD09R710g8dx3MjpMsblxglxxXlQjySfNuj3VWU1o9Dj7W2&#10;17UMvdXiOnRpNgL4q/fajb6RZoDbhmB2ohGWZu3ucntVjV/FWnaVbSsZY0jXlzkACve/gV8LLKzN&#10;n4l1SFL7WGRZbbf80NoDyNoPV8dz07VnOb5jOpWUVo7nGfCv4J32t3EXiDxrbmKBcNaaO55J/haU&#10;dh6LX0CkYdtoAC8DAGMAdKtaxEtvfy7SCrHf69etQ2479Oa82V5T1PPlK5ZRVjGFFLnaRTS2DTd5&#10;JrbYxB3ANc3458WweFNEluXcCZgRGue/rV/X9etPD1jJd3kgVVHyqTyx9BXxz8b/AIxG/luJZJws&#10;Sg7V3cKK0hHmYm7HnHx5+KAjiu55JizHOBnkmvvL/glT+zlcfDD4RXfxD8QWzReKfG+y4RZVw1vY&#10;Lkwr6jfkyH22elfDf7F37OV9+2Z8cF1HWIJR8NvDUy3GpSkHbeSdY7YH/bxlsdEz0JFfuJBBHawR&#10;wwxpFDGoRI0UKqqBgAAdABXoxjyoxbuSUUUVYgooopgfys1NaXk+n3UVzazyW1zEweOaFyjow6EE&#10;cg+9QiigD9Av2W/+Ct/jb4YJaaD8ToJfHfh2MCNNSDBdTt192PEwHH3sN/tGv1T+B37TXw2/aK0Y&#10;X/gXxPaapIqhp9PdvKvLf2khb5h9QCPQmv5qq0dA8Q6p4V1a31TRdSu9J1K3bdFd2UzQyxn1DKQR&#10;TA/pa+NvwZ8NfH34bav4K8VWgudM1CPCyADzLeUfcmjJ6Op5B+oPBNfh58Svh940/Yq+LE3g3xas&#10;k2lOxl0vWUUiG9t88Op5wR0Zc5U8dME+l/Af/gr58U/hwtvp3jm0tviJpCYUz3DfZ9QVfaVQVc/7&#10;6knHUV9fax+1T+y3+318Pm8F+MNVHhjUZ/mtE8QItrc2NwQQskFxkx5HcbsEcEYpgeHfBH9oB9Pe&#10;CSK5DxOAChbKsPevrTw9460zxnp8c1tcBbj+OAn5h9PUV+Wfxs+A3xC/Yx8SQyXTDxJ4Bvn3aX4l&#10;0877W5TPALAkJJj+EnnsSK7X4VftEpMsTW96Vk4yC2CtID9HNQTzlwFznu3pX5u/tC2kVl8bvFOn&#10;piMTmOdF7bmQZ/PFfWHgv9ouHUIEi1DbONu3zAcN/wDXr5G/ai1qyvPj7Pf2cmILmzgkBfgZAKt+&#10;XFd+GkuYxqK6OA8PPbxy3Nldxh2YGSJtvzKw64PUVDrXi7V4cwaFfbVU4eSY78Y7KDWTf3balftP&#10;bkiyUbWYHBYngmqmhyK+oLD0iMuNy9lz1rSeGjOpzS2KVeSgoxL+lnVPEF5nWdTe5QBikQ4TP0GK&#10;/T74C6//AGv8HPCd0MAiyjRzn+Jcofx+WvzbvbK3sII2iuHjud25lyB8vrX2h+y5reoXXwN0dp18&#10;pBqNwsbA4MkPmZBA+pNc2KoxhFNLqEJNt3PpC+f7aYWzkhcEEYoQBRiqNhdiZ5/MYbUGcnoM5rO1&#10;rxvo2hoxubyMsP4IzuNfOzV5s7OhvsQDXM+LvHmm+ErV3nlV7gD5YVPP4+leR+O/2i0t45YtPIt1&#10;6b85b86+VPif8fI4fNaa7MkjZwoOWJrSNNslux6j8Y/jk+oNPLNchY1BwucBRXgPwu+GnjT9s74r&#10;W/g7wlFJHpqsJdT1Z1JgsrfOGkc/oq9WPA7kW/gD+zj8S/22/GP2bR4JNJ8I28oGoa7cofs0C91B&#10;/wCWkhHRB+JA5r9tf2ef2dfB37M/w+tvCng+xEMQxJeX8oBuL6bGDLK3c+gHCjgCu6EFEzbuaHwM&#10;+Cfhn9nz4a6T4K8KWgt9OsUzJMwHm3Ux+/NIe7sefYYA4Arv6KqanqtloljLe6jeW9hZxDMlxdSr&#10;HGg9SzEAVoSW6K+SfjV/wU/+BvwgE9tba9J421iPIFj4dUTLuBxhpiRGPwJPsa/PL4/f8Fa/iz8V&#10;FuNO8ILB8OtDkyv/ABL286+df9qdgNpx/cVfrQB+sPx7/a1+F/7N2mtN408S29vqBTdDo9oRPfT/&#10;AO7EDkD/AGm2r70V/OVqWqX2vajPqGpXlxqF9O2+a5upWlllb1ZmJJPuaKGx2KTLxwMGm98V+rH7&#10;QH/BPjwb8UGudX8JNH4N8SSEuyRJmxuGPPzRjlCT/En/AHya/O34u/s++OvgjqLW/irQp7S3LbYt&#10;QiHmWs3+7IOPwOD7V8Nw/wAZZVxFFRoVOWr1hLSXy6SXp80j1cZlmIwTvNXj3W3/AADzmigUV90e&#10;SFFFFAHV+Hfit4v8K6Rd6RpniK/g0a8Ty7nS3lMlnOvYPA+UbHbK8dq5yC+mtbkT27m3kByDEcYq&#10;vRQB6Z4U+OOraGUS6JuIxxuU4P5Vb8c/Ee08YzWN0GP2mMlCxJBC+hH1ryiiqUnF3E1c7u98Qeai&#10;xo+0H7xXqR6V2nwrsbfWri+uLq58uKJ0jVAB82Rk8n2rxJZGXoxFaOneJNR0pClrctErHJAA5NbO&#10;vJq1yeWx7kmnR6n48vdNWbbYifdNOfmxHwQMn16Yr6TT47R6DpFhpmmmK0srSPy4441Awo7/AF9a&#10;+BU8cayhYrdlS5yxCjJ+tRT+L9YuBh76THtxWc5uaSfQaVj7r1L9o2draRpb9gHPGXPQV5P4v/aQ&#10;txvUXZmf+6h3Gvly41K6u/8AXXEsvszk1WrmVNbsu563/wAJ54v+KGtQaN4a065vb66fy4oLdC8j&#10;H+Q+pr6w+Av7AHgbQrqDxP8AtI/E/wAN6DCrCT/hF49etxOx/u3EwfCjPVYyT/tCvz5iupoI5Ejm&#10;kjSQYdUYgN9R3qKtEkthH72v+3/+yz8EPDdroHh/xXpy6ZYR+Xb6Z4Z0+WWNFH90ogTPuWyTzXjX&#10;j3/gtd4A0wSx+EPA+ua7Jt+SbUpY7OPd7qC5I/Kvx3ooA+6viV/wWE+NfjBZofDlvovgm2dcB7O2&#10;+03C+4eXK/8AjlfJnxF+N/xA+Ll2bnxl4x1nxG+SQl/eO8af7sedqj2AFcRQaADr0pyrQBg11XgD&#10;4aeJvifrUeleFtEvNavmxlLaMkIPV26KPckVlVrU6EHVqyUYrdt2S9WyoxlNqMVdnPwRbyMCiv0e&#10;/Z//AOCb2meHntdZ+JV1HrF6uHXQrRj9mQ9cSydZPoMD3NFfj+YeKGTYOu6NGMqqX2opW+V2r+tr&#10;dj6SjkGKqwUpNR8nufb7LVLVdJstc0+ew1Kzg1CxnXZLbXUYkjcehUgg1flG1yKYRmv5Hd4SvF2a&#10;P0lWasz5A+Mn/BNzwL44M994OupfBeqP832dQZrJj/uE7k/4Ccc9K+Jfiv8Asa/FT4RmafUPD0mr&#10;6VHz/aejZuYcerADcn/AlFfsuaASDwcV+n5L4j53lKVOrL29NdJ7/KW/383oeDisjwuI96K5H5bf&#10;cfz9ujRuyspVlOCpGCDTa/bf4kfsz/DL4sCR/EXhGwmu3H/H9ap9muP+/keCfxzXzB4+/wCCWej3&#10;Zlm8GeMbnT2JytprMImQe3mJg/8Ajpr9pyzxTyTGJRxilRl5rmj98dfvij5XEcP4ulrTtJfc/wAf&#10;8z856K+kfGv/AAT7+MnhEu9toVv4jtlyRLpN0rnHqUba34YNeIeJfh14q8GymPXvDeq6OwOP9Osp&#10;IgfoWAB/Cv0zBZ1luZK+DxEJ+kk39254NXC16H8SDXyOdopSMHB60leycwUUUUAFFFFABRRRQAUU&#10;VtaB4J8Q+KphFoug6nq8vTZY2kkx/wDHQaidSFKPNNpLz0GouTskYtFfQHg39hL4z+MSjDwo2jQO&#10;MifV50t1/wC+clv0r6B8Cf8ABK+QmObxl41VF4LWmi2+T7jzJOB9Qpr4zH8acP5an7bFxb7RfO//&#10;ACW/42PUo5XjK/wU389PzPz+6nFemfC79m/4jfF6ZF8M+F7y6tWIzfzr5NsoPcyPgflk1+p3w3/Y&#10;z+EfwyeKew8KQanfxYIvtZY3UmR3Ab5VP+6or2uONIYkiiRY4kG1EQAKo9AB0FflWbeLkEnDKsPd&#10;/wA09F/4Cnr/AOBL0PocNw3J64ifyX+b/wAj4Y+Dv/BMbStK8i/+I2ttq1wMMdJ0kmOAH0aUjc34&#10;Ba+z/BngXw/8PdGi0nw1o9nomnR9ILSIICfVj1Y+5JNba4zzUiDdnAr8SzbiHNM+nzY+s5LpHaK9&#10;IrT57+Z9Xh8Fh8GrUY2ffr946NORRUn+rAI6k4orwJShT0kdDbZFMCZCccVFtI7UUVyyb52XF6CH&#10;jrSUUUjVBjiiiigYU2aJLiNo5UWWNhhkcBgR6EGiijYDh/EXwJ+HPiwN/a/gbQL1m5Z2sI1c/VlA&#10;P6157rf7CfwS1wHPg1bAnvYXk0X/ALMaKK9nD53mmE0w+KqR9JyX6nLPCYep8dNP5I5HUP8Agmv8&#10;Hro/6Ouu2XOcJf7/AMPmU1hTf8Eu/hrJv2eIvEkWc7cPCdv5pzRRXtQ4z4ipq0cbP5u/53OR5Vgp&#10;f8ukVB/wSy+H+efF/iXH+7b/APxFXof+CX3wyjlVn1/xHKgPKGWEZ/EJRRW0uOOJJaPGy/D/ACJW&#10;UYFf8u0bmn/8E2fg7agfaI9cvTz9/UNmf++VFdZo37CfwS0bGPBq32P+f68ml/8AZhRRXn1eKs9r&#10;q08bU/8AA2vyaN45dg4bUo/cd/4f+AXw18LADS/Anh+1K9G/s+ORh9GcE/rXc21vFZwrFbxR28S8&#10;KkShVH0Aoor5+viq+JfNXqOT823+Z2Qpwpq0IpEnJNKBRRXMWxO1KOnSiimD2Hqh9KsRDYo+Vifp&#10;RRXRB8uqOebJYYnuLuJNhADUUUV6eDpxqxlOau7/AOR5tecoySR//9k="/>
  <p:tag name="ISPRING_PRESENTER_PHOTO_3" val="jpg|/9j/4AAQSkZJRgABAQEBLAEsAAD/2wBDAAMCAgMCAgMDAwMEAwMEBQgFBQQEBQoHBwYIDAoMDAsK&#10;CwsNDhIQDQ4RDgsLEBYQERMUFRUVDA8XGBYUGBIUFRT/2wBDAQMEBAUEBQkFBQkUDQsNFBQUFBQU&#10;FBQUFBQUFBQUFBQUFBQUFBQUFBQUFBQUFBQUFBQUFBQUFBQUFBQUFBQUFBT/wAARCAAtAWg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701jx&#10;LcaOkeyGCcNhcSxg7cKp69T171lj4hXIziwsz9Y+lQeO7mGw05Lq5mS3tYVaWWaVgERBGpZiT0AF&#10;flD+1X+214g+L2vy+B/htLdW3huSX7J59iGF1qrk4wuOQhPRRye/pX8842PEubcSV8DlmIdOjDlb&#10;elo3in21b1sv0PsqP1DD4GFavBSk7+r1Puf4vf8ABSL4b/CG6nsZZrXxFrMWQ2n6NEJdjD+FpM7F&#10;P418367/AMFl9enumi0D4X6SqlsRNfXbSO3plEUfkCa+Ydf/AGLPGXgjWvB2jeLrm28P61r1pNq9&#10;3aTHe2kadEMyT3OPutjOEGTxjgmvrjwNoWgfArVPDWn/AAy8FWevaU9g2q694j1G1W51VY1gMgtm&#10;AJa3dsKflA4dQM81++8P8JYmtCzrzqtXvKcrK6V7K1lfstXqfL4jFxk7xgorsl/mcyv/AAV4+JWm&#10;PHPq/wAKdDWzPXalxblh7M24foa+p/2c/wDgoH4W/aIU2NjYW+jeJ4o/Mk0e8UFnUdWiccOB9Afa&#10;vmrwH+0d478YaH48isvBF5eawsZ1i3ttfjk1C1cGREnt1ieNVCmNsgHONpIrh/jd8H9DittG+JXw&#10;ygj8FfEe1tpNduvDWmsGtVWBgLhIypIWaPO5oxwYz0ByK9fijgHMqeFnHDVnTqLZxd9UubWOq5bd&#10;fJk4TG04zTqQUo+h+n//AAsK6Yg/YrQf8ANJ/wALAusf8edr/wB8VyfwTlHxw+CfhT4gaM6M2rWK&#10;S3NmSC0U4+WVQR/tA8VYubWW1nkimRopUOGRxgiv4mznM+M8hqezx1ecV0eji/R2P0XC0MrxivSg&#10;n5a3PQdH1ma+sXvJNkK8rtjUKBgpznr/ABVO/iNIh/r3/wC+65YzywfD29eIfvFbj8Xh/wAa8/e8&#10;1KQYwfzr+w+Bfa5hklHEV5c0pJNt9XyxZ+C8YYmWDzF0qSsrfqz1W88cJBn9+4x/tmvL5/2w/ANr&#10;PJC/iQh42KMPLl4IOD/DVGSyv7lWLA9D3NfnlrgK61qAPUXEg/8AHjXbxNmFXI40pUYxlz33v0t2&#10;a7n6V4PcGYTxCq42GZVqlNUVBrkcVfm5r35oy/lVrWP1M0f4v2XiLS7bUtPvJLiyuV3xSAsNwzjo&#10;eauH4knoJZf++jXhvwK8NXN38JvDVxhvKNpuyCem40mnfHP4YG6WCTxK3nF/LCC1nJ3Zxj7nrX0M&#10;MVgo4alVxM4wc4p6tLVpN2v6n5liOH89xGbY3BZTQqV4YepOF4xcmkpSUXLlVk2o+V9bHvdr45a6&#10;kVRJNlv9o11Vhdz3CDMr/ixrxHxr8W/hz8JtTFlreuj+0o+Ws7SNp5E9m25Cn2JFdl8Mvjx4H+Jz&#10;PB4c1lLi8jTe9nNG0UwX12sBkD1Ga4amKwbrewhUjz9rq/3HbT4c4ghgVmVXCVFQ35+SXLbve1re&#10;ex6DNLLEc+c//fRrPutQmAOJpB/wM1y/xL+Lnhr4Z2lrc+I9Q/s+C6kMUTeU8m5gMkfKDjiuV8Pf&#10;HzwN4ytdUudM16J7bTY1lu5543hSJWJAyXAHODwKlYqhCr7GU4qXa6v329NRxyjN6uD+vUsLUlR2&#10;51CTje/LbmStfm03303PQZNQnYf8fEv/AH2aqyapcR/8vEv/AH2a8Um/a5+Gy6h9lXWZmXOPtAtJ&#10;PK/PGf0r0jTNdsvEWmwX+nXUV7ZTrvinhbcrj2NduGxGCxLaoVIya3s0zy83yXO8khCpmWFqUYz2&#10;c4yin5JtLXy3NmTWrnn/AEmX/vs1Sm1i8ZuLqb/v4f8AGuf8UeKtK8Iae19rGoQadajo877dx9AO&#10;pPsK8tm/at+H0dx5X9p3Ei/89UtJCo/TP6V01sbgMI1GvUjF+bSObLeHs/z2Dq5Zg6taK3cISkvS&#10;6Vr+W57Pca3eKv8Ax9z/APfw1DFrl8el1cf9/GrlPCfxB8PePoml0PVYL8IMuiHDp9VOCPyqz4r+&#10;JnhL4avaJ4k1B7A3as0J+zySK2MZ5VSM8jiumWJwkaP1hzjyd7q337HlU8mzWrj/AOzI4eo8R/z7&#10;5Zc+iu/dtzaLXbbU6tdav8c3U/8A321Mk1W/b/l6nH/bRv8AGsPwL8UvB/xLnu4fDmqDUJbRVeZf&#10;JeMqCSAfmAz07UePviP4X+GsVpJ4h1EWC3bMsP7p5CxAyeFBx1HWuf6/h3S9upx5P5rq3bfbc7Z5&#10;Bm8casseHqfWH/y75Zc+1/htzba7bamwb6/P/L3cf9/G/wAaT+0b9V5u7j/v43+Nc94E+K/hP4j3&#10;dzbeHtRa/ltkEkv+jyIEBOByygduntUHjz4x+CvAFx9k1nWoYLzG420StLIB2yqg4/HFNY3Cey+s&#10;OpHk73Vvv2MXw3njxzyyOEqvEJX9nyS57b35bXtbW9jov7YvQ3/H3cf9/W/xqUavecf6ZP8A9/W/&#10;xrxQ/tVfD2WZl+3XiL2drN8H8uf0rvfB3j7w949tnm0HVIb8R/fRCVkT03KQCPyq8NmGAxUuShVj&#10;KXZNX+43zPhTiXJaP1jMcDWpU/5pQko/NtWR2X9qXhP/AB9z/wDf1v8AGlF/e5/4+5/+/rf41yHj&#10;H4gaB8OrS1ufEF8bGC5kMcb+U8mWAyR8oOOKzNM+PvgLUtM1HUINeQ2unqrTu8MiY3HCgAqCxJHQ&#10;ZoqY3B0qjpVKkVJdG1fvt6amGF4czzG4aONwuEqzpN2U4wm4tt8tlJK1+bS3fTc9IXUL3H/H3P8A&#10;9/G/xqSPUb0f8vU//fxv8a4D4f8Axv8ACHxL1Caw0O+llvYkMhhmgeMlAcFgSMY5HeofF3x+8C+C&#10;L57HUdcjN5GcPBaxtMyH0baCAfY1i8fgfY+39rHk73VvvO2PC3EP155YsFV9uldw5JcyT62te3ns&#10;eljU7wdbqb/v4f8AGpU1S7zn7TN/38NeIWH7WHw6vpgjarcWhJwGuLRwPzANer6PrVlr2nw32nXU&#10;N7ZzDMc8DhkYexFTh8XhMZf6vUjK3ZpizTh/PciUXmmFqUVLZzjKKfo2rMwvEf7R3hDwfrVxpOr+&#10;JTZ6hb4EsJWViuQGHIBHQiuu8LeP7Lxnotvq2kanJe6fPuEcysyhsEg8HB6g18kfG3wj8MdV+J2s&#10;3PiDxte6TqzmPzrOOxaRY/3agYYKc5GD+NewfDLUvC/gH4M2t7Y6zNf+GrJZJP7QlgZWIMpz8gGe&#10;GOOleBg8diKuNrUq/s1ThzbSXNo/tK7tpvorM/T8+4VyrB8PYDHZYsTLFV3TTU6clTbnBtqnL2cV&#10;JuVuRKUrrVX3Pa7rxAljay3FzfG3hjXc8ss21VHqSTgVW0Dxfb+ItMg1DTdSN5ZT5Mc8UhKvgkEg&#10;/UGvzj+OHxV1Dx94x1NINauL3w6kx+xQAlItmBg7OMnryRmvpD9nP4w+Fh4J8KeEhqZ/t/y3i+ye&#10;TJ97c7Y3bdvTnrXJguIMPjcdPCpKMVs217zukrevTds9niHwnzXh3hqhnMnOrWm05QhCVqUOSUm5&#10;u17xslJtRUdVrufUSX0jn/j5k/7+GrcUjuD/AKRJn/roa+frz9pzwDpd7cWl1rjQXNvI0UsT2kwZ&#10;GU4IPydiK9J8PeL7fxBpFnqmnTi5sbqMSwyjI3KenB5FfSUq2FxMnCjUjJrdJpv8D8ex2U5vlVKF&#10;fMcLUpQnopThKKel9G0k9NdOh3OJh/y8Sf8Afw1DO0yZP2iX/v4a8d1v9qHwL4b1i70vUddEN7aS&#10;GKaMW8rbWHUZCkGu78P+L7Txbo1pqlhK0tldIJIZGRkLKehwwB5pUZ4WrN06VSMpLdJptep1YvKc&#10;yy7D08VisNUp0525ZSjKMZXV1ZtJO6106amxJrc9uTmeUgf7ZoqBrJLlSSTRXpKFNdD5qdWvf3Wf&#10;I/8AwVh8fax4N+B+jaTpbvBBr+pG0vJ4zgiFYVfy8/7Rxn2U1gf8EdP2d/B9/wCHNT+LF/PZ6z4o&#10;hu30+ztDhzpSgAl2U9JHzwey9Opr6Y/av+Del/Hf4YXfhTVcQtM3m2d3jJtrhY12SD25IPsTX5Rf&#10;Bv4w/Er/AIJ4/HO8huLJzBvEOqaPMSLfUrcH5ZI26Z7q46ZIPcV+PZVmWCqY3E5fCyrRacl1knFW&#10;l5228reZ+zV6FWNGnWesWrLy1Puv9sZNDi/aa+Io8UWd9Npt38P7FFlscedFAL9ftEkYPDBBtLL3&#10;XNeET/CzxDH8afizqPh7XtN1aa40a+FsNO1FYbmMlYzGrRMVKnZ35A9a9u+Ofxl8N/tV+FfCvxm+&#10;Ct7DqXxF8EJKdS8E6iB9qvNNkX/SrdoM/vVwCcoGyM4wa8z0PW/gr8fvFNh468O6w3hPxHPatoms&#10;eD5nRHWB4TD5qGVl3hNwztYnCDgc1+7cLZ1RwNKeFqy5ea9m1dNvlaVtLX5d766XPFqwcmmjzL4T&#10;eB/jBPfeIo9Yk1IWD+H7+Im91ZFiDGEhST5nHOOa7/8AZw8H6L4G0Tw0nibU4Nf1Fdc1GW2tNDuB&#10;NDbx/wBn4umuZugRVwxC5ycDNZngv9l7TvBOkeMRrfi17eK/H9gLeTLDbxxRGRXmuA0kuDHsQLuG&#10;fvdKZ4k8c6B4ms9L/Zv/AGcLNvEupamW06/8Z+Ud32R3D3G1jgBGOC7gAbVCjNfbcQcQ4SnSq06d&#10;RS5rK0I8unK9btvrK1lq9djClTlpdH2x/wAEpYTF+x3ouI3S3fVdReDeCMxmdtpHtXc/thfHL4c/&#10;ATwX/bXi3UUg1mRT/Z+mWuGu71h/CE7L6ueB+lb+nat8PP2LfgT4e0bxB4jstB0HQbBLZJruTEty&#10;4HzFE+87MxJwAetfmJ4n+Gln/wAFAvi74l8Z+GdG1Pw54MtIZo4tf1i8muLzV7rafKULIxSKMHHy&#10;RgBRweTx/L+f/wBmSy+p/a9vY9b/AIW637W1Pdwft/bR+r35j9CP2dPHkvxe+AeheK7yxisX1iJ7&#10;g2sbF1jHmIFGT14A/GuwbT7RTzEgrzz9kfw/c+Ev2afB2iXtu9peWNmYJoJBgrIHXd+ua9Ku7bgm&#10;voOFFTpZcqeH0gm+X0srfgfF8TXljU6iu+VX+9lWSG0SN/3adDX5R+JMf8JFqmOn2qX/ANDNfqdc&#10;gKjgjsa/LDxF/wAjBqf/AF9S/wDoZrxOOG3DD3d9Zfof019HC31jNElbSl+cz9H/ANnbULeP4B+F&#10;UZF3jTyCf+BNX5s3sjRapPIjFHWZmVgcEHdwa/QT4Aqz/BTw3xx9hP8ANq/Pm/8A+P8Auf8Aro38&#10;zXmcTw5cFgXf7P6RPrfBlt8RcTKS/wCXy/8AS6x9AeIP2VL61+Es/je68QG51k2v9pT2jR5VkYbz&#10;+8JyXwcnjrmvNvgHqt1o/wAZPCE9pM0EjajFCzKeqO2x1PsVJFfaHjGR2/Z01Idv+Ed/9oCviP4M&#10;jPxa8H/9hW3/APRgrDN8voZbjsIsOrcyi3q977nrcCcUZlxZw5nks1kp+zdWMVypJR5H7tkldLpe&#10;77s+of29pPM8I+Fuc/6dL/6Lr5t+Cfw3v/i14rPhu31FtOsXj+1XbjLDYhwPlyAzZbjPqa+jP27U&#10;K+D/AAsT3vpP/RdedfsOIX+LN+B/0C5P/RkdbZnRpYjiKNKp8L5b+ljzeDMyxWU+EtTMMI0qtNVX&#10;FtJ2ftHZ2el1ur9Tz747fB2T4MeK4NL+3f2jaXNuLiCcpsYjJBDDJ5BFfRH7E9/c3Xw+1q3lkaS3&#10;tL/90p/gDIGbH481xv7ecezx34b4xnTW/wDRrV337BFl9r8B+KAcY/tFR/5CFbZZSp4PiOVKgrQV&#10;7L5X/M4eMMwxPEHhHQzDMnz1pezbdktVU5b2WibW9rbs+XvjP8Rb74keO9RvriZ2sopWhs4M/LFE&#10;pwMD1OMn3Ne8+Fv2MNN1b4f2t3e6vdweILu2W4XYF8iEsuQhXGW6jJyK8C+Mfw91H4ZfELVtHvoX&#10;jQTvLaysOJoWYlHB78cH3Br6g8I/tgeDrP4fWR1L7ZHrtparC9lHAW851XGVf7oBx3xjPSuHKlgq&#10;mNxDzlrm1+LTW+vz7fgfScbviHCcO5THw9T9jp/CSb5eVcl9H7rd+dvS/wAR8kaLrWrfDfxet1Zz&#10;Nbalp1w0bhTwxVsMh9VOCCK+x/jd4YX4rfBddRtoS13BbJqlqB8xwU3MmfdSfxAr43sdN1T4keNf&#10;s2n2rXGp6tdsywxjPzOxJ+gGSSfQV+m/h7wcugeHdN0oKJFtLWO3yFwG2qFzj3xXp8K0vrNHF4ad&#10;/YyVvnrqvO1n9x8d43Y5ZLmGSZzh0lj6TcnbdwXLpL+63zJX6OVup8Bfsw+MW8JfFnTlZytvqSmx&#10;kGeCW+5/48APxrU/a18ZP4l+J7aer5t9IhFuB/00b5nP6gfhXP8Ax08CXPwh+LV7bWwaCDzVv9Pk&#10;9ELblx/usCPwpvwk8JXfxq+L9tFegzpcXDX+oOBgeWG3P9Mkhfxr51V8RHDPIre86n/At6Xsz9be&#10;Aymrm1PxLc17FYV+t9+b/FyOULb30PqT9mjwDL4I+GMUsi+RqmrD7XIzLkoCP3Yx7DBx714746/Z&#10;mj07U59R1r4h6bDJcSGaaTUR5cr5OSQNxz3r618dfafD/gTXr7TosXdnp80sCqucMsZK8e2Olfmn&#10;bXi+IPE1tNr+oTmG5uU+2XjkySKhYb256kDJr6/iCWBwGHw2BlR57LS8nFLa7dt22fgvhZDiPinN&#10;M24kpY76upyTmlTjUnLdxjHmT5VGOite+mjsetfETS/gvo3hi5tdAvb3UdfWMeRcwu7oz5Gd2cLj&#10;GegrlP2fNYutH+Lvh020hQXE/wBnlXPDowIIP6H6gV638RX+Cvgn4d6ha+FfsWta/dwmC3mVjcSR&#10;7iMuzHhcDPTBrxn4GY/4W/4S3EAG/jHNfLYr9zmeHcHTTTj/AA9lr1fVn7PkknmPB2axrRxM4ONV&#10;J4u3PL93q4xt7sL7Lvex9CftrqV8IeHMjH+nP/6LNfPHwi+Hd78VfF0Hh62ujZ2zg3FzMRuCIvU7&#10;e55wPrX0n+3NAYvBvhpiMZv3/wDRZri/2GLZZ/HXiF9oLpp67T6ZkGa9XNaEMbxJGjU+GXLf05b2&#10;+Z8LwTmmJ4e8IamYYTSrT9o4tpO0nUaTs9NG769j1vwV8BD8HfCHi9tEvZNU1u+tJFtp2i8t0xGd&#10;qDBPO45z9K+KPDd3p2m+KrS48RWE+o6fFPm8tFkMckg5yM9c5/w4r9NvGOs/8If4X1PW5bS4vYrC&#10;Fp3gtlzIyjrgH0HP0FfIHiL4yfCP4keIIjrfge5sftMoWbV4ZxHIgJ5dlT73Xnqa7+IMDg6SoUqN&#10;SNNwvaMrtO7v2fXe/wAz5jwq4oz/ABrzPG4/B1cXGvyqdWk4RqRcYWSS5oP4XePJZp7Jt6YviB/g&#10;d42nspLKfVfBMi/LMiWhmjkBxj+I7SOeRX0r8AfA3h7wh4auD4Y8SzeItLu5N+XdGSNxwcAAFSRj&#10;IPpXzD8b/h98LvDOhw3/AIN8Wf2jfyyLt05ZROPLI5YsACpHHDV1v7Df9pt4q8QCIyf2SLVTMOdn&#10;m7vk/wCBY3fhXPlOK+rZvGjWowc5fah007J29VZdz3eN8pWa8CVswwGPxEaFLV0sSld2ktLyiql0&#10;37r5pL7K8vOv2ohj44+Ix7w/+iUr6K+DPg9fHn7MNpoL3LWaX0c0RnVN5T9+xzjIz09a+dv2pf8A&#10;kufiT6w/+iUr6v8A2V1J+B/h/wCs/wD6OerySMKme4yFRXjJTT9HJHN4i4itgvDTIMVhpctSm8NK&#10;L3s40ZNPW60a66Hw58RfCsfgfxvrGgxXDXcdhOYRM67S+AOcdutfSP7Of7Plstt4V+IA1qbz8PP9&#10;h+zjZ/GmN27Pv0rxH9oi0ls/jT4rSZCjNd7xnurIpB/I19E/s3/HHw5L4Y8KeB8Xn9u4kg2+SPKy&#10;C753Z6Y9uteXkdHAwzirTxKSUW+S7a95TVrd36n2PiPmPEmI4BweKyeUpTqwi67jGLvTlRk6jejS&#10;Te7VrdLHln7XvgD/AIR3x1Fr9tDsstYXMhUcLOvDf99DB+ua9H/Zg+JkNr8IdYhvpQT4d8yUB2xm&#10;FgXUD/gQYfiK9V+PHw1/4WH8NtTsY4w19br9qtDjnzEBOPxGR+NfAGj+KNQ8P6drOn2zhINUhFvc&#10;qw5Khgwx6HIr0sxqPh7OZYymvcqRk/m1t/4FZ+jPkOE6EPFfw+p5Dipfv8JUpq735IvR/Ok5wXdx&#10;NHw1o958T/iLbWZLvcarel5nzkhWYs7fgMmv0g0i2i0uxtrSBBFBbxrFGg6KqjAH5CvlL9i/wC19&#10;qWq+KpoiY7YfY7ZiD99uXI+gwPxr7Ahsgy/MOa9/hDBeywcsVU+Ko/wX+bu/uPy/x74heOz+lkuF&#10;/g4SKVltzySb+6KivJ3HRXrqwAyRRSfZmRgFGBRX2zifzVGs7Gl46z5Fv6B8H/vhK8N+NPwH8H/H&#10;vw4NK8V6eJZIgfsmowYS5tWPdH9PVTwa9zvtWs7m7lS509rgxtsG6chQRgEgAd8e9MSfSGx/xJl/&#10;8CGr+W888OuIsZnUs3y+rGm9LPms1ZJdL9j94wfFmU0sKsLWblvfR/5H5EfEn/gnl8Uvhjqx1bwL&#10;dHxRawN5kE+myfZ7+LHT5Mg591Jr5u8Z+C/G1hqdxP4k0DWLa+Zy0095ZyIztnkliMMfev6GrSx0&#10;m4AP9lqv/bVjVm90TRpIsS6XHMoHAkdmH61+g5dhuLqEFTx0KVVrqpOL+ejX4I8mtmmSTfNSnKPy&#10;bP5uxY6ldOsTW93MRwqFGb8hX0l+z/4k/aH8K6bc6L8IvC954cfUECXmq2WjqlzOvq11MpZVHXCM&#10;o74r9lpLDw7A/wAvhy03ZzuBwf5VNu0zYF/ssBR0UTNgV69elxHKP+zYemn/AHqjf4KK/M5Y5pk6&#10;fv1pf+As/OT4e/sB+KPHviKPxT8ePGF74gviwdtMW+e5lk9pJ2JwPUJ+Yr7a0PQ9P8MaTZ6VpFjB&#10;pul2kYigtLZAkcaDoAB/Ou7P9l5P/ErX/v8ANTR/ZznH9mqP+2rV+OZ9wDxjxDUU8diKfKtoptRX&#10;orb+buz6XCcV5Fglaje/ezv+Rb8LktojDqS7/wDtOtOPTpbo421DpKxQEpFGUjccR7sqDkZPTPYV&#10;1+nxoEB2iv3ThzL6+TZXSwdf4oJLTySX6Hwma4ihmeMdei7pr9WchqPhtljOVPIrwd/2KPh9qF1P&#10;cTx6n5krmRtt2cZJye3vX1RdKs3ykDFZdxaLGDt4r3K2Go4zlWIgpW2urjy7Ns14fc55Tip0XO3N&#10;yNq9tr27XZ53oHgvTPAfhmz0HT/M+w2kRhj81tz7cnqe/WvFJ/2P/h7PM7iLUizEkn7Wep/CvobW&#10;If3h+Y9aoRwKoz1rsngMNiYxhWpqSjorrb0+48/BcU55lNatXwGLnTnVd5uMmnJ3bu++rf3szz4G&#10;0/WPCMvhq5WQ6ZNZ/YXCvh/L27evrjvXDeH/ANjnwB4W17T9XsY9SF5YzpcQmS73LvUgjIxyMivU&#10;4rhosYFW4rx2PNPE4DD4iUZ1YJuO11sPK+JM3yulVoYPFTpwq3c1GTSk2rO663WhzHxK+Cnh34w2&#10;NhZeIVuWgs5WliFtL5Z3EYOTjnimfCn9l7wZ8Jtfk1nQUvlvJIDbt9ouPMXaSCeMdcqK7aCdsg1q&#10;2124xXHPAUJVfrDgufvbU9XD8S5pSy95TSxM1h5XTgm+XV3em2r1PJvjl8AfCXxP1O01LXort7m0&#10;hMEf2efy127i3Ix6mud+GvhvQvgrY31hoCTR293MJpRcS+YdwG3g49BXvt7Cl4pEig1ymreFbOYM&#10;SuD9K6KGDwsa31j2a5+9tTzsfnWdvLVlTxc3hltTu+VWd1ptvqeZ/EE+EPidpq2HibTbfUETJikP&#10;yyxH1Vxgj868cb9mL4ZNOT9s1hFJyEF0mB7cpmve9S8D2hYsJGH0UVyupeHYrWbKysefSu+tlWXY&#10;x+0r0lJ97ang5ZxzxTkFP6rluOqU6f8AKpafJbLzsa/wp8E+CfhlCx8N6RFDcyDbJezN5s7j03ty&#10;B7DAr02LxPAv3tufoK4LwtCqBQRu+tdcllE5UlRWsMNQw8FToxUYrotDkrZtmGa15YvH1pVKkt5S&#10;bk382cV8XPhp4J+MU2nzeI4JmnsVZIpbWbym2tglT6jIzUHwp+GPgX4RXN/N4fjnWe9VUlkupfNY&#10;KpJAHpya9AuNEglHpn0FZs3heHdkSsv0ArhWCwftvrHslz97a9vyPoZcUZzHLv7J+tT+rf8APvmf&#10;Lvzbbb6+p0sF/p14uwsGDDBBAwa8X8U/sX/DDxPq8l9GuoaM8pLPBp06rESe4Vlbb9Bge1d9/Yvk&#10;DK3Mgx7CsjU7i6tHJW6kPPerxGXYfHRUa8VJLujmyjivNeHqkquWV5UnLR8rtdea2flfYq+A/wBk&#10;P4ceDGmmtrCbVLqWNovP1GTzGVWBU7QAApwTyBn3qlpH7Dvw/wBD1Wz1OxGqxXdpMlxC/wBsztdW&#10;BHb1FbOmeKr2Ej5y31NdNbeNrxU+4D/wI1xSyHCxjFKlG0dtD6CPiLxDOpUnLG1b1ElL33qleya2&#10;tq9NtWU/il8B9C+LWn2Vlr8dy0FnKZoxbS+WdxGOTjnisr4X/s4eGPhBqd7f6BDeLPdwiCT7TOZB&#10;tBzwMeort9N8W3Fyw3RJ+ZrpLfUTKoJiX86J4Oi631h0059+pzUuJsyhl7ymGJmsO96d3y6u+22+&#10;pjyWW5SjxhkYYIIyCK8P8ZfsafDvxRqEl6lldaPNISzrps2xGP8AuMGA/ACvoxpVc/6tRTTbox5r&#10;PE4ajioqOIgpLzNMnzrMclqOtlWJnRk9+VtX9Vs/mfKlv+wz4At7hJJLjWbhFOTFJcoFb2JVAfyN&#10;exeFPAmjeBdITS9C02HTbJTnZEOWP95ieWPua9GNhGR0qKWwjVWNThcHhMI3KhTUX3S1OzOc/wA9&#10;z+nGlmmNnVgtVGUna/e21/O1zwDxp+yt4M+IPia817VY79r+7KmQw3OxflUKMDHoBXe+Bfhzp3w9&#10;8NWmhaSkq2Ftu8sTPvb5mLHJ+pNeg2tojdatPZxgZAq6WHw9GrKtTppSe7S1d9WcmLznN8xwdPLs&#10;XipzoU7csHJuMeVWVl0stF5Hh/xO/Zn8IfFq8hvtWt7i11KNQn2yxkEbuo6K2QQfqRn3rH8Cfsb+&#10;DfAXiex12xudWnvbJ/MhFxcKUBwRyFQZ4NfQQiVWFTKgHaueeBwc63t5Ulz3ve2t+562H4o4gw2A&#10;/suljaioWceTmduV6OPp5bHzx41/ag8A+Adf1jQ9WfUI9W01/Le3jtSwkO0MNrZxyCOuK/PzxNqC&#10;eMPGeo3mmacbVdSvXkt7CH5iu9/lQY6nnFfpH8SP2RfAvxT8UXviDVDqUGqXm3zJLW5CodqBR8pU&#10;9gK0/hl+yL8OfhlrEOsWGnT6hqkGDDcalN5vlN/eVcAA++K+SzPL8zzWqqdZxVOLdmt7f529EfvH&#10;BnF3BfA+Bnisvp1pYupCKnF25eZLVJ3SUea+rTklt2E+C3wrh+GXwy0PRbhPLvEhEt3x1nf5nz9C&#10;cfRRXbtYWrDhjV7xHAdrEOV+lee6heXFqzbZmOK/QsLTVKlGlDRRSS+R/LWcY6ePxdXHYn3p1JOU&#10;n5t3Z2Y06DHBNFefJ4iu0P3yce9FemqUn1Pl3jqEXZwP/9k="/>
  <p:tag name="ISPRING_PRESENTERDATA_1" val="VmFkaW0gS290ZWxuaWtvdg==|Rm91bmRlcg==|dmtAMTAwMHZlbnR1cmVzLmNvbQ==|aHR0cDovL3d3dy5rb3RlbG5pa292LmJpeg==|ezFBQzFBQTE1LURCQ0EtNDFCRS05RjRFLTZBRjMzNDQ1RUUzRX0=|VmFkaW0gS290ZWxuaWtvdiBpcyB0aGUgaW52ZW50b3IsIGF1dGhvciBhbmQgZm91bmRlciBvZiBp&#10;bnNwaXJhdGlvbmFsIFRlbjMgQnVzaW5lc3MgZS1Db2FjaCAoY3VzdG9tZXJzIGluIG92ZXIgMTAw&#10;IGNvdW50cmllcyksIHdlYi1jb21tdW5pdHkgb2YgY3JlYXRpdmUgZW50cmVwcmVuZXVycyBGdW40&#10;Qml6LmNvbSwgYW5kIGZyZWUgb25saW5lIElubm92YXRpb24gVW5pdmVyc2l0eSAoSW5ub3ZhcnNp&#10;dHkuY29tKQ==|SVNQUklOR19QUkVTRU5URVJfUEhPVE9fMg==|MQ==|aHR0cDovL3d3dy5pbm5vdmFyc2l0eS5jb20=|SVNQUklOR19QUkVTRU5URVJfUEhPVE9fMw=="/>
  <p:tag name="ISPRING_PRESENTER_PHOTO_4" val="jpg|/9j/4AAQSkZJRgABAQEBLAEsAAD/2wBDAAMCAgMCAgMDAwMEAwMEBQgFBQQEBQoHBwYIDAoMDAsK&#10;CwsNDhIQDQ4RDgsLEBYQERMUFRUVDA8XGBYUGBIUFRT/2wBDAQMEBAUEBQkFBQkUDQsNFBQUFBQU&#10;FBQUFBQUFBQUFBQUFBQUFBQUFBQUFBQUFBQUFBQUFBQUFBQUFBQUFBQUFBT/wAARCADIAMg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6zooo&#10;r/No/cwooooAKKKKACijBwTjgdT6Vyfir4s+CfA8ZbxB4t0XSMDO27vo0Y/QZya2pUateXJRi5Ps&#10;k2/wIlOMFeTsdZRXzz4k/b6+Cfh0sq+KZNWkU4KabZSyfkxCqfwNec63/wAFRvh3ZMRpnhrxBqY7&#10;GQRW+f8Ax5q+pw3B/EGKV6WCn848v/pVjzqmZ4On8VVfff8AI+zKK+AdY/4KtQBW/sr4eOT/AA/b&#10;dS/ntSuV1L/gqn4wnUCx8E6JZt6yTyy/4V71Lw34mq6vDqPrOH6NnJLPcBH7d/kz9KKK/L7/AIeg&#10;/E37Xv8A7C8O/Z8/6r7PLn/vrfW1pX/BVLxdb4Go+CdGvBnkw3EsJ/8AZq6Z+GHEkFdUov0mv1sZ&#10;rP8AAveT+5n6T0V8T+Ef+CpPgrUXjj8ReFNX0YkDdPZyJdID/unacfnX0N8Ov2n/AIX/ABUaOHw/&#10;4w0+S9fpY3bm2uM+gSTBP4ZFfJ5hwrneVpyxeFnGK6pcy++N1+J6VHMcJiNKdRX+5/iepUUY6e/I&#10;or5U9EKKKKACiikppgLmkYE98UUA1tCdiWhirKZB82B60VMpGR9aK741mluRcbRRWN4t8ZaF4D0W&#10;XV/Eer2ei6bEPmub2URr9BnqfYZNeZTpzqzUKabk9ktW/RFykoq8nZGzUN5eQafay3N1PFa20S7p&#10;Jp3CIg9Sx4A+tfC3xm/4Ke6ZprXGn/DbRTqswyo1jVlMcIPqkIwzf8CK/SviX4n/AB78ffGK7abx&#10;X4lvdShLEpZh/Lto/ZYlwvHTOM+9fr+SeGGcZklVxlqEH31l/wCArb/t5p+R8zi8/wANQvGl77/D&#10;7/8AI/T/AOJv7evwk+G5lt4tZk8U6imR9l0NBKuemDKSEH4E18s/EL/gqJ4y1dpYPB/hzTvDsBOF&#10;ub0m7nx64OEH0w31r4nor9vyvw1yDLkpVabrS7zen/gKsvvTPlMRnmMr6Rlyry/z3PS/HH7SvxP+&#10;IrMNd8batcwkk/Z4bgwxD2CJgYrzWSRpXZ3Yu7HJZjkk1b0vSLvWbtbe0haaVuyjp9a95+G37Ocl&#10;7JFPqCGeQ87MfKPwr9Hw+Fw2Bh7PD04wj2ikl+B4k6k6rvNtvzPENF8K6p4gkC2do8in+MjC/nXp&#10;nhv9nXUtSKNdyMoPVY1/qa+2Phl+zNPfLGILHbGMZYrgD8a+hfDH7Omk6XGpvXEjj+CMf1qpV0ti&#10;VE/PPw/+yzbEIWszMfWTJru9P/ZeiQLs01B9I6/RHTfAOhaWoEGnREj+KQbj+taT2dtAAqQRRgei&#10;gVg60m9CrI/PB/2YCEz/AGdn/tlWNqf7MMTK2/TUP1jr9K4oBMxVRGxHVVIJAqOfRkmB8y0jcEZw&#10;yg0e0mugWR+TXiD9l63G4rZtCfVMivL/ABF+z/qellntJGbByFcf1FfsnqfgPQtTVhNp8QJ7xjaa&#10;878Ufs66ZqcbNZMI2YZCSj+oqo1n1Fy9j83Phn+1V8YP2f54bY6hNrGiRt82m6xungI7hHJ3J+BH&#10;0r73/Z//AG4fAfxwa30y4l/4RXxRJhRpmoSjy5m9IZeA3+6cN7GvI/iX+zhNZrKs9llDnB25B/Gv&#10;lT4hfACfTJnuNNVreVTuCDIGfb0r4LPuCMm4gi5uHsqr+3FW1/vLaX5+aPYwebYnBtK/NHs/07H7&#10;I9KK/NT9mX9vDXfhjeWvhD4otcanoKkRQau+XurIdBvPWWP/AMeHbPSv0f0jV7HX9LtdS0y7hv8A&#10;T7qMSwXVu4eORD0KkdRX8p8RcMY/hrEexxcbxfwzXwy/yfdPVemp+i4HMKOPhzU3r1XVFyiiivkz&#10;0hM4oPFFIeDTuAqnkUUdKK0UibHxd+0L/wAFHvD/AILNzovw5hh8T6yuUfVps/YYD/sDgyke2F9z&#10;X56/Ef4reLPi1rj6t4s1y61i7Y/KJmxHEPREGFQewArk6K/u7h/hLKuHIJYSnep1nLWT+fReSsj8&#10;hxmY4jHP95LTstgooor7I8wK3vCPg+98X6itvbIRHn55ccKP8ar+GfDlz4n1WKzt1PzH53x90V9v&#10;/An4IhEtLa2tizEjoOSfU1nOaihpXM34L/AFLdYIobQvKxGTtyzGvuD4bfASw0C3iuNSiV5QMiAd&#10;B9TXU/Dv4b2XgrT4yY1e+K/NJj7vsK7UMcferzp1HI1SsFvbxWcSxQxrFGBgKgwBT0geeVY41Lsx&#10;7dqRG55OfrVmO7gt4XYTAYGS7cAVmotlGlD4egRQZ5S34YX86zNZtLIZQYAHdFDfzrFvfiZpem5W&#10;+EuoRoeDt2IB71x3iX41QsG+yW0OnxAcSvKoRl+gy1ehDlijB3udPO62KNNE0GBnLSR7Mfjniq6e&#10;JJIoV854IlbpJCGc4/AGvDfFHxBu75/Mg1RY5uqSQIduPcY5FO8IePNbkgYagLS8gY4NzbXDJMv4&#10;cCqbTCzR9GWOpRX1uTFLDMV7ggk/XHX6YrJ1DVBFJveCKMYziF8g/UdRXmSeIdFaZQ9y865LbZ5E&#10;LkH/AGlIYUt/460iRUgjkiviDhQ8m2QEfwsScH61nJRasw1uegq9prtjISqXMB4dTzivJfiT8CrP&#10;WbeSfTYwHIyYCP5Va8OeP7Z7uQWAks70tskhnzsIz2PSvUrHUIdRhDRsjOPvBex9Mdq4pL2bujS/&#10;Q/ND4w/AiOdZkltjHKmcMBhlNY/7MX7TGu/sv+LY/DPimWe98AXkpDpgubJif9dEPTP3k7jkc9f0&#10;V+I3w2s/GNg7pGqXwBwwHD+x96+EPjh8GFkW5gnt9jqTg45U+tceYYDCZ1hJ4LGw5oS+9Po0+jXR&#10;m1CvUwtRVaTs0fpHpmp2et6ba6hp9zFe2N1Es0FxAwZJEYZDKR1BFWq/PD9hD9oi7+H3ilfhH4wu&#10;j/Zl5KRod3MeIJif9Tnsjnp6Nx/FX6H9K/ifiTh/EcN5hLB1tY7xl/NHo/Xo10fyP1fAY2GOoqrH&#10;fquzCkIzS0V8seiIOlFHSincD+fiiitHw74c1XxdrVno+iadc6tqt5IIrezs4jLLKx6BVHJr/SQ/&#10;DDOqSK2lm27I2YM4QEDgt6fWv06/ZX/4I732sR2niH41Xsml2zASJ4W02UeewxnE8wyE/wB1Mn/a&#10;HSvLv2rm8MeJ/wBpM+BPAmiWOh+A/ACf2ZbWmnxBY5rwndcTOertuwm5iTiMe9JuyuBxP7PPwlME&#10;ELvFvuZSGdsd/Sv0j+EHw6g8JaPFcyxD7ZKvGR9xf8TXkP7Nfw1jd47qeEeRAAxBHBPYV9RgYAHS&#10;vNqzu7G0ULRRRXOUQXtyLW1kkLBcDHPevMfEPil9MkOyNppnydxbIVfQCur8cap9lsZo1bLYwF6d&#10;a8r1vUWga3tVYRTlN8k7YIRR6V2U1pqBR1rxjdT27wSQxKnJXz5ygx9Aea8n8R3tvIDK2opAzcf6&#10;OwIz78Vn+PPEr6lqcsVoGe2ibAkLbmb1zjtXEy6hLZOSwLxZPmAA5VfSh1Ip2OhUZctzv7bVr2wM&#10;NybqG9VF2PDEAzlT/EOccfStWy8Uwf6+C9S1Y5Vo0bG/0GxupP1rzfwpqzRTurNujzuiVVBG09Rk&#10;jP4V0F0uk3kY2QTmaM43KnA/A8cV1wSaOOSaep08vjGK2upJStk0hwSphVXQf3hk4yPSorvxFdan&#10;bZh26l5RxJD5Cr5gP8WTyOPQ15xrXiBLOWKWPMkewxyxFgwkT+IfWsy01yx0++W/02+86yI2vErl&#10;ggPYrnt7USjZEnsfg7xTYmfy2jkgMRx9mlXDJz1yeo+le9eGdXniuLSbypEtJisUjum05I4I9QPW&#10;vju78VMGie2ctsK+W0fCkd9xOSMds1678JvFQje5nu795ZJcCNDISiDkDGe544HpXLKKA+o5YDG7&#10;LkNjjK9xXl/xi+HcPifSpbuGIfaY1+cAfeHrXpdjdm60q0nIAcoFYe9RzFWBXGQeMGuN+7K6NUtL&#10;n5UfHX4by20pvLMNb31q/mxSpwysDkYPbmv02/Yi8c6d+1P8BrDWTeNZ+L9Ib+zNbgb5gbhFG2bH&#10;UCRcN9dw7V89/tEfDhIJppoov3EwLrx09RXlX7A3xUl/Z7/a5tNFu5vI8M+NwNLuVdtqJc5zbv6Z&#10;3/J/20NcWY5LlufUlSzCippbX3V97NWa+82oYqvhJc1GVj9Lta+Het6KWY2xuoB/y1t/m49x1Fcy&#10;QVJBBBHUGvqCsLXPBek+IAxubVVmP/LaL5X/AD7/AI1+L5z4SQadTJ61n/LPb5SS/NP1Pq8LxI17&#10;uJh81/kfPZorufEfwp1HSg01g39oW452qMSAfTv+FFfhmO4czfLazoYnDSUl2Tafo1dP5M+to47D&#10;V489OoretvzPwy/Za/Y88fftX+JzY+GbP7FoVs4GoeILxCLW0B7Z/jkx0RefXA5r9uv2Xf2Lvh1+&#10;ypoax+HNPGoeI5Ywl54ivkDXc/qFPSNP9hfxJPNeteAfh/4d+F/hPT/DXhXSbbRNDsIxHBZ2qbVU&#10;dye7MepY5JPJNdDX+gR+NHE/G34jW/wi+EPjDxndY8vRNLnvFX++6odifVn2r+Nfin+z/wCHrrW7&#10;ttT1BjcajqE73dzKeryyMWZj+JNfop/wVc8ZPoX7MkXh+CXZN4n1q0sHUHG6FGM7j/yEv518pfsz&#10;eFRc3mnx7BgstY1XZFRR9lfDbw8nh7wraRBdskiiRvx6V1NMhQIioBhVGAKfXlvU2EqG9u47C1mu&#10;ZW2wwoZHJ9B1qVhk15/8Z9dfTfDMVpDnzrx8deij/wCvSbtqbUqbqzjBdTg/EnxGiuLlppJGTzWM&#10;kcEiYbb0B+nNeIeLPH41DWZYhcCVmAUIuflTJ4c++aTxfN9llErqTcyllIyd0uMEAAnOCeaz/APg&#10;27utVku78swkbcRgYB+ldKqqNPmZssO/bezOj8I+HYPKEjpl2HfoPwqDxH8Kzql5LNYyCKVhu8ts&#10;lGP5jFd5b2H2OTywRnptrdtbJN6BzH7gZrxvaNz5kfQxpR5eVny/qmg3/hyVo9Q0qZIt3ySwtu2n&#10;2xyfqaydW8Wy2Kt5HnI4+V0nk4ZfrxX2VN4Z0/U7d1liEqsMEqOleS+LfglYmdk+zia3L5BZ2yvt&#10;jpj6V7dDEpq0jycRg7u6Z8l6z4qlurhBaRsSDjy2wQfXBqrElwse1oJLV26Mq7S2eqkdD9a+oYfg&#10;bGt9I1ppltEoAAYJnd781m698InjkJul8yNWO1FOAprolXilocqwT6HiOi6pdwiOMliqDC7iQcZ6&#10;V6n4Fu5JfEdopVXfO4I74CkH/wCtTT4Ut9HjlePowwysMj6Cn+BNKW+8RNEqkz7uWI4QdzXOp+1d&#10;omNaj7Jas+3vB7mXw1aMXViR/Cc4zzWweB2rnfh/B9m8JWKY25Tge3auhflK5Z2vYwWxx/xP0CPX&#10;/C9wNu6SEF1+nevzc+PmgXOkzjUrB2ttQsJluYJ4+GjkRtysD6giv1LlhWeJ42GVdSp+hr4T/aK8&#10;MrDcahEV6Fh0rai7MmSP1i+AvxKh+MXwY8F+NISD/bWlwXUoXosxUCVfwcOPwrva+JP+CSHjN9d/&#10;Zju/D80jyTeGtcurJQx+7E+2ZAPb52r7br0TEKKKKYBRRRVAfnF/wVz1dp9Z+D+hYJja4vr9h2JV&#10;Y0H/AKGfzrI/ZV0xftlvJj7kZb9Kj/4Kwc/Gr4Rgnj+y784z/wBNYa2v2WMDn/pga5K+xcT6SyKM&#10;imjkUZGQMgk9hXnmo7rXlvxrCtNpat94xSlAOpbjA+teu2+jXd2hdIykY53yfKK4f4uaClv4ft9T&#10;uJoEe0nVonLghtxAx+dEou17HXhKihWiz491fwpJeuNWG/7YJzGI5s7oOPTsea9C8I6NHo2nQxIX&#10;eTaNzsckn6mr+u26G6mlCBJp2DSYOcnA5punjbJtbOABgZrinVctOh9HTpRU3JbnH/EPXdYsLhk0&#10;e3QTBOGlfb81eK/8NB+KPC+tlNSnWRyctEHUjA6gYr6J8X6Ul9bfvFYryCzZ4HpnvXz749+HNjf6&#10;xZyXL+TZ22BJDBGm903Z4J7+9enhKdOWkjgxSqrWLPXvAX7T/h/XNkLzrBdMudu7g/SvTLfxJZ6p&#10;dJI86NGcY3HknHSvjufwjpt1r15e6VEul2qHzEilxkn+6Mete5eH/BN/D4ai1YTEQiLzQjfeJ9K2&#10;q0ox91EUqlRq0z2ywuLUmWTz87Tgr1+mK5vXlglEjBgNxIIx1r521j46r4ZWUPI8kucuqg7F9Bur&#10;Nsf2pLWfIubRlX3PQ1zyw07aF/WYRdmz0Dxe7WMZ3ohhX5gRxjFc38DGn1vxPO0IZ2u3MSnuFPes&#10;7xH8QbPxh4Pvrqzb95FExMQPIJwBmvU/2MfCTLpcmtTJkQBolYjgyNycfRf51dG9CLk9zysVP2lk&#10;tj6o02yTTtPtrSM5SFAgPrjr+tTydBSRDbGKc65XNc6d9TlWxEehr5T/AGnNMC6jeNjhhu/MV9Vt&#10;0r5q/adANzL/ANch/KtafxCexs/8Ee9YeHxD8ZdByREkun3yr2y4mQn/AMcFfpdX5a/8EkBj45fF&#10;sDp/ZNl/6Okr9Sq9NbGAUUUUwCiiirA/Nb/grbprW/jv4P6xs/dmO/sy+O+YXA/Q0z9le/DXMUfJ&#10;LxlQB3OOK9F/4K2+FX1D4KeEPEkYP/Ej8RRCRh/DHPG8ZJ9twT8xXk/7Hl/BpurafcO6yPuADP0T&#10;PB4rnqx5kXFn2npOgQRoXv8AO9vuoTgL9aWKeXS7l0e3hSPdhWVR83pzWncQ20sjM12oI64UsKzN&#10;SktxCEjmaX0JGAKyULLY0uiGXU/7ev2s2maK0hAkuSvVv7qA9s+vpXiP7acoi+EebZfKijvLcYQ4&#10;2qJBXqehN9jlv2lcbriUk+wHArzD9qt7a4+DOv8A2hmCLErowHIcMpBrWC96wlo9DyGzlklsbITO&#10;88ojUtIepPWr42RzoTg8fdJ6e9UNKkyiKSMbF5/AfzqSdJLpGeJjuBxx6V8/yc0n6n19OaVvkdfZ&#10;6fDqenvG6h0I5XOa4XXPh61zOxISdSdoV+oX0zWXd+Np/D0TjzijcgAfyrP0jxjfX2rwzaxdNY6e&#10;2SC5xk9q9KEeRXW45SjJ2ZCfAEEF3GvlBfnAwee9dp8TtR/sPwDPaWjbGMe3A75GK6DS7K01K7Mo&#10;m+0wCPejLgggDOQa4r4mM2o6xb8EWEZyU7kDufaueMpTfNIucYqNonz54l0tNT0+Wz2vbpOyS70A&#10;BjkXofbv7Gs6y+HlpexafZ29h88JbzppMMbjJ5yPr0r6FuPh1a3luJrd1yRk9DuHpVBdGt/D8MzM&#10;iI6KSCO1enUxrtyo8WWDindnlNt8K7aLUNI8P2EIGo6zerG/lE/LGvLH6Dk/hX3n4b8O2PhbSLXS&#10;dNgS3srZQqIi4GQOSfUmvL/gf8PXtbyfxdqkJW8uY/I09JB80UPVnA7Fj39BXs8Chn4FeZOTqNK5&#10;51SyloWYvu0wuelSAhBUXWqSsYjW6V8v/tN3y/brlc/dQL+lfUDuFBzXxT+0h4hFxe6hJu4LNjnt&#10;W1NakvY9N/4JB6Y0/wAR/jJq5XMawafaI+T13TMw/wDQa/Tuvgn/AII/eFXsvgl4y8TyKP8Aie+I&#10;ZBE3cxwRqg/8eL197V6a2MQooooAKKKKsDx/9rz4Yv8AGD9mv4geF7eMSX9zpkk9kMc/aYcTRAfV&#10;41H4mvy6/ZW8crLaWEpbDALuU9Qe4/Ov2kIDAgjIPUGvxV+MngiT9mr9rXxd4VEZt9F1K4/tvSD0&#10;U287Fiq/7j71/wCA1MldAfqN4eW38R+HbK/gkIaWMbwvTcBg1R1LTJLUkyJ+7xjdGePxryz9mP4j&#10;R6npg0qWbJcbosn+LHI/z6V7tLhySeR3rnbkti0cDdxLAd6KGTvjrXmH7RCLq3wS8Up80jjT5ThR&#10;z8oz/SvcdW0yAoxWP7wzjOBXkvi7T/tNrq2iXykWl/A8SupyvzKQR+tbUpJSTkOW10fLXww8Vf29&#10;4Y0q6YjzDCIpP95Rj/Cu3ikKFkUlSRn5a+afh3rM/gTxTf8Ah++basFy0J55V42K/qMV9Bx3Pnup&#10;U4yucivOxFH2FVx76nu4ar7Wmpdjmdbt7WLUjc3rJJIWwsZcfKPXFQ655F5phDEIFG4B8EV1c+h6&#10;ffafcm5to7kuGLBlGSMY61w0fgw6XbFrSV7y1U7l2SYdVwRtGchhmuuk05WNnCTTkc1pXxL1bw3L&#10;NBpxea3TIjKtgqOhAz1FNj8feIdYnujMkKRupUkNnaDVPxDqE1va7X097gx5zJDblHLZ/L8qp6Fe&#10;zXhRI7WSFJFOfNTbj3PvW06dN6Ix56i0b0PSNB8WzaZYxrPKzkAYx0rS8KS/8LG8cado+/dbPL51&#10;yRz+7Tlgfr0/GuLvtH+wWCGeYxqQSG9q98/Z3+HjeHNGm8QX0QjvNQXbbxsMPFBnqf8Aac8/SvLr&#10;2SshVa3LGx7Dv5AX5QRgAcAD0/pVuFfJjGepqvBHvbJ57irS9awhHqeQwLbqb0OO1B60w9a0EY3j&#10;LV00PQLy5Y7TsKr9TX5zftE+MRHbXrh/mOQv16Cvrz9ofxzHaQHT4pQBGCXwf4q+VvgH8OZf2lP2&#10;s/CPhYxm40SwuRq+rnGVFvAQ21v99tqf8Crrox6kSZ+tv7G3wvk+Dv7Mnw+8M3EQh1CHTEub1duC&#10;LibMsgPuC5X/AIDXs9IAFAAGAOgFLXaZBRRRQByHwq+LPhT41+C7HxV4N1m31rRbtcrNCfmjbvHI&#10;p5Rx3U8iuvr+bL9nT9p7x7+zB4vXXPBeqtDDKQL3SrjL2d6g/hkT19GGGHY1+1v7Jn/BQD4d/tR2&#10;Frp8d0nhnxzsHn+Hr+QBpGHVrd+BKvsMMO471VwPqCvij/gqN+z5dfEv4Q2nj/w7aGbxX4HZ7zbE&#10;vz3Fgf8Aj4j467cCQD/Zb1r7XpksSTxPHIiyRuCrI4yGB6gjuKAPxs/Zr+M6yR2F1FcbWGCOehr9&#10;JfBfjG18XaBDe27rJJgLIinkNX5fftjfAK+/Yv8AjkdU0aFx8NPFE7XGnOoOyxmJzJbE9tucr6rj&#10;+6a9h/Z3+PraVc28qXG5HADJu+VxUNDTPuq7k3F0ILc1y/ibTIdRspIWHQZzjkVf0jxPYeI9NS+s&#10;5dyP1wclT6EVV1CbYSMkkkGko3Hc/M/9qfwhN4F+MH29ozFa6uouEmxhWlX5W/HgGuz+GfjpdZ05&#10;YpnAvbZVVwe6no3vX0h+0b8JLL4o+CrzTZEC30AM9ncYH7mTsfoeAR71+e9vqepeEbhblAYtQ0+R&#10;reaBxgHacMjHv0zXfOisXTs/iWxdCt9Xnfoz7Es1+0DIYAuf7vH0rzXxr4bv9Lv2m064uY1wTiNi&#10;FXnkYql4I+NNhr+nQmKUwXa8PbT8OjD09R710g8dx3MjpMsblxglxxXlQjySfNuj3VWU1o9Dj7W2&#10;17UMvdXiOnRpNgL4q/fajb6RZoDbhmB2ohGWZu3ucntVjV/FWnaVbSsZY0jXlzkACve/gV8LLKzN&#10;n4l1SFL7WGRZbbf80NoDyNoPV8dz07VnOb5jOpWUVo7nGfCv4J32t3EXiDxrbmKBcNaaO55J/haU&#10;dh6LX0CkYdtoAC8DAGMAdKtaxEtvfy7SCrHf69etQ2479Oa82V5T1PPlK5ZRVjGFFLnaRTS2DTd5&#10;JrbYxB3ANc3458WweFNEluXcCZgRGue/rV/X9etPD1jJd3kgVVHyqTyx9BXxz8b/AIxG/luJZJws&#10;Sg7V3cKK0hHmYm7HnHx5+KAjiu55JizHOBnkmvvL/glT+zlcfDD4RXfxD8QWzReKfG+y4RZVw1vY&#10;Lkwr6jfkyH22elfDf7F37OV9+2Z8cF1HWIJR8NvDUy3GpSkHbeSdY7YH/bxlsdEz0JFfuJBBHawR&#10;wwxpFDGoRI0UKqqBgAAdABXoxjyoxbuSUUUVYgooopgfys1NaXk+n3UVzazyW1zEweOaFyjow6EE&#10;cg+9QiigD9Av2W/+Ct/jb4YJaaD8ToJfHfh2MCNNSDBdTt192PEwHH3sN/tGv1T+B37TXw2/aK0Y&#10;X/gXxPaapIqhp9PdvKvLf2khb5h9QCPQmv5qq0dA8Q6p4V1a31TRdSu9J1K3bdFd2UzQyxn1DKQR&#10;TA/pa+NvwZ8NfH34bav4K8VWgudM1CPCyADzLeUfcmjJ6Op5B+oPBNfh58Svh940/Yq+LE3g3xas&#10;k2lOxl0vWUUiG9t88Op5wR0Zc5U8dME+l/Af/gr58U/hwtvp3jm0tviJpCYUz3DfZ9QVfaVQVc/7&#10;6knHUV9fax+1T+y3+318Pm8F+MNVHhjUZ/mtE8QItrc2NwQQskFxkx5HcbsEcEYpgeHfBH9oB9Pe&#10;CSK5DxOAChbKsPevrTw9460zxnp8c1tcBbj+OAn5h9PUV+Wfxs+A3xC/Yx8SQyXTDxJ4Bvn3aX4l&#10;0877W5TPALAkJJj+EnnsSK7X4VftEpMsTW96Vk4yC2CtID9HNQTzlwFznu3pX5u/tC2kVl8bvFOn&#10;piMTmOdF7bmQZ/PFfWHgv9ouHUIEi1DbONu3zAcN/wDXr5G/ai1qyvPj7Pf2cmILmzgkBfgZAKt+&#10;XFd+GkuYxqK6OA8PPbxy3Nldxh2YGSJtvzKw64PUVDrXi7V4cwaFfbVU4eSY78Y7KDWTf3balftP&#10;bkiyUbWYHBYngmqmhyK+oLD0iMuNy9lz1rSeGjOpzS2KVeSgoxL+lnVPEF5nWdTe5QBikQ4TP0GK&#10;/T74C6//AGv8HPCd0MAiyjRzn+Jcofx+WvzbvbK3sII2iuHjud25lyB8vrX2h+y5reoXXwN0dp18&#10;pBqNwsbA4MkPmZBA+pNc2KoxhFNLqEJNt3PpC+f7aYWzkhcEEYoQBRiqNhdiZ5/MYbUGcnoM5rO1&#10;rxvo2hoxubyMsP4IzuNfOzV5s7OhvsQDXM+LvHmm+ErV3nlV7gD5YVPP4+leR+O/2i0t45YtPIt1&#10;6b85b86+VPif8fI4fNaa7MkjZwoOWJrSNNslux6j8Y/jk+oNPLNchY1BwucBRXgPwu+GnjT9s74r&#10;W/g7wlFJHpqsJdT1Z1JgsrfOGkc/oq9WPA7kW/gD+zj8S/22/GP2bR4JNJ8I28oGoa7cofs0C91B&#10;/wCWkhHRB+JA5r9tf2ef2dfB37M/w+tvCng+xEMQxJeX8oBuL6bGDLK3c+gHCjgCu6EFEzbuaHwM&#10;+Cfhn9nz4a6T4K8KWgt9OsUzJMwHm3Ux+/NIe7sefYYA4Arv6KqanqtloljLe6jeW9hZxDMlxdSr&#10;HGg9SzEAVoSW6K+SfjV/wU/+BvwgE9tba9J421iPIFj4dUTLuBxhpiRGPwJPsa/PL4/f8Fa/iz8V&#10;FuNO8ILB8OtDkyv/ABL286+df9qdgNpx/cVfrQB+sPx7/a1+F/7N2mtN408S29vqBTdDo9oRPfT/&#10;AO7EDkD/AGm2r70V/OVqWqX2vajPqGpXlxqF9O2+a5upWlllb1ZmJJPuaKGx2KTLxwMGm98V+rH7&#10;QH/BPjwb8UGudX8JNH4N8SSEuyRJmxuGPPzRjlCT/En/AHya/O34u/s++OvgjqLW/irQp7S3LbYt&#10;QiHmWs3+7IOPwOD7V8Nw/wAZZVxFFRoVOWr1hLSXy6SXp80j1cZlmIwTvNXj3W3/AADzmigUV90e&#10;SFFFFAHV+Hfit4v8K6Rd6RpniK/g0a8Ty7nS3lMlnOvYPA+UbHbK8dq5yC+mtbkT27m3kByDEcYq&#10;vRQB6Z4U+OOraGUS6JuIxxuU4P5Vb8c/Ee08YzWN0GP2mMlCxJBC+hH1ryiiqUnF3E1c7u98Qeai&#10;xo+0H7xXqR6V2nwrsbfWri+uLq58uKJ0jVAB82Rk8n2rxJZGXoxFaOneJNR0pClrctErHJAA5NbO&#10;vJq1yeWx7kmnR6n48vdNWbbYifdNOfmxHwQMn16Yr6TT47R6DpFhpmmmK0srSPy4441Awo7/AF9a&#10;+BU8cayhYrdlS5yxCjJ+tRT+L9YuBh76THtxWc5uaSfQaVj7r1L9o2draRpb9gHPGXPQV5P4v/aQ&#10;txvUXZmf+6h3Gvly41K6u/8AXXEsvszk1WrmVNbsu563/wAJ54v+KGtQaN4a065vb66fy4oLdC8j&#10;H+Q+pr6w+Av7AHgbQrqDxP8AtI/E/wAN6DCrCT/hF49etxOx/u3EwfCjPVYyT/tCvz5iupoI5Ejm&#10;kjSQYdUYgN9R3qKtEkthH72v+3/+yz8EPDdroHh/xXpy6ZYR+Xb6Z4Z0+WWNFH90ogTPuWyTzXjX&#10;j3/gtd4A0wSx+EPA+ua7Jt+SbUpY7OPd7qC5I/Kvx3ooA+6viV/wWE+NfjBZofDlvovgm2dcB7O2&#10;+03C+4eXK/8AjlfJnxF+N/xA+Ll2bnxl4x1nxG+SQl/eO8af7sedqj2AFcRQaADr0pyrQBg11XgD&#10;4aeJvifrUeleFtEvNavmxlLaMkIPV26KPckVlVrU6EHVqyUYrdt2S9WyoxlNqMVdnPwRbyMCiv0e&#10;/Z//AOCb2meHntdZ+JV1HrF6uHXQrRj9mQ9cSydZPoMD3NFfj+YeKGTYOu6NGMqqX2opW+V2r+tr&#10;dj6SjkGKqwUpNR8nufb7LVLVdJstc0+ew1Kzg1CxnXZLbXUYkjcehUgg1flG1yKYRmv5Hd4SvF2a&#10;P0lWasz5A+Mn/BNzwL44M994OupfBeqP832dQZrJj/uE7k/4Ccc9K+Jfiv8Asa/FT4RmafUPD0mr&#10;6VHz/aejZuYcerADcn/AlFfsuaASDwcV+n5L4j53lKVOrL29NdJ7/KW/383oeDisjwuI96K5H5bf&#10;cfz9ujRuyspVlOCpGCDTa/bf4kfsz/DL4sCR/EXhGwmu3H/H9ap9muP+/keCfxzXzB4+/wCCWej3&#10;Zlm8GeMbnT2JytprMImQe3mJg/8Ajpr9pyzxTyTGJRxilRl5rmj98dfvij5XEcP4ulrTtJfc/wAf&#10;8z856K+kfGv/AAT7+MnhEu9toVv4jtlyRLpN0rnHqUba34YNeIeJfh14q8GymPXvDeq6OwOP9Osp&#10;IgfoWAB/Cv0zBZ1luZK+DxEJ+kk39254NXC16H8SDXyOdopSMHB60leycwUUUUAFFFFABRRRQAUU&#10;VtaB4J8Q+KphFoug6nq8vTZY2kkx/wDHQaidSFKPNNpLz0GouTskYtFfQHg39hL4z+MSjDwo2jQO&#10;MifV50t1/wC+clv0r6B8Cf8ABK+QmObxl41VF4LWmi2+T7jzJOB9Qpr4zH8acP5an7bFxb7RfO//&#10;ACW/42PUo5XjK/wU389PzPz+6nFemfC79m/4jfF6ZF8M+F7y6tWIzfzr5NsoPcyPgflk1+p3w3/Y&#10;z+EfwyeKew8KQanfxYIvtZY3UmR3Ab5VP+6or2uONIYkiiRY4kG1EQAKo9AB0FflWbeLkEnDKsPd&#10;/wA09F/4Cnr/AOBL0PocNw3J64ifyX+b/wAj4Y+Dv/BMbStK8i/+I2ttq1wMMdJ0kmOAH0aUjc34&#10;Ba+z/BngXw/8PdGi0nw1o9nomnR9ILSIICfVj1Y+5JNba4zzUiDdnAr8SzbiHNM+nzY+s5LpHaK9&#10;IrT57+Z9Xh8Fh8GrUY2ffr946NORRUn+rAI6k4orwJShT0kdDbZFMCZCccVFtI7UUVyyb52XF6CH&#10;jrSUUUjVBjiiiigYU2aJLiNo5UWWNhhkcBgR6EGiijYDh/EXwJ+HPiwN/a/gbQL1m5Z2sI1c/VlA&#10;P6157rf7CfwS1wHPg1bAnvYXk0X/ALMaKK9nD53mmE0w+KqR9JyX6nLPCYep8dNP5I5HUP8Agmv8&#10;Hro/6Ouu2XOcJf7/AMPmU1hTf8Eu/hrJv2eIvEkWc7cPCdv5pzRRXtQ4z4ipq0cbP5u/53OR5Vgp&#10;f8ukVB/wSy+H+efF/iXH+7b/APxFXof+CX3wyjlVn1/xHKgPKGWEZ/EJRRW0uOOJJaPGy/D/ACJW&#10;UYFf8u0bmn/8E2fg7agfaI9cvTz9/UNmf++VFdZo37CfwS0bGPBq32P+f68ml/8AZhRRXn1eKs9r&#10;q08bU/8AA2vyaN45dg4bUo/cd/4f+AXw18LADS/Anh+1K9G/s+ORh9GcE/rXc21vFZwrFbxR28S8&#10;KkShVH0Aoor5+viq+JfNXqOT823+Z2Qpwpq0IpEnJNKBRRXMWxO1KOnSiimD2Hqh9KsRDYo+Vifp&#10;RRXRB8uqOebJYYnuLuJNhADUUUV6eDpxqxlOau7/AOR5tecoySR//9k="/>
  <p:tag name="ISPRING_PRESENTER_PHOTO_5" val="jpg|/9j/4AAQSkZJRgABAQEBLAEsAAD/2wBDAAQCAwMDAgQDAwMEBAQEBQkGBQUFBQsICAYJDQsNDQ0L&#10;DAwOEBQRDg8TDwwMEhgSExUWFxcXDhEZGxkWGhQWFxb/2wBDAQQEBAUFBQoGBgoWDwwPFhYWFhYW&#10;FhYWFhYWFhYWFhYWFhYWFhYWFhYWFhYWFhYWFhYWFhYWFhYWFhYWFhYWFhb/wAARCAAtAW0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6XOt6&#10;ruO68bHXIUdM49Kz/E/jZPDeiS6vr2v22mWFuP3txdMqID6AnqfYCuF+P3xS8PfCnwQ+v625muZy&#10;U07T4pAJLyQDOAT0RQQWbtnA5Ir4M8Q698Vf2j/inBptpa3mtajcMRYaVZDFvZx55K5O1FHG6Rj/&#10;ALxNfz7wzwrm2cVnXrVZQopvW7vLXp/mfY43HYbDRUYRTlppY+nfil+3XpGk3Eln4I0q712RCV+2&#10;XrC3tyfZOXYe5215bH+17+0l4z1r+zvB8cP2mX/V2mkaGLqXnpwwcn64rg7b4FS6b8a9Y8GeJ/EF&#10;vDp3g2wGo+L9TsULpYIFQvBCWx5kxZ0iQYALsf4QTX1JJq2r+A9c8M+Bfhn4dTQ/AU+b/wARXkNj&#10;HI8kC25lksLyXLOs3lA+YXZSXcCPYijP7tkXBeFiuSjG/dybf/A+4+WxGPqTd3b0SR5vJ8Q/29NK&#10;i/tO80TxVJbR/M8cnheGQAYzhlWLcB+Vdr8B/wBs651jXo/C/wAULZfD+ptIIV1GOMpCJc42zIw3&#10;RE/3s49hXD/BL41XfiP4sahb6Z4X0/Tdf8XRTNHfrf3lwI7+KJ5bN0ilkMa7ZFRQMcKxUYB2npPE&#10;VrZfGT4Hwax8cbL/AIR/xHE8GnWfiFtOSG8DSSBLe+uFyrNZkkxy+YuAwDRkEsterxB4ewlhnCas&#10;7Kzi7S16qxGGzBwlf/gn1gNc1NsH7a2CAQQFORjjtjGOePw4pf7b1YD5btj/AMBX/CvD/wDgnxfa&#10;7r2g+I/hL4una38W/D27+ylZjvEttuZQue+x1YZz91k9K9r1jS7/AEmcQ3luYwT8rrkq349K/lni&#10;LIs+yirLnlJwT0km2rfmj7TB4vBYmKSS5u1kSHW9UwSbpuP9kf4V3cV9deUh85slRk4H+FeaEZBJ&#10;NehRAGGMc8oP6V9/4P4mriKuJVaTlot3f8zwOLacKcafIreheS8ugM+cfyFP+13OM+afyFeG/tk+&#10;N/FPgrRPD8/hnVDYyX99NHcMsasXUR5HLA/xelR/sX+OvFnjhfFCeJ9XfUP7MltVti0MabA6OW+4&#10;BnOAea/eJYe1L2rSseXHIsU8rWZOa5b2tfU93F3PjmU1IlzPj/WGvnn9pX4varo3i1PDPg7URbyW&#10;GTqN1GqOWlI4hG4HoOWPqQO1Xv2R/H3izxj4w8R6f4j1d7+3sNPtpoA8SqUd5JATlQOoUD8K86Ve&#10;kqns7HpVeD8xoZRHM6jSg+mt/U96+1XH/PU0oup8f6w0gtzg5JwPapVtgMHefyrTmh2PmFCY37TP&#10;j/WGnJcTY5kNPFqo5LEZ9qeLZOOWNQ6lItQmMNxLj/WGniaU4+c1ItqmPvMKcLZfVqhzh2KUZEcc&#10;smD85p3myH+I1KLdO5P507yYsfeP50uaJS5iHe/940GRx/Eam+zp2LUeSn98/nRzRKtIg81/7xpj&#10;TSZ4c1ZNvH/eP50028fYnH1oUoi5ZFVp5f75pDPN/fNTtbxn+I01raID75q04E+zmQNNMFB8w0xr&#10;mcf8tDU5tkP8TUx7VR0duapchm1IgN1P/wA9DR9quP8AnqafLbBR98j8KiMHI+Y/l1rRcj6GbU+4&#10;x7u4zjzTTTd3Gf8AWtTngYnI5/ConjIXHU56EVceTsQ3LuPN5c4/1p/So3vLrH+uP5Cm4INRPwDV&#10;KMOxi5SvuSfbLrH+tP5Cj7Zdf89j+QqvRVWpBeXcsrfXWMecfyFOF7df89j+QqqnWnnp0pctPsWn&#10;UiTm9ug2PNPI9BSi9ucf61v0qBQWGVBP0pGBHUY+opcsOxbdRK9h1ze3WMiZv0qjcajeg8XDD8BV&#10;m4BK8elZtyDk8Gt6dOHYwq+0texHPquoAHFy35D/AAqlc6tqRYD7S3Hqo/wpZsjPBqnN96u32cVH&#10;4Uec5z50rv7z8vPjH4u8RfHr4/wxaVA8raleppmgWBbAjjZ9kSkHhSxIZj6k1+ov7I/wI8MfAz4c&#10;xaPpUMdzrd3Grazq5TEl5KMZCnqsQOdq9hk8kkn8zv2s/hbqHwf+LA1XQxcW+i39x9u0O7iJBtmD&#10;bjFuH3XjOCPVQp7197/sH/tTaH8YvDdr4b8TXkGn+O7KFY7i3dgi6qFHM0I6buMsgAwc4G2viMtq&#10;YaeDhLC/BbT+vzPsq8akarVTc+c/BOjaX4nHxYt/EOtwaXqXiD4u29o8l4CsN0IZrmb7LK+CYw48&#10;zZnALxoDXL6Yvjvwp+0D8R9Vv7fXNBvp9H1+8gkdZYFlxHKyOnZ1UEbSCQCAc9K9H+PnhzR/h3+1&#10;t4r8I+NbuXSPBfxfMGq6XriAbdH1eJyyTk8DCyvKHHHyTKSRjNaFz4X+MPhj9pG6/sHUNYvPCHik&#10;3cL/AGVmns7O+nt3DA2752Ktw6uCy7SjK2SOa/R+GsdCGHnR01T0l6rZnBWg3JNHhnwL+LnxFuvj&#10;R4Qs7vxjqEtvc67aQzJ5ijzVeZQVZlAY5DEcnnrV74JeF/FHizW/iHNqKXaaRqWgX0Fzr+svItnC&#10;6TRyxPLcNx8rRg9ScdAc1t/s+eKPjZdfFnT/AO0dGv47WxWa8vfK8JW8UhWCF5AistuHDMyqo2nO&#10;WAHWuu+F3gXxhqPg3xN4q/aG8Z6zoumXNhGrf2hdGSVNPEyS3GyMEpC0rRRwoMBss+1SRmvrc3x1&#10;Oh7SdoRvFLR3630VlqYQg2+p3P7M8lrD/wAFDYbjQ76a+stb+FtlPdXksPlPe7Y7ZFnZCSVZxHG2&#10;OOG9819l6tZ219aPb3MaSxuMMrAfnXyd/wAE3tLvfGvxA8c/H670w6Xp+utHofhizKACDT7cKu0D&#10;J+UCKBOOC0b9a9n/AGufFup+CvhFeazp/jbQ/BwVSsuralbG6mj4OEtYAQJpz2DEjjJB6j8ZxlOn&#10;iXKMldS7o9Gm3G1jhPjV4z8I/Dvx/pPhG91ZbjWNeuooNP06Bt86eYwUPKB9xQTnJwCOgPJr2KKB&#10;diguOAAO/QD3/wA8V+W3wV8J+N7346eBPib4k+3Xll4m8UH7Pql9ITPePGQ3mOCSQGAO3t8jAfdz&#10;X6ewynyVU245A/iPPFfOcMZJgMtzCssDtJXeqet7WXaxrm+Kq1cPD22rWx4T/wAFDI1Xwv4T+brq&#10;dxz/ANsa89/Zy8fx+APAvju9i2Nql/c2cGnRHj94YpPnI/uqPm9yAO9d3+38xfw74UURbD/adx3P&#10;P7mvnTSbW5m1JLfS7Y3OqapNHbWUCDLSyk4VfpyST2UGv0ycG8Ck+7P1HhTA4bGcORWJdoRlzP0W&#10;poSTahd6i8/lzXEcc4a/vH5Hmyb2RCe7na7H6Cvff2CAD8R/Fyg9NLsu3H+tmz/Wqnxp8BWfw4/Z&#10;u8PeH4gs162ux3Gp3mcm5uWhk8xh/sjAVfRVA9an/YOwPiP4s+Td/wASuy6f9dpq+Sqwtikehneb&#10;xzPhetWgrQU+WPojkfi1458Z2Hi/xWtl4q1iJLTVbuOFY76QLGqykAAZwAAQB7ivpf4x+JoYPg9q&#10;M+la/El+ttHskt7pfN3b0zjBznrXyd8V7g23jjxddLGjGPWrtxG/Ib98eDXoHiD4ReMvCnhWbX7+&#10;/wBBntbaNGcQJJ5hDELxkYz8x718dPG46CxMaUeZa63tY480yvK5QwTqTVOTitOW/M9DsvgB4i8Q&#10;ah8ZLPT77Wr25tZdKu5pIprhnQurRAHBPbJx7GrfxF8Qa9a+IfFQtdYvIxaSyiBPPYLHiIEAAH1J&#10;P41gfs5k/wDC9NPwv/MEvDj0+eGtPx7c/ZfGfiu6MYfyLmSTYehIiQ7fxxXyuZ43EwyCjUjN83Pv&#10;d3flc8jE4XDrO61NRXLy9keoXuuY+Ca3qap/xMP7Ejk80zDzTJ5Yyx5zuyefevPPAfiXXpfjV4X0&#10;2bWL6W0uxdG4gkuWZZdtuSu4E84PP1FSz+HvGC/D9PETS6CbdrFLpogkvmbWUNgds/N+lY/gDB+P&#10;/hBgf4b0kj0Nq2K6aeaZnWzbCxxMHTVlbW9/NnyWJoUKdGfs5czv22ND9pn4u6jpeq3vh/QLv7DF&#10;p6H7feoQH3YDMqE/dCjGSO+R2rxfxFD8bdK8Gx/EW4l8R2GkXISQ3i6uxmiRz8kkkW4sqHIHOeCC&#10;RzkXf2jrG8j8ceMtMkjY3Ml5NNGjDiSOT548eoIIH1Br2j43fEXwZqn7LGoGz1azuW1jSRbW1mjq&#10;ZhKwC7THncChyTnptr9AyurOripuo9U9EfBYqEKtSpKpNrl87GX+xh8b9V8a6rdeBfGEiT6xaW32&#10;uwvwoQ3kAYKyuoGN6Fl5/iBz2JPy1+0D8UviVpvxj8XWNh4/8SW1ta69cwW8EOqSokaCZlVVAYAA&#10;cdO1d/8AsKaZd6h+1FZXdvH+50bSLma7dTkIsgWNAT6sxJHrtJrxT9pMEfG3xrjHHiS7X5hwMznk&#10;1+zcFYHCTzOtGcFJKF9VdJ/MUMRWng6UpS1vb1R2nxN1z9oH4TeL7fSPEvxI1gXs1oLuF7bWnuoi&#10;m7ad4kGM5B4K88HnNfWvwk+J/jrxJ+xvb+P4fDz6z4qa0mjgtLaLaL6VJmiWYLwNpA3nHB529q+L&#10;fj/8N4fhv4j0aNfHek+MxexmZzEgbyjHtCiVd7hkfPygnBwfrX0n4P8A2jNYt/2LbjxiNF0+LW9J&#10;1UeH4Ft4vLszJhNkoiBACqjDKAgbkOMAgDXiPA08RgcJVw1KLblZyUeS77NdvmfTYWLdl5rqeZ6R&#10;4f8A2nPiX42l0/UJ/E2lShGuJbnVZbjT7KJQQAqCPjOW+4o6A56Vg6t4y+MPwf8AiBdaU/jW4u73&#10;SXV5IjqD3VhdIV3AFX6A/MpHDK2MVtfCCb4qftAeOdQ0TUPiXNp9vZ2y3N2ZJDhlZyoWKCMore7H&#10;hcjPJArhvjt4e0rwd8RdS8OaNrc+s2lhCiveTlMvNs/eAbAAqhuMDoQRzjgpUnPFSwddR0WsYx0X&#10;ndn3WXwozm6NZrbZR/U+qP2v/H2qz/sleHvG3hXU77SJtautPnD2s7RyLHLGzGPcOcc4I9q+cPhl&#10;4/8Aj74sXU/Avg3XNc1i/wBRdLlpXvSbi2gRdrfvpGAhRmdclSCzDAPUV6v+0Acf8E5vh7wAMaT3&#10;/wCmLVxH/BP/AMeeFvBPxR1+PxVqVtpkesabDHbXlyxRBJE7MUZ+iEq4IB64rDKcNGlkdbEQoqpO&#10;E3a6vt+fofM1IU44aVlrzOxw3gv4w/FT4S/Edjq2ra1L/Zl15Ot6Hqt08yuoOXT5iQr7TuV0xkle&#10;oNfYH7VHxri8A/DnSbzww8dzq3ilN+lSSKCkMO1Wadl6MQGUBfVvQGviz9sHxRonir47eKfEXh+V&#10;JtNlMaRTp0nEcKoXBPJBwcHuAD3r0v8Aa10HVNH+H/wbkvoZFjtvCi2EjMOEnEULbWPYkZIHqp9K&#10;9jO8rwmIr4CtXpqnOoveila9lfVep8ljKsowqOKIfh0nxx+K899qWg6jrOqrp7hLi6n1g28Pmld3&#10;lodwGcEcKAORnGQK7L4L/FL4ieHfGkOiazDr+r2aXn2PU9PntpZ57I7trMkgU4Knkru2sM10/wCw&#10;J4x8Maf8JL7wzqGpWVjqNjqtxcyx3VwsLSwybWWRS3BGAVPptxXXT/tF+DodTu7cabqElvBceVFc&#10;wFWF2S2FKISGbc33fUnivzPO5pYqSsoJOysjx4RpQcKntXzeu/yJP2jtX1bS/Gmi2mn6pc20NxYy&#10;vKkEzIjMHUAkLj6c1a+FXii5X4QR6lql3LfahcalewQC4k3M4WdgM9ThFHOfQVg/tIsW8eeHj5RQ&#10;/wBnzcNknmRCR355OTXJ+FV1OG1sfDekkz6rqc032RHGUtEeQtJK3oi7sn1OB3r8pzjNcXhcxqUs&#10;NdzmrR7LzPrMDSpzneey1bO18Z65qsHhSa6ttVuVnWaOMyCUggmRQ/B4BOSD6ZIrQ+KreNNP8Tap&#10;c6dp+rzaXColWe1uVjjiVYwWON6kHIbtXK+JbIaX8OLiwEzz/ZbwRGR2y0hW4ALE+5/LP0r1zx5J&#10;/wAUfrP7gDNlPzvP9xq8fhLCYnMcBjKVetLmhJu9+q8z6jGV6WDxWHlTppqStqu7PDL3xN4rm1Cw&#10;sNMu9ZvLzUZNltbwXhVnYIWxlmA+6pPWuy8Ga/4r8CfCvXte8dW+oG7OpImk2t/cB2kVo1CjIY7V&#10;3B2OT0XiuM8GNj4r+CmCb/8ATn4zj/l1l712n7Wqzy/DWyvEhxDZanFLcsCTtVlZNx/4Eyj8a9nh&#10;ilX/ALMqY32knON1Zts93NqmGqZph8unTjGE2m3bX0v5nl2kX/xQ+K3jK40rSNWfzbeAXF1JLdNb&#10;WdqhOEXEYJLMQcDrgcmqa+Ofid8MfGtzp2p6hLeS6cym6066umuLe8jYBt0bHldyjgjGDkYNU/hD&#10;oeq6/wCM9T0zSPFVt4eupLeOaPer7r4KWDAFXXOzg4x/FWt4k+Htq3iG4i1n4vaAdQhAWd5raUsq&#10;4yuX3kd/XAzg17uWe2nQjV15m92/0PqMV/Z9LGVcJXivZJaRUG2uz5kjrfjvP8SPFep6J4l+Gkev&#10;z6BqOhxXCmxvFiRHZmb5xvU7wNoPHbnpXhreO/H13Pa21l4l8RTXN7cpbQW66i5Z5Gbaq/exnPHW&#10;vr74PaQvhn4R6LoMd9BqkVlZFYb6HKpcRksysoJJ2kNx7AV8X+Cznx94WOcf8VHZnH/bwtffYJSj&#10;7z3seNw1mOHrYLFUvZRaop8rcd/Vn0T+y3pHxNtr3xC3xDj1eKN1thYLqV2JiSC5k2/Mdv8ADn3F&#10;erTWQyOfyNWbiVGkbMXQnv71V85Mn5MfjXVUc3eW3ofiuY41YvGSruKi30WiOD+JXhDQPHPhC68N&#10;eJtPW8sLodOjwuM7Xjbqrrzz7kH5Sa+CP2gv2fPHPwm1Q65pBuNT0OGXzLbWLIES2hByvnBTmJxx&#10;8wJXPQ5r9Fc8EUYJfaCMMMMpGQR6Eelfxxw7xtjcjxEoJc9Jt+6/zXZn6xi8spYuCe0rbn55al+0&#10;r4g8b/DD/hXvxl0xPGGlwnfp+rbvJ1bTJQCokSbBWTg4ZZAS44LA8jL+H37RPjfw14ah8IamLXxb&#10;4Ys5VfT7HWlfzrEofke3uInWaBgBgBXKgZAGDX2V8R/2bPhN45lkuZ/D40i+lzuutJYQbj6mPBTP&#10;0UZ714V8Uv2N9M0CBrvTfHl2YTkrFcaarsPbcsi5/Kv2/I+OstzKKlTcoS7Nfqj5fFZTXou2jRha&#10;7+1lZ30euyj4Y+ZN4iKm+jvPFt/La8Osm1IVZNis4BZVfkZHCkg41t8SLP4wa7Y3Hx1+I0eg+C9F&#10;kUWvhbw/pzhXCjiOCGMbEGOPMkYsASBmqVh+zqLq9WA+MNu5gu7+zM9/+uteveAv2KPDE1pHf674&#10;11O8jOC0NraJb5/4EzPXtY/ijB0Yc1eo9PJv9Dmp4GrJ2S/E6XxZ+3t4b8N+FrXwh8DvhtLFbWVu&#10;tpp0mrERxQqBhQsETFn7dZASc/jz3gH4UfFL45eMIPiF+0Lq182mxHzLHQ5SYjIvUIIVAEEXIzgB&#10;2Hp96vb/AIYfBv4bfDsrceGvC9sl6jY+33X7+4B9Vd87P+AgV3YHAY5JbPU1+R8SeKDqQlh8si43&#10;05nv8l09T6HBZBGNqleXyRRvNH0m4t7G2ksYhBpNxFPYxooRbZ4uIyoXgYBK4xwD3xXq1siC3QMD&#10;9wAk/TP4V5xLjHTtXpMX+pT/AHR/IV6Pg9iKtariOdt7bv7zz+KqMeWmo6I88/aI+FC/FLS9Ls11&#10;59GbTLl5xIlqs5k3ps24JGMVlfAT9n7S/h94wbxRf67Jr2oRW5h08y2YgWy3ZEjqodssVwucjAJ9&#10;a9dTrUyHKCv3eVSo4cl9DwKeeY2jhHhFUapvocb8c/h6fiT4TtdEGsnSWtb5LtZhbLNvwrrt2kj+&#10;+T36Vl/s9fBz/hWOuavqsniVtZl1W2ht8NZCARCNnbOQxznf6dq9KhOD0qeN8jGO/rXDOlFz5jal&#10;nGNjhXgYz/d726HgvjT9maTX/EurakPHclrBq97LctbjTFcxb3LbQ5ftnHTtXsXxC8Mr4p8AXfhv&#10;7W1p9rgSP7QsW9o8EEHaOv3fWt1D7VKnWuH6lQjzJR+Lc6K+a47Eun7Wd3T+HbQ8w+Evwem8G+N4&#10;/El14qbVHhs5bRYjYrCMOUJcsHJ6r+tHjP4R3uu67q19B4sksoNWZme3/s1XKBlCEBi3PrXqA6H6&#10;1IO30rhq5FgZ0FQqU04J3S8wnm+LlWdZzfO1ZvTYw7zw8k3w9/4RYXTKv9nCzFwUBOFQLv2++Olc&#10;Z4M+EV1o3j7S/E954rk1A6Wswitjp6xbjJGUJLBiRgHpivUO5p0bHGK0q5XhqlaFaUFzQ28jn9pN&#10;Llvo9zgPjP8ACbQfiFFHNcTXOnapbIUg1G2xv255R1YbXTOCAenbA6+OS/sl6vc3p8/4gwJbMeXg&#10;0fExHpzLjPv+Qr6lobn2rpjQpxn7RLU86vgcNiHepG5w/wAFPhh4W+F3h2XSvDcErS3biW/v7l98&#10;95IBgF2xjAHAUABR0HJNeFfEb9jCPxZ451vxEfiPNaf2xqU16bYaMriHzGJ2bjJ82M47dOlfVr8J&#10;SKeM969XA5pjsDUdXC1OWT0b8jZ4SlKCi4qy6Hx7pf7Bthbygz/E6/eIsNyW+jxwsfo29sfXFe3W&#10;nwE8A2vwFl+EsFpdDSJwXkuDKDctclt/2kuP+Wm8Kf7vAXG3Ir1VSScGkbmunG5/mmMcPrFZvld1&#10;tv8AJI1ppU17mh8d2f7FOq22u/aIPih5dqhKiVNIxclD1GfN25P0xnPHSt3xh+xfoOoSWb6D411H&#10;TvKtRFevc2ou5L2QEkSlt6BDggbVUDCjFfUrDkUEVcuIcznNVHVd16fjod0cfid1Kx8nftmeFpPA&#10;f7EXhzwfLqn9pnRdVsrRLxrfyvOVfMCkoCcccdecZ714R+yr8G9N+M+r+KtMudYutIvNLs7Waxu4&#10;UEyKXeQMskZI35CjoRj1HSvu/wCPvwz0X4r+BI/C2u3l9Z2ovEu1lsZFSQPHnAywIx8x7Vzn7Ovw&#10;F8K/B/VdV1Lw9qmr3k2sQpDP/aEqOEWNmYbdqL3Y9a93LuJfqeS1MPCTVZy5k0c860lSSeup5P8A&#10;Cf8AYv0rRvF1prnjbxOviCGxnE8OmW9oYLeWRSCplbcS6jA+QYHABzX0J8U/Avhv4g+Dp/DPieyF&#10;xYzEMrKdksEg+7LGw+447EcYyOhNdMajY9K+fxubY7HVo1sTVcpLbyOGcI7dz5Uvv2P7yC7/AOJP&#10;8Qka2B+RdQ0oPInPQtG6g9+SBnPTvXd/CH9nrQvCGu2+va9q0viHU7NvMs1eBYba2foHWPJLOvO1&#10;nzjJwM4Ne2Ofaq8rZJ47Vz1ZTxElKo727nnPL8PCfOoK5wHxe+HcvjLWNP1G319tKlsYHhIWzWbz&#10;AW3clmGOnufpmn/C74f2vhCa8vZr5tV1S/ISS8khWPy4V+7Eignauck+pwa7WRjxUZ61xrKcK8R9&#10;YcFzdzpU5JWjoee+JPhtdar9ojPid4rO4uftHlCxUsP3m/G7cDXaa9YjU9HvrAyeV9shkhMmM7dw&#10;IDAe2emRV4/c/Gm1ngMowWEjUWHhZTfveZtWxuIqcrnK/LseX+FvhHNpPjHSdeufFMl8NInaWO1F&#10;gsQcmN4wNwfI4fNeh6rp1jqmmXGm6hapdWl3EYZ4XHyyIRgjHOCc/h1q6elNrfBZfhsJSdGjG0b/&#10;AH3LxWPxWJrKtVleSWj7Hgev/s25vTJ4f8ZtbWisGhg1CyM5i9MShgxXGByM9s1Y8Jfs4adFqEdz&#10;4u8ST6zBGwLWFtbfZoJjn7shDFiueq5AI4Oa9yk/1Zpq/eNOnleGpScoxR61TjDN50HRdbRq2yvb&#10;1tchmjjS3EaRpGgTaqIoAQbcYUcAYAGOnAHcZr540X9mpdO8Tabqr+OJp49N1CK+W3/sxF8wxuH2&#10;bt/Hpn3r6JuPun6VnzHg169HRaHjYfOcZg4VKdGVufSXmVLo8u2Bzz6HJ+n19PxrOnPzdav3B4NU&#10;Lj79dv2GfOz0nrqf/9k="/>
  <p:tag name="ISPRING_PRESENTERDATA_2" val="0JLQsNC00LjQvCDQmtC+0YLQtdC70YzQvdC40LrQvtCy|0J7RgdC90L7QstCw0YLQtdC70Yw=|dmtAMTAwMHZlbnR1cmVzLmNvbQ==|aHR0cDovL3d3dy5rb3RlbG5pa292LmJpeg==|e0I2OTE2QUI1LTI0NUQtNDk5Mi1COUQxLTI1NzBDOEIzQTU4Mn0=|0JLQsNC00LjQvCDQmtC+0YLQtdC70YzQvdC40LrQvtCyINGB0L7Qt9C00LDQuyDQv9C10YDQstGL&#10;0Lkg0Lgg0LXQtNC40L3RgdGC0LLQtdC90L3Ri9C5INCyINC80LjRgNC1INCR0LjQt9C90LXRgSDQ&#10;tS3QmtC+0YPRhyAtINCy0LTQvtGF0L3QvtCy0LXQvdC40LUsINC40L3QvdC+0LLQsNGG0LjQuCDQ&#10;uCDQtNC+0YHRgtC40LbQtdC90LjRjyDQsdC10Lcg0LPRgNCw0L3QuNGGISDQodC10LPQvtC00L3R&#10;jyDQsdC10YHQv9C70LDRgtC90YvQtSDRgdCw0LnRgtGLINC1LdC60L7Rg9GH0LAg0LXQttC10LTQ&#10;vdC10LLQvdC+INC/0L7RgdC10YnQsNGO0YIg0LHQvtC70LXQtSA1MCAwMDAg0YfQtdC70L7QstC1&#10;0Log0YHQviDQstGB0LXQs9C+INC80LjRgNCwLCDQtS3QutGD0YDRgdGLINC/0L7QutGD0L/QsNGO&#10;0YIg0LHQvtC70LXQtSDRh9C10Lwg0LIgMTMwINGB0YLRgNCw0L3QsNGFLCDQsCDQu9C40YbQtdC9&#10;0LfQuNGA0L7QstCw0L3QvdGL0LUg0YLRgNC10L3QtdGA0Ysg0LjQtyDQsdC+0LvQtdC1INGH0LXQ&#10;vCA1MCDRgdGC0YDQsNC9INC+0LHRg9GH0LDRjtGCINC/0L4g0L3QuNC8INC/0LXRgNC10LTQvtCy&#10;0YvRhSDQsdC40LfQvdC10YEt0LvQuNC00LXRgNC+0LIu|SVNQUklOR19QUkVTRU5URVJfUEhPVE9fNA==|MQ==|aHR0cDovL3d3dy5pbm5vdmFyc2l0ZXQucnU=|SVNQUklOR19QUkVTRU5URVJfUEhPVE9fNQ=="/>
  <p:tag name="GENSWF_MOVIE_ONCLICK_URL" val="http://"/>
  <p:tag name="GENSWF_MOVIE_ONCLICK_URL_TARGET" val="_self"/>
  <p:tag name="GENSWF_MOVIE_PRESENTATION_END_URL" val="http://"/>
  <p:tag name="GENSWF_MOVIE_PRESENTATION_END_URL_TARGET" val="_self"/>
  <p:tag name="ISPRING_ULTRA_SCORM_TRACKING_SLIDES" val="1"/>
  <p:tag name="FLASHSPRING_PRESENTATION_REFERENCES" val="W&#10;Innoball.com&#10;http://www.innoball.com&#10;_blank&#10;|&#10;W&#10;Innovation Football Presentation&#10;http://www.innovarsity.com/coach/micro_innovation_football.html&#10;_blank&#10;|&#10;W&#10;Innovation Mini-courses&#10;http://www.innovarsity.com/products/bec_minicourses.html&#10;_blank&#10;|&#10;W&#10;Innovarsity&#10;http://www.innovarsity.com&#10;_blank&#10;|&#10;W&#10;1000ventures&#10;http://www.1000ventures.com&#10;_blank&#10;|&#10;"/>
  <p:tag name="GENSWF_OUTPUT_FILE_NAME" val="innoball_2012"/>
  <p:tag name="ISPRING_RESOURCE_PATHS_HASH_PRESENTER" val="bd97d13ea810d8c7c44834408e6dda3f72f239e"/>
  <p:tag name="ISPRING_RESOURCE_PATHS_HASH_2" val="bd97d13ea810d8c7c44834408e6dda3f72f239e"/>
</p:tagLst>
</file>

<file path=ppt/tags/tag10.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11.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ystemic Approach to Innovation"/>
  <p:tag name="GENSWF_ADVANCE_TIME" val="0.00"/>
  <p:tag name="ISPRING_SLIDE_INDENT_LEVEL" val="0"/>
  <p:tag name="ISPRING_CUSTOM_TIMING_USED" val="0"/>
  <p:tag name="ISPRING_AUDIO_BITRATE" val="0"/>
  <p:tag name="ISPRING_PRESENTER_ID" val="{1AC1AA15-DBCA-41BE-9F4E-6AF33445EE3E}"/>
</p:tagLst>
</file>

<file path=ppt/tags/tag13.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14.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Evolution of Olympic Games"/>
  <p:tag name="ISPRING_PRESENTER_ID" val="{AAD9FBA3-82FC-4043-9542-3ECC98AEA7BB}"/>
</p:tagLst>
</file>

<file path=ppt/tags/tag15.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16.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17.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18.xml><?xml version="1.0" encoding="utf-8"?>
<p:tagLst xmlns:a="http://schemas.openxmlformats.org/drawingml/2006/main" xmlns:r="http://schemas.openxmlformats.org/officeDocument/2006/relationships" xmlns:p="http://schemas.openxmlformats.org/presentationml/2006/main">
  <p:tag name="GENSWF_SLIDE_TITLE" val="New Product Development (NPD) 10 Characteristics of the Most Successful Companies"/>
  <p:tag name="GENSWF_ADVANCE_TIME" val="0.00"/>
  <p:tag name="ISPRING_SLIDE_INDENT_LEVEL" val="0"/>
  <p:tag name="ISPRING_PRESENTER_ID" val="{AAD9FBA3-82FC-4043-9542-3ECC98AEA7BB}"/>
  <p:tag name="ISPRING_CUSTOM_TIMING_USED" val="0"/>
  <p:tag name="ISPRING_AUDIO_BITRATE" val="0"/>
</p:tagLst>
</file>

<file path=ppt/tags/tag19.xml><?xml version="1.0" encoding="utf-8"?>
<p:tagLst xmlns:a="http://schemas.openxmlformats.org/drawingml/2006/main" xmlns:r="http://schemas.openxmlformats.org/officeDocument/2006/relationships" xmlns:p="http://schemas.openxmlformats.org/presentationml/2006/main">
  <p:tag name="GENSWF_SLIDE_TITLE" val="New Product Development (NPD) 10 Characteristics of the Most Successful Companies"/>
  <p:tag name="GENSWF_ADVANCE_TIME" val="0.00"/>
  <p:tag name="ISPRING_SLIDE_INDENT_LEVEL" val="0"/>
  <p:tag name="ISPRING_PRESENTER_ID" val="{AAD9FBA3-82FC-4043-9542-3ECC98AEA7BB}"/>
  <p:tag name="ISPRING_CUSTOM_TIMING_USED" val="0"/>
  <p:tag name="ISPRING_AUDIO_BITRATE"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20.xml><?xml version="1.0" encoding="utf-8"?>
<p:tagLst xmlns:a="http://schemas.openxmlformats.org/drawingml/2006/main" xmlns:r="http://schemas.openxmlformats.org/officeDocument/2006/relationships" xmlns:p="http://schemas.openxmlformats.org/presentationml/2006/main">
  <p:tag name="GENSWF_SLIDE_TITLE" val="New Product Development (NPD) 10 Characteristics of the Most Successful Companies"/>
  <p:tag name="GENSWF_ADVANCE_TIME" val="0.00"/>
  <p:tag name="ISPRING_SLIDE_INDENT_LEVEL" val="0"/>
  <p:tag name="ISPRING_PRESENTER_ID" val="{AAD9FBA3-82FC-4043-9542-3ECC98AEA7BB}"/>
  <p:tag name="ISPRING_CUSTOM_TIMING_USED" val="0"/>
  <p:tag name="ISPRING_AUDIO_BITRATE" val="0"/>
</p:tagLst>
</file>

<file path=ppt/tags/tag21.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PRESENTER_ID" val="{B6916AB5-245D-4992-B9D1-2570C8B3A582}"/>
  <p:tag name="ISPRING_CUSTOM_TIMING_USED" val="0"/>
  <p:tag name="GENSWF_SLIDE_TITLE" val="Составы команд"/>
</p:tagLst>
</file>

<file path=ppt/tags/tag22.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ISPRING_PRESENTER_ID" val="{AAD9FBA3-82FC-4043-9542-3ECC98AEA7BB}"/>
  <p:tag name="GENSWF_SLIDE_TITLE" val="Solution To Eternal Problems"/>
</p:tagLst>
</file>

<file path=ppt/tags/tag23.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ISPRING_PRESENTER_ID" val="{AAD9FBA3-82FC-4043-9542-3ECC98AEA7BB}"/>
  <p:tag name="GENSWF_SLIDE_TITLE" val="Solution To Eternal Problems"/>
</p:tagLst>
</file>

<file path=ppt/tags/tag24.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25.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ISPRING_PRESENTER_ID" val="{AAD9FBA3-82FC-4043-9542-3ECC98AEA7BB}"/>
  <p:tag name="GENSWF_SLIDE_TITLE" val="Solution To Eternal Problems"/>
</p:tagLst>
</file>

<file path=ppt/tags/tag26.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ISPRING_PRESENTER_ID" val="{AAD9FBA3-82FC-4043-9542-3ECC98AEA7BB}"/>
  <p:tag name="GENSWF_SLIDE_TITLE" val="Sample Results of a Game"/>
</p:tagLst>
</file>

<file path=ppt/tags/tag27.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28.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ISPRING_PRESENTER_ID" val="{AAD9FBA3-82FC-4043-9542-3ECC98AEA7BB}"/>
  <p:tag name="GENSWF_SLIDE_TITLE" val="Sample Results of a Game"/>
</p:tagLst>
</file>

<file path=ppt/tags/tag29.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Evolution of Olympic Games"/>
  <p:tag name="ISPRING_PRESENTER_ID" val="{AAD9FBA3-82FC-4043-9542-3ECC98AEA7BB}"/>
</p:tagLst>
</file>

<file path=ppt/tags/tag3.xml><?xml version="1.0" encoding="utf-8"?>
<p:tagLst xmlns:a="http://schemas.openxmlformats.org/drawingml/2006/main" xmlns:r="http://schemas.openxmlformats.org/officeDocument/2006/relationships" xmlns:p="http://schemas.openxmlformats.org/presentationml/2006/main">
  <p:tag name="GENSWF_SLIDE_TITLE" val="New Product Development (NPD) 10 Characteristics of the Most Successful Companies"/>
  <p:tag name="GENSWF_ADVANCE_TIME" val="0.00"/>
  <p:tag name="ISPRING_SLIDE_INDENT_LEVEL" val="0"/>
  <p:tag name="ISPRING_PRESENTER_ID" val="{AAD9FBA3-82FC-4043-9542-3ECC98AEA7BB}"/>
  <p:tag name="ISPRING_CUSTOM_TIMING_USED" val="0"/>
  <p:tag name="ISPRING_AUDIO_BITRATE" val="0"/>
</p:tagLst>
</file>

<file path=ppt/tags/tag30.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31.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ISPRING_PRESENTER_ID" val="{AAD9FBA3-82FC-4043-9542-3ECC98AEA7BB}"/>
  <p:tag name="GENSWF_SLIDE_TITLE" val="Solution To Eternal Problems"/>
</p:tagLst>
</file>

<file path=ppt/tags/tag32.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33.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34.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35.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36.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Evolution of Olympic Games"/>
  <p:tag name="ISPRING_PRESENTER_ID" val="{AAD9FBA3-82FC-4043-9542-3ECC98AEA7BB}"/>
</p:tagLst>
</file>

<file path=ppt/tags/tag37.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4.xml><?xml version="1.0" encoding="utf-8"?>
<p:tagLst xmlns:a="http://schemas.openxmlformats.org/drawingml/2006/main" xmlns:r="http://schemas.openxmlformats.org/officeDocument/2006/relationships" xmlns:p="http://schemas.openxmlformats.org/presentationml/2006/main">
  <p:tag name="GENSWF_SLIDE_TITLE" val="New Product Development (NPD) 10 Characteristics of the Most Successful Companies"/>
  <p:tag name="GENSWF_ADVANCE_TIME" val="0.00"/>
  <p:tag name="ISPRING_SLIDE_INDENT_LEVEL" val="0"/>
  <p:tag name="ISPRING_PRESENTER_ID" val="{AAD9FBA3-82FC-4043-9542-3ECC98AEA7BB}"/>
  <p:tag name="ISPRING_CUSTOM_TIMING_USED" val="0"/>
  <p:tag name="ISPRING_AUDIO_BITRATE" val="0"/>
</p:tagLst>
</file>

<file path=ppt/tags/tag5.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6.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7.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8.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ags/tag9.xml><?xml version="1.0" encoding="utf-8"?>
<p:tagLst xmlns:a="http://schemas.openxmlformats.org/drawingml/2006/main" xmlns:r="http://schemas.openxmlformats.org/officeDocument/2006/relationships" xmlns:p="http://schemas.openxmlformats.org/presentationml/2006/main">
  <p:tag name="ISPRING_AUDIO_BITRATE" val="0"/>
  <p:tag name="GENSWF_ADVANCE_TIME" val="0.00"/>
  <p:tag name="ISPRING_SLIDE_INDENT_LEVEL" val="0"/>
  <p:tag name="ISPRING_CUSTOM_TIMING_USED" val="0"/>
  <p:tag name="GENSWF_SLIDE_TITLE" val="Innoball 2012 - 1st NetOlympic Innovation Football Games"/>
  <p:tag name="ISPRING_PRESENTER_ID" val="{AAD9FBA3-82FC-4043-9542-3ECC98AEA7BB}"/>
</p:tagLst>
</file>

<file path=ppt/theme/theme1.xml><?xml version="1.0" encoding="utf-8"?>
<a:theme xmlns:a="http://schemas.openxmlformats.org/drawingml/2006/main" name="Default Design">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FF9933"/>
        </a:accent2>
        <a:accent3>
          <a:srgbClr val="FFFFFF"/>
        </a:accent3>
        <a:accent4>
          <a:srgbClr val="000000"/>
        </a:accent4>
        <a:accent5>
          <a:srgbClr val="DAEDEF"/>
        </a:accent5>
        <a:accent6>
          <a:srgbClr val="E78A2D"/>
        </a:accent6>
        <a:hlink>
          <a:srgbClr val="FFFF66"/>
        </a:hlink>
        <a:folHlink>
          <a:srgbClr val="FF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FF9933"/>
        </a:accent2>
        <a:accent3>
          <a:srgbClr val="FFFFFF"/>
        </a:accent3>
        <a:accent4>
          <a:srgbClr val="000000"/>
        </a:accent4>
        <a:accent5>
          <a:srgbClr val="DAEDEF"/>
        </a:accent5>
        <a:accent6>
          <a:srgbClr val="E78A2D"/>
        </a:accent6>
        <a:hlink>
          <a:srgbClr val="FFCC00"/>
        </a:hlink>
        <a:folHlink>
          <a:srgbClr val="FF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000000"/>
        </a:lt2>
        <a:accent1>
          <a:srgbClr val="BBE0E3"/>
        </a:accent1>
        <a:accent2>
          <a:srgbClr val="0033CC"/>
        </a:accent2>
        <a:accent3>
          <a:srgbClr val="FFFFFF"/>
        </a:accent3>
        <a:accent4>
          <a:srgbClr val="000000"/>
        </a:accent4>
        <a:accent5>
          <a:srgbClr val="DAEDEF"/>
        </a:accent5>
        <a:accent6>
          <a:srgbClr val="002DB9"/>
        </a:accent6>
        <a:hlink>
          <a:srgbClr val="FFCC00"/>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122275</TotalTime>
  <Words>10948</Words>
  <Application>Microsoft Office PowerPoint</Application>
  <PresentationFormat>Экран (4:3)</PresentationFormat>
  <Paragraphs>1537</Paragraphs>
  <Slides>100</Slides>
  <Notes>93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100</vt:i4>
      </vt:variant>
    </vt:vector>
  </HeadingPairs>
  <TitlesOfParts>
    <vt:vector size="109" baseType="lpstr">
      <vt:lpstr>Arial</vt:lpstr>
      <vt:lpstr>Arial Black</vt:lpstr>
      <vt:lpstr>Arial Narrow</vt:lpstr>
      <vt:lpstr>Calibri</vt:lpstr>
      <vt:lpstr>Courier New</vt:lpstr>
      <vt:lpstr>Impact</vt:lpstr>
      <vt:lpstr>Verdana</vt:lpstr>
      <vt:lpstr>Wingdings</vt:lpstr>
      <vt:lpstr>Default Design</vt:lpstr>
      <vt:lpstr>Инномпийские игры</vt:lpstr>
      <vt:lpstr>Автор предупреждает</vt:lpstr>
      <vt:lpstr>Фирменные инновации</vt:lpstr>
      <vt:lpstr>Традиционно слабые стороны российских инноваторов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в мире</vt:lpstr>
      <vt:lpstr>Инномпиады vs. Олимпиады</vt:lpstr>
      <vt:lpstr>Коренное отличие</vt:lpstr>
      <vt:lpstr>Системные  инновации</vt:lpstr>
      <vt:lpstr>Конструктивная конкуренция</vt:lpstr>
      <vt:lpstr>Инномпийская экосистема и  Инномпийские игры</vt:lpstr>
      <vt:lpstr>Всемирный ускоритель инноваций</vt:lpstr>
      <vt:lpstr>Презентация PowerPoint</vt:lpstr>
      <vt:lpstr>Всемирный стартап</vt:lpstr>
      <vt:lpstr>Презентация PowerPoint</vt:lpstr>
      <vt:lpstr>1-е Российские  региональные ИИ</vt:lpstr>
      <vt:lpstr>Отзывы участников</vt:lpstr>
      <vt:lpstr>История личного успеха</vt:lpstr>
      <vt:lpstr>БОЛЬШИЕ выгоды для всех</vt:lpstr>
      <vt:lpstr>Презентация PowerPoint</vt:lpstr>
      <vt:lpstr>Научись</vt:lpstr>
      <vt:lpstr>Отзывы</vt:lpstr>
      <vt:lpstr>Спектр привлекательности</vt:lpstr>
      <vt:lpstr>Спектр привлекательности</vt:lpstr>
      <vt:lpstr>Самооценка</vt:lpstr>
      <vt:lpstr>Самооценка</vt:lpstr>
      <vt:lpstr>Состязания</vt:lpstr>
      <vt:lpstr>Примеры Больших вызовов</vt:lpstr>
      <vt:lpstr>Видение для нового продукта</vt:lpstr>
      <vt:lpstr>Инномпийские игры</vt:lpstr>
      <vt:lpstr>Направляющие принципы</vt:lpstr>
      <vt:lpstr>Взвешенные направляющие принципы</vt:lpstr>
      <vt:lpstr>Бизнес-дизайн</vt:lpstr>
      <vt:lpstr>Фирменные инструменты мышления</vt:lpstr>
      <vt:lpstr>Вдохновляющий е-Коуч для прорывных иннователей</vt:lpstr>
      <vt:lpstr>Бизнес-модель ПРОРЫВНОГО проекта</vt:lpstr>
      <vt:lpstr>Достигни ГОРАЗДО БОЛЬШЕГО</vt:lpstr>
      <vt:lpstr>Футбол инноваций</vt:lpstr>
      <vt:lpstr>Самый быстрый способ</vt:lpstr>
      <vt:lpstr>От идей к прибылям</vt:lpstr>
      <vt:lpstr>КоР 10 мета-инструментов инновационного мышления</vt:lpstr>
      <vt:lpstr>КоР 10 мета-инструментов</vt:lpstr>
      <vt:lpstr>КоР 10 мета-инструментов инновационного мышления</vt:lpstr>
      <vt:lpstr>КоР 10 мета-инструментов</vt:lpstr>
      <vt:lpstr>Воздушный шар</vt:lpstr>
      <vt:lpstr>Воздушный шар</vt:lpstr>
      <vt:lpstr>Наушники и микрофон</vt:lpstr>
      <vt:lpstr>Удочка</vt:lpstr>
      <vt:lpstr>Футбол инноваций</vt:lpstr>
      <vt:lpstr>Презентация PowerPoint</vt:lpstr>
      <vt:lpstr>Нацеленность на общую победу</vt:lpstr>
      <vt:lpstr>ИННОБОЛ</vt:lpstr>
      <vt:lpstr>УСИЛЬ бизнес-модель</vt:lpstr>
      <vt:lpstr>Научись</vt:lpstr>
      <vt:lpstr>Обучение инноваторов </vt:lpstr>
      <vt:lpstr>Самооценка</vt:lpstr>
      <vt:lpstr>Процесс моделирующей игры</vt:lpstr>
      <vt:lpstr>Как не надо и Как надо </vt:lpstr>
      <vt:lpstr>Как не надо и И как надо</vt:lpstr>
      <vt:lpstr>Две фазы быстрой выработки решения командой</vt:lpstr>
      <vt:lpstr>Быстрая оценка идей  командой</vt:lpstr>
      <vt:lpstr>Интеграция идей по спирали</vt:lpstr>
      <vt:lpstr>История успеха</vt:lpstr>
      <vt:lpstr>Оценка силы команды</vt:lpstr>
      <vt:lpstr>Отзывы участников</vt:lpstr>
      <vt:lpstr>Пример развития стартапа</vt:lpstr>
      <vt:lpstr>Усиление бизнес-модели Инномпийских игр</vt:lpstr>
      <vt:lpstr>Усиление бизнес-модели Инномпийских игр</vt:lpstr>
      <vt:lpstr>Усиление бизнес-модели Инномпийских игр</vt:lpstr>
      <vt:lpstr>Пример развития стартапа</vt:lpstr>
      <vt:lpstr>       GINUS Advanced  Drone-based 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GINUS  Drone-based Super-Solutions</vt:lpstr>
      <vt:lpstr>«Золотой ключик» инноватора</vt:lpstr>
      <vt:lpstr>Презентация PowerPoint</vt:lpstr>
      <vt:lpstr>Презентация PowerPoint</vt:lpstr>
      <vt:lpstr>Инномпийская экосистема и  Инномпийские игры</vt:lpstr>
      <vt:lpstr>СПАСИБО!</vt:lpstr>
    </vt:vector>
  </TitlesOfParts>
  <Company>Ten3 Business e-Coach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Инномпийские игры в России - что да как</dc:title>
  <dc:subject>Innovation Management</dc:subject>
  <dc:creator>Vadim Kotelnikov</dc:creator>
  <cp:keywords>Инномпийские игры, Иннобол, инновации, футбол инноваций, Вадим Котельников</cp:keywords>
  <cp:lastModifiedBy>Vadim Kotelnikov</cp:lastModifiedBy>
  <cp:revision>2545</cp:revision>
  <dcterms:created xsi:type="dcterms:W3CDTF">2001-07-29T15:27:47Z</dcterms:created>
  <dcterms:modified xsi:type="dcterms:W3CDTF">2019-05-15T20:49:36Z</dcterms:modified>
  <cp:category>Инновации, предпринимательство</cp:category>
</cp:coreProperties>
</file>